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5" r:id="rId1"/>
  </p:sldMasterIdLst>
  <p:notesMasterIdLst>
    <p:notesMasterId r:id="rId15"/>
  </p:notesMasterIdLst>
  <p:sldIdLst>
    <p:sldId id="264" r:id="rId2"/>
    <p:sldId id="275" r:id="rId3"/>
    <p:sldId id="265" r:id="rId4"/>
    <p:sldId id="270" r:id="rId5"/>
    <p:sldId id="271" r:id="rId6"/>
    <p:sldId id="266" r:id="rId7"/>
    <p:sldId id="267" r:id="rId8"/>
    <p:sldId id="274" r:id="rId9"/>
    <p:sldId id="269" r:id="rId10"/>
    <p:sldId id="268" r:id="rId11"/>
    <p:sldId id="272" r:id="rId12"/>
    <p:sldId id="259" r:id="rId13"/>
    <p:sldId id="27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nold Hameister" initials="AH" lastIdx="0" clrIdx="0">
    <p:extLst>
      <p:ext uri="{19B8F6BF-5375-455C-9EA6-DF929625EA0E}">
        <p15:presenceInfo xmlns:p15="http://schemas.microsoft.com/office/powerpoint/2012/main" userId="S-1-5-21-41377178-108952349-1861945104-11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90" d="100"/>
          <a:sy n="90" d="100"/>
        </p:scale>
        <p:origin x="480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46" d="100"/>
          <a:sy n="46" d="100"/>
        </p:scale>
        <p:origin x="1338" y="4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E24DBD-E121-4012-B917-AAA73685D06B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0BC2F-8945-4C07-89FC-0D17EDA33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163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445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725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208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817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52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934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9069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6605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7929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A21C-76C0-4BC1-840B-61902970FC2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723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F27D6BD-141F-4D94-BAB1-057980257FA8}" type="slidenum">
              <a:rPr lang="en-US" altLang="en-US"/>
              <a:pPr eaLnBrk="1" hangingPunct="1"/>
              <a:t>12</a:t>
            </a:fld>
            <a:endParaRPr lang="en-US" alt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486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201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247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968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870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232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105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437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006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063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598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240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6/25/2018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543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3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4000" y="304801"/>
            <a:ext cx="914400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Arkansas Forestry Commission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0" y="2438400"/>
            <a:ext cx="2286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U of A</a:t>
            </a:r>
          </a:p>
          <a:p>
            <a:pPr algn="ctr"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Cooperative</a:t>
            </a:r>
          </a:p>
          <a:p>
            <a:pPr algn="ctr"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Extension Service</a:t>
            </a:r>
          </a:p>
          <a:p>
            <a:pPr algn="ctr"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September 27-28,</a:t>
            </a:r>
          </a:p>
          <a:p>
            <a:pPr algn="ctr"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2017</a:t>
            </a:r>
          </a:p>
        </p:txBody>
      </p:sp>
      <p:sp>
        <p:nvSpPr>
          <p:cNvPr id="8" name="Rectangle 7"/>
          <p:cNvSpPr/>
          <p:nvPr/>
        </p:nvSpPr>
        <p:spPr>
          <a:xfrm>
            <a:off x="1752600" y="5943601"/>
            <a:ext cx="714123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400" b="1" dirty="0">
                <a:latin typeface="Arial" pitchFamily="34" charset="0"/>
                <a:cs typeface="Arial" pitchFamily="34" charset="0"/>
              </a:rPr>
              <a:t>2017 NPS 319(h) Project Review</a:t>
            </a:r>
          </a:p>
        </p:txBody>
      </p:sp>
      <p:pic>
        <p:nvPicPr>
          <p:cNvPr id="9" name="Picture 7" descr="Arkansas Forestry Commission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20202"/>
              </a:clrFrom>
              <a:clrTo>
                <a:srgbClr val="020202">
                  <a:alpha val="0"/>
                </a:srgbClr>
              </a:clrTo>
            </a:clrChange>
            <a:lum bright="-8000" contrast="24000"/>
          </a:blip>
          <a:srcRect/>
          <a:stretch>
            <a:fillRect/>
          </a:stretch>
        </p:blipFill>
        <p:spPr bwMode="auto">
          <a:xfrm>
            <a:off x="9067800" y="5638801"/>
            <a:ext cx="1354830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Picture of a stream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52600" y="1219200"/>
            <a:ext cx="6400800" cy="4572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55076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icture of a group of hillbillies in overalls lying down with a hound dog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0" y="2438400"/>
            <a:ext cx="76200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Box 1"/>
          <p:cNvSpPr txBox="1">
            <a:spLocks noChangeArrowheads="1"/>
          </p:cNvSpPr>
          <p:nvPr/>
        </p:nvSpPr>
        <p:spPr bwMode="auto">
          <a:xfrm>
            <a:off x="2874963" y="1219201"/>
            <a:ext cx="6400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chemeClr val="bg1"/>
                </a:solidFill>
              </a:rPr>
              <a:t>I’m Interested in 319h grant projects but eating lunch just wore me out today.</a:t>
            </a:r>
          </a:p>
        </p:txBody>
      </p:sp>
      <p:sp>
        <p:nvSpPr>
          <p:cNvPr id="9220" name="TextBox 2"/>
          <p:cNvSpPr txBox="1">
            <a:spLocks noChangeArrowheads="1"/>
          </p:cNvSpPr>
          <p:nvPr/>
        </p:nvSpPr>
        <p:spPr bwMode="auto">
          <a:xfrm>
            <a:off x="1342134" y="307779"/>
            <a:ext cx="950773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rgbClr val="FFFF00"/>
                </a:solidFill>
              </a:rPr>
              <a:t>Intentions may be great, but action may be lacking</a:t>
            </a:r>
            <a:r>
              <a:rPr lang="en-US" altLang="en-US" sz="2400" b="1" dirty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3318363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0" y="1077965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0"/>
            <a:r>
              <a:rPr lang="en-US" sz="3000" b="1" dirty="0">
                <a:latin typeface="Arial" pitchFamily="34" charset="0"/>
                <a:cs typeface="Arial" pitchFamily="34" charset="0"/>
              </a:rPr>
              <a:t>Best Management Practices Assessment</a:t>
            </a:r>
          </a:p>
          <a:p>
            <a:pPr marL="182880"/>
            <a:r>
              <a:rPr lang="en-US" sz="3000" b="1" dirty="0">
                <a:latin typeface="Arial" pitchFamily="34" charset="0"/>
                <a:cs typeface="Arial" pitchFamily="34" charset="0"/>
              </a:rPr>
              <a:t>Grant # C999610323</a:t>
            </a:r>
          </a:p>
          <a:p>
            <a:pPr marL="182880"/>
            <a:r>
              <a:rPr lang="en-US" sz="3000" b="1" dirty="0">
                <a:latin typeface="Arial" pitchFamily="34" charset="0"/>
                <a:cs typeface="Arial" pitchFamily="34" charset="0"/>
              </a:rPr>
              <a:t>Project  15-1200</a:t>
            </a:r>
          </a:p>
          <a:p>
            <a:pPr marL="182880"/>
            <a:r>
              <a:rPr lang="en-US" sz="3000" b="1" u="sng" dirty="0">
                <a:latin typeface="Arial" pitchFamily="34" charset="0"/>
                <a:cs typeface="Arial" pitchFamily="34" charset="0"/>
              </a:rPr>
              <a:t>Major Task Include;</a:t>
            </a:r>
            <a:endParaRPr lang="en-US" sz="3000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0" y="304801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Arkansas Silvicultural NPS Project</a:t>
            </a:r>
            <a:endParaRPr lang="en-US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92965" y="2912715"/>
            <a:ext cx="838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Technical Logger-Forester BMP Training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endParaRPr lang="en-U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Non-Technical Landowner BMP Training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endParaRPr lang="en-U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Courtesy Exams 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endParaRPr lang="en-U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AFC BMP Guideline Books and Materials</a:t>
            </a:r>
          </a:p>
          <a:p>
            <a:pPr>
              <a:buClr>
                <a:srgbClr val="FFFF00"/>
              </a:buClr>
              <a:defRPr/>
            </a:pPr>
            <a:endParaRPr lang="en-U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AFC Silviculture 8</a:t>
            </a:r>
            <a:r>
              <a:rPr lang="en-US" sz="2400" baseline="30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BMP Implementation Assessment</a:t>
            </a:r>
          </a:p>
          <a:p>
            <a:pPr>
              <a:buClr>
                <a:srgbClr val="FFFF00"/>
              </a:buClr>
              <a:defRPr/>
            </a:pP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217426" y="20474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579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1355726" y="1915605"/>
            <a:ext cx="9144000" cy="1818897"/>
          </a:xfrm>
        </p:spPr>
        <p:txBody>
          <a:bodyPr anchor="ctr">
            <a:normAutofit/>
          </a:bodyPr>
          <a:lstStyle/>
          <a:p>
            <a:pPr marL="342900" indent="-342900">
              <a:lnSpc>
                <a:spcPct val="60000"/>
              </a:lnSpc>
              <a:spcBef>
                <a:spcPts val="0"/>
              </a:spcBef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Will conduct 9 BMP workshops </a:t>
            </a:r>
          </a:p>
          <a:p>
            <a:pPr marL="800100" lvl="1" indent="-342900">
              <a:lnSpc>
                <a:spcPct val="6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342900" lvl="1" indent="-342900">
              <a:lnSpc>
                <a:spcPct val="50000"/>
              </a:lnSpc>
              <a:spcBef>
                <a:spcPts val="0"/>
              </a:spcBef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Trainings will be both class room and Field</a:t>
            </a:r>
          </a:p>
          <a:p>
            <a:pPr marL="342900" lvl="1" indent="-342900">
              <a:lnSpc>
                <a:spcPct val="50000"/>
              </a:lnSpc>
              <a:spcBef>
                <a:spcPts val="0"/>
              </a:spcBef>
              <a:buClr>
                <a:srgbClr val="FFFF00"/>
              </a:buClr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>
              <a:lnSpc>
                <a:spcPct val="50000"/>
              </a:lnSpc>
              <a:spcBef>
                <a:spcPts val="0"/>
              </a:spcBef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To date 8 workshops with 409 Trainees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Ø"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524000" y="407632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Technical BMP Training</a:t>
            </a:r>
          </a:p>
        </p:txBody>
      </p:sp>
      <p:pic>
        <p:nvPicPr>
          <p:cNvPr id="7" name="Picture 7" descr="Picture of a man giving a presentation to a group of meeting participants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21643" y="3505199"/>
            <a:ext cx="4259348" cy="311730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1143000" y="1256464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0" eaLnBrk="0" hangingPunct="0">
              <a:defRPr/>
            </a:pPr>
            <a:r>
              <a:rPr lang="en-US" sz="3000" b="1" dirty="0">
                <a:latin typeface="Arial" pitchFamily="34" charset="0"/>
                <a:cs typeface="Arial" pitchFamily="34" charset="0"/>
              </a:rPr>
              <a:t> Forester – Logger Training</a:t>
            </a:r>
          </a:p>
        </p:txBody>
      </p:sp>
      <p:pic>
        <p:nvPicPr>
          <p:cNvPr id="2" name="Picture 1" descr="Picture of group standing out in a forest listening to a speaker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000" y="3505199"/>
            <a:ext cx="4156402" cy="311730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5350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524000" y="304801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Non-Technical BMP Training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1524000" y="1295400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0" eaLnBrk="0" hangingPunct="0">
              <a:defRPr/>
            </a:pPr>
            <a:r>
              <a:rPr lang="en-US" sz="3000" b="1" dirty="0">
                <a:latin typeface="Arial" pitchFamily="34" charset="0"/>
                <a:cs typeface="Arial" pitchFamily="34" charset="0"/>
              </a:rPr>
              <a:t>Landowner BMP Training</a:t>
            </a:r>
          </a:p>
        </p:txBody>
      </p:sp>
      <p:pic>
        <p:nvPicPr>
          <p:cNvPr id="10" name="Picture 9" descr="Picture of group standing outsidet listening to a speaker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380224" y="3571666"/>
            <a:ext cx="3906776" cy="278468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524000" y="2057400"/>
            <a:ext cx="9144000" cy="1066800"/>
          </a:xfrm>
        </p:spPr>
        <p:txBody>
          <a:bodyPr>
            <a:normAutofit fontScale="92500" lnSpcReduction="10000"/>
          </a:bodyPr>
          <a:lstStyle/>
          <a:p>
            <a:pPr lvl="1">
              <a:buClr>
                <a:srgbClr val="FFFF00"/>
              </a:buClr>
              <a:buFont typeface="Wingdings" pitchFamily="2" charset="2"/>
              <a:buChar char="Ø"/>
            </a:pPr>
            <a:r>
              <a:rPr lang="en-US" sz="2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Increase Landowner Awareness by conducting 3 workshops </a:t>
            </a:r>
          </a:p>
          <a:p>
            <a:pPr lvl="1"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FFFF00"/>
              </a:buClr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 date 2 Workshops have been held with 146 participants </a:t>
            </a:r>
          </a:p>
          <a:p>
            <a:endParaRPr lang="en-US" sz="3000" dirty="0"/>
          </a:p>
        </p:txBody>
      </p:sp>
      <p:pic>
        <p:nvPicPr>
          <p:cNvPr id="2" name="Picture 1" descr="Picture of group standing in a field listening to a speaker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9187" y="3570602"/>
            <a:ext cx="4001273" cy="278574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92387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24000" y="304801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Courtesy Exams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997075" y="1455738"/>
            <a:ext cx="8229600" cy="126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3600" b="1" dirty="0"/>
              <a:t> </a:t>
            </a: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eaLnBrk="0" hangingPunct="0">
              <a:defRPr/>
            </a:pP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eaLnBrk="0" hangingPunct="0">
              <a:defRPr/>
            </a:pPr>
            <a:endParaRPr lang="en-US" sz="2000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3339310" y="867650"/>
            <a:ext cx="91440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82880" eaLnBrk="0" hangingPunct="0">
              <a:defRPr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>
                <a:latin typeface="Arial" pitchFamily="34" charset="0"/>
                <a:cs typeface="Arial" pitchFamily="34" charset="0"/>
              </a:rPr>
              <a:t>Prevent before the event</a:t>
            </a:r>
          </a:p>
        </p:txBody>
      </p:sp>
      <p:pic>
        <p:nvPicPr>
          <p:cNvPr id="8" name="Picture 6" descr="Picture of group standing out in a forest listening to a speaker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23763" y="3388894"/>
            <a:ext cx="5227638" cy="3200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300338"/>
            <a:ext cx="9144000" cy="2088556"/>
          </a:xfrm>
        </p:spPr>
        <p:txBody>
          <a:bodyPr>
            <a:normAutofit fontScale="47500" lnSpcReduction="20000"/>
          </a:bodyPr>
          <a:lstStyle/>
          <a:p>
            <a:pPr marL="0" lvl="1">
              <a:lnSpc>
                <a:spcPct val="170000"/>
              </a:lnSpc>
              <a:spcBef>
                <a:spcPts val="0"/>
              </a:spcBef>
              <a:buClr>
                <a:srgbClr val="FFFF00"/>
              </a:buClr>
              <a:buFont typeface="Wingdings" pitchFamily="2" charset="2"/>
              <a:buChar char="Ø"/>
            </a:pPr>
            <a:r>
              <a:rPr lang="en-US" sz="4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Provide 3 site specific technical on the ground assistance</a:t>
            </a:r>
            <a:endParaRPr lang="en-US" sz="4400" dirty="0">
              <a:latin typeface="Arial" pitchFamily="34" charset="0"/>
              <a:cs typeface="Arial" pitchFamily="34" charset="0"/>
            </a:endParaRPr>
          </a:p>
          <a:p>
            <a:pPr marL="0" lvl="1">
              <a:lnSpc>
                <a:spcPct val="170000"/>
              </a:lnSpc>
              <a:spcBef>
                <a:spcPts val="0"/>
              </a:spcBef>
              <a:buClr>
                <a:srgbClr val="FFFF00"/>
              </a:buClr>
              <a:buFont typeface="Wingdings" pitchFamily="2" charset="2"/>
              <a:buChar char="Ø"/>
            </a:pPr>
            <a:r>
              <a:rPr lang="en-US" sz="4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 Sessions with 8 Foresters, 5 Loggers, 2 Contractors and 4 Landowners</a:t>
            </a:r>
          </a:p>
          <a:p>
            <a:pPr marL="0" lvl="1">
              <a:lnSpc>
                <a:spcPct val="170000"/>
              </a:lnSpc>
              <a:spcBef>
                <a:spcPts val="0"/>
              </a:spcBef>
              <a:buClr>
                <a:srgbClr val="FFFF00"/>
              </a:buClr>
              <a:buFont typeface="Wingdings" pitchFamily="2" charset="2"/>
              <a:buChar char="Ø"/>
            </a:pPr>
            <a:r>
              <a:rPr lang="en-US" sz="4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Exam address SMZ, temporary road BMP’s, and a technical assistance summary report of site specific BMP recommendations.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262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icture of Forest Best Management Practices brochures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8400" y="1943100"/>
            <a:ext cx="7315200" cy="457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1028" name="Picture 4" descr="Picture of Forest Facts educational material on Firebreaks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7313" y="3352800"/>
            <a:ext cx="1828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Picture of Forest Facts educational material on Streamside Managment Zones (S M Zs)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35887" y="3352800"/>
            <a:ext cx="1828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Picture of Arkansas Forestry Commission Best Management Practices and Water Quality Protection educational material."/>
          <p:cNvPicPr>
            <a:picLocks noChangeAspect="1" noChangeArrowheads="1"/>
          </p:cNvPicPr>
          <p:nvPr/>
        </p:nvPicPr>
        <p:blipFill>
          <a:blip r:embed="rId6" cstate="print">
            <a:lum contrast="22000"/>
          </a:blip>
          <a:srcRect/>
          <a:stretch>
            <a:fillRect/>
          </a:stretch>
        </p:blipFill>
        <p:spPr bwMode="auto">
          <a:xfrm>
            <a:off x="4800600" y="3352800"/>
            <a:ext cx="2362200" cy="3070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524000" y="304801"/>
            <a:ext cx="91440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BMP Guideline Book &amp; Materials</a:t>
            </a:r>
          </a:p>
          <a:p>
            <a:pPr algn="ctr">
              <a:defRPr/>
            </a:pPr>
            <a:endParaRPr lang="en-US" sz="1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AFC</a:t>
            </a:r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will redesign and print handouts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Will re-print AFC BMP BOOK</a:t>
            </a:r>
          </a:p>
          <a:p>
            <a:pPr algn="ctr">
              <a:defRPr/>
            </a:pPr>
            <a:endParaRPr lang="en-US" sz="20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580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Picture of Forest Best Management Practices brochures."/>
          <p:cNvPicPr>
            <a:picLocks noChangeAspect="1"/>
          </p:cNvPicPr>
          <p:nvPr/>
        </p:nvPicPr>
        <p:blipFill>
          <a:blip r:embed="rId3" cstate="print">
            <a:lum contras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09800" y="1524000"/>
            <a:ext cx="7848600" cy="457200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1027" name="Picture 3" descr="Picture of educational material 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0600" y="3962400"/>
            <a:ext cx="1828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 cstate="print">
            <a:lum bright="-10000" contrast="25000"/>
          </a:blip>
          <a:srcRect/>
          <a:stretch>
            <a:fillRect/>
          </a:stretch>
        </p:blipFill>
        <p:spPr bwMode="auto">
          <a:xfrm>
            <a:off x="4953000" y="3429000"/>
            <a:ext cx="2362200" cy="3070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524000" y="304801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BMP Guideline Book &amp; Materials</a:t>
            </a:r>
          </a:p>
        </p:txBody>
      </p:sp>
      <p:pic>
        <p:nvPicPr>
          <p:cNvPr id="1026" name="Picture 2" descr="Picture of educational material 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2600" y="1066800"/>
            <a:ext cx="1828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Picture of Forest Facts educational material on Firebreaks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2600" y="3962400"/>
            <a:ext cx="1828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Picture of Forest Facts educational material on Streamside Managment Zones (S M Zs)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0600" y="1066800"/>
            <a:ext cx="1828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7308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117558" y="922467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0"/>
            <a:r>
              <a:rPr lang="en-US" sz="3000" b="1" dirty="0">
                <a:latin typeface="Arial" pitchFamily="34" charset="0"/>
                <a:cs typeface="Arial" pitchFamily="34" charset="0"/>
              </a:rPr>
              <a:t>Previous BMP Implementation Averages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26106" y="1424647"/>
            <a:ext cx="8726904" cy="6223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7: 2010-2011 - 89%</a:t>
            </a:r>
          </a:p>
          <a:p>
            <a:pPr lvl="1" indent="-457200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Char char="Ø"/>
              <a:defRPr/>
            </a:pPr>
            <a:endParaRPr lang="en-US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lvl="1" indent="-457200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6: 2007-2008 - 86%</a:t>
            </a:r>
          </a:p>
          <a:p>
            <a:pPr lvl="1" indent="-457200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Char char="Ø"/>
              <a:defRPr/>
            </a:pPr>
            <a:endParaRPr lang="en-US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lvl="1" indent="-457200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5: 2005-2006 - 87%</a:t>
            </a:r>
          </a:p>
          <a:p>
            <a:pPr lvl="1" indent="-457200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Char char="Ø"/>
              <a:defRPr/>
            </a:pPr>
            <a:endParaRPr lang="en-US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lvl="1" indent="-457200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4: 2002-2003 - 85%</a:t>
            </a:r>
          </a:p>
          <a:p>
            <a:pPr lvl="1" indent="-457200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Char char="Ø"/>
              <a:defRPr/>
            </a:pP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indent="-457200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3: 2000-2001 - 83%</a:t>
            </a:r>
          </a:p>
          <a:p>
            <a:pPr lvl="1" indent="-457200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Char char="Ø"/>
              <a:defRPr/>
            </a:pP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indent="-457200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2: 1998-1999 - 80%</a:t>
            </a:r>
          </a:p>
          <a:p>
            <a:pPr lvl="1" indent="-457200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Char char="Ø"/>
              <a:defRPr/>
            </a:pP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indent="-457200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1: 1996-1997 - 85%</a:t>
            </a:r>
          </a:p>
          <a:p>
            <a:pPr marL="0" lvl="1" algn="ctr">
              <a:lnSpc>
                <a:spcPct val="80000"/>
              </a:lnSpc>
              <a:buClr>
                <a:srgbClr val="FFFF00"/>
              </a:buClr>
              <a:defRPr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0" lvl="1" algn="ctr">
              <a:lnSpc>
                <a:spcPct val="80000"/>
              </a:lnSpc>
              <a:buClr>
                <a:srgbClr val="FFFF00"/>
              </a:buClr>
              <a:defRPr/>
            </a:pPr>
            <a:r>
              <a: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2016 – 2017: In Progress</a:t>
            </a:r>
          </a:p>
          <a:p>
            <a:pPr marL="0" lvl="1" algn="ctr">
              <a:lnSpc>
                <a:spcPct val="80000"/>
              </a:lnSpc>
              <a:buClr>
                <a:srgbClr val="FFFF00"/>
              </a:buClr>
              <a:defRPr/>
            </a:pPr>
            <a:endParaRPr 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lvl="1" indent="-457200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Using Landsat Imagery we collected 3012 pool sites</a:t>
            </a:r>
          </a:p>
          <a:p>
            <a:pPr lvl="1" indent="-457200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Char char="Ø"/>
              <a:defRPr/>
            </a:pP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indent="-457200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Started to look at 250 random selected sites starting July 2017</a:t>
            </a:r>
          </a:p>
          <a:p>
            <a:pPr lvl="1" indent="-457200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Char char="Ø"/>
              <a:defRPr/>
            </a:pP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indent="-457200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Plan to complete survey by January 2017</a:t>
            </a:r>
          </a:p>
          <a:p>
            <a:pPr lvl="1" indent="-457200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Char char="Ø"/>
              <a:defRPr/>
            </a:pP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indent="-457200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Plan to analyze data and publish data by April 2017 </a:t>
            </a:r>
          </a:p>
          <a:p>
            <a:pPr marL="0" lvl="1" algn="ctr">
              <a:lnSpc>
                <a:spcPct val="80000"/>
              </a:lnSpc>
              <a:buClr>
                <a:srgbClr val="FFFF00"/>
              </a:buClr>
              <a:buFont typeface="Wingdings" pitchFamily="2" charset="2"/>
              <a:buChar char="§"/>
              <a:defRPr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0" lvl="1" algn="ctr">
              <a:lnSpc>
                <a:spcPct val="80000"/>
              </a:lnSpc>
              <a:buClr>
                <a:srgbClr val="FFFF00"/>
              </a:buClr>
              <a:buFont typeface="Wingdings" pitchFamily="2" charset="2"/>
              <a:buChar char="§"/>
              <a:defRPr/>
            </a:pP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0" y="304801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Silvicultural BMP Assessment</a:t>
            </a:r>
            <a:endParaRPr lang="en-US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3" descr="Aerial View of S M Z acreage"/>
          <p:cNvPicPr>
            <a:picLocks noChangeAspect="1" noChangeArrowheads="1"/>
          </p:cNvPicPr>
          <p:nvPr/>
        </p:nvPicPr>
        <p:blipFill>
          <a:blip r:embed="rId3" cstate="print">
            <a:lum bright="-12000" contrast="5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1281" y="1550748"/>
            <a:ext cx="3954379" cy="295033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AutoShape 4"/>
          <p:cNvSpPr>
            <a:spLocks noChangeArrowheads="1"/>
          </p:cNvSpPr>
          <p:nvPr/>
        </p:nvSpPr>
        <p:spPr bwMode="auto">
          <a:xfrm rot="20307157" flipH="1">
            <a:off x="8503770" y="2014155"/>
            <a:ext cx="45719" cy="2342045"/>
          </a:xfrm>
          <a:prstGeom prst="upDownArrow">
            <a:avLst>
              <a:gd name="adj1" fmla="val 50000"/>
              <a:gd name="adj2" fmla="val 551486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3200" b="0">
              <a:solidFill>
                <a:srgbClr val="0000FF"/>
              </a:solidFill>
            </a:endParaRPr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H="1">
            <a:off x="8755639" y="2728430"/>
            <a:ext cx="609600" cy="762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9365239" y="2761141"/>
            <a:ext cx="248176" cy="1621776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 flipH="1" flipV="1">
            <a:off x="8370626" y="2106760"/>
            <a:ext cx="385013" cy="709729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H="1" flipV="1">
            <a:off x="7293692" y="2087597"/>
            <a:ext cx="394328" cy="231154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H="1" flipV="1">
            <a:off x="7701656" y="2354006"/>
            <a:ext cx="359032" cy="661736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H="1" flipV="1">
            <a:off x="7348729" y="3242919"/>
            <a:ext cx="711959" cy="1122463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 flipV="1">
            <a:off x="7339264" y="3019057"/>
            <a:ext cx="736021" cy="241382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 flipV="1">
            <a:off x="8171058" y="1829306"/>
            <a:ext cx="537413" cy="217434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" name="Line 12"/>
          <p:cNvSpPr>
            <a:spLocks noChangeShapeType="1"/>
          </p:cNvSpPr>
          <p:nvPr/>
        </p:nvSpPr>
        <p:spPr bwMode="auto">
          <a:xfrm flipH="1" flipV="1">
            <a:off x="8171058" y="2075129"/>
            <a:ext cx="187698" cy="16412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806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0" y="304801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Obstacles Encountered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524000" y="129540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82880" algn="ctr" eaLnBrk="0" hangingPunct="0">
              <a:defRPr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 None up to this point</a:t>
            </a:r>
            <a:endParaRPr lang="en-US" sz="3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524000" y="220980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82880" eaLnBrk="0" hangingPunct="0">
              <a:defRPr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  <a:endParaRPr lang="en-US" sz="3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 descr="Picture of a rattlesnake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3314" y="1977646"/>
            <a:ext cx="6425372" cy="445515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555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ited State Environmental Protection Agency, &#10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05089" y="2366964"/>
            <a:ext cx="903287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212989" y="2443163"/>
            <a:ext cx="441531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Environmental Protection Agency, </a:t>
            </a:r>
          </a:p>
          <a:p>
            <a:pPr algn="ctr"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Region 6</a:t>
            </a:r>
          </a:p>
        </p:txBody>
      </p:sp>
      <p:pic>
        <p:nvPicPr>
          <p:cNvPr id="7" name="Picture 7" descr="Arkansas Natural Resource Commission&#10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8889" y="1303339"/>
            <a:ext cx="98742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4122739" y="1531939"/>
            <a:ext cx="52466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Arkansas Natural Resource Commission</a:t>
            </a:r>
          </a:p>
        </p:txBody>
      </p:sp>
      <p:pic>
        <p:nvPicPr>
          <p:cNvPr id="9" name="Picture 9" descr="Arkansas Forestry Association&#10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05089" y="4264026"/>
            <a:ext cx="2884487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5640388" y="4567239"/>
            <a:ext cx="4006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Arkansas Forestry Association</a:t>
            </a:r>
          </a:p>
        </p:txBody>
      </p:sp>
      <p:pic>
        <p:nvPicPr>
          <p:cNvPr id="11" name="Picture 11" descr="Arkansas Timber Producers Association&#10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05089" y="3429000"/>
            <a:ext cx="8858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4198938" y="3581401"/>
            <a:ext cx="5200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Arkansas Timber Producers Association</a:t>
            </a:r>
          </a:p>
        </p:txBody>
      </p:sp>
      <p:pic>
        <p:nvPicPr>
          <p:cNvPr id="13" name="Picture 13" descr="U A M The University of Arkansas at Monticell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05088" y="5478463"/>
            <a:ext cx="20320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5640389" y="5629276"/>
            <a:ext cx="3616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School of Forest Resources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524000" y="304801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Acknowledgements</a:t>
            </a:r>
          </a:p>
        </p:txBody>
      </p:sp>
    </p:spTree>
    <p:extLst>
      <p:ext uri="{BB962C8B-B14F-4D97-AF65-F5344CB8AC3E}">
        <p14:creationId xmlns:p14="http://schemas.microsoft.com/office/powerpoint/2010/main" val="2189561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Picture of a ri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2149475" y="241301"/>
            <a:ext cx="80279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Arkansas Forestry Commission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2301875" y="3429001"/>
            <a:ext cx="7543800" cy="2722563"/>
          </a:xfrm>
          <a:prstGeom prst="rect">
            <a:avLst/>
          </a:prstGeom>
          <a:solidFill>
            <a:schemeClr val="bg1">
              <a:lumMod val="50000"/>
              <a:alpha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Questions?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www.arkansasforestry.org</a:t>
            </a:r>
          </a:p>
          <a:p>
            <a:pPr algn="ctr">
              <a:spcBef>
                <a:spcPct val="50000"/>
              </a:spcBef>
              <a:defRPr/>
            </a:pPr>
            <a:endParaRPr lang="en-US" sz="2000" u="sng" dirty="0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>
              <a:spcBef>
                <a:spcPct val="50000"/>
              </a:spcBef>
              <a:defRPr/>
            </a:pPr>
            <a:endParaRPr lang="en-US" sz="2000" u="sng" dirty="0"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Arnold Hameister                              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  <a:defRPr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AFC BMP Coordinator                     </a:t>
            </a:r>
            <a:endParaRPr lang="en-US" sz="2000" b="1" dirty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pic>
        <p:nvPicPr>
          <p:cNvPr id="21509" name="Picture 7" descr="Arkansas Forestry Commission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20202"/>
              </a:clrFrom>
              <a:clrTo>
                <a:srgbClr val="020202">
                  <a:alpha val="0"/>
                </a:srgbClr>
              </a:clrTo>
            </a:clrChange>
            <a:lum bright="-8000" contras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3963" y="1152525"/>
            <a:ext cx="2201862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2568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2743200" y="619126"/>
            <a:ext cx="7848600" cy="904875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altLang="en-US" b="1" baseline="30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BMP Implementation Survey Considerations</a:t>
            </a:r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3170238" y="2133600"/>
            <a:ext cx="7421562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ctr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defRPr sz="2800">
                <a:solidFill>
                  <a:srgbClr val="FF3300"/>
                </a:solidFill>
                <a:latin typeface="Arial" panose="020B0604020202020204" pitchFamily="34" charset="0"/>
              </a:defRPr>
            </a:lvl2pPr>
            <a:lvl3pPr algn="ctr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altLang="en-US" sz="2800" dirty="0"/>
              <a:t>Site Selection Method</a:t>
            </a:r>
          </a:p>
          <a:p>
            <a:pPr algn="l">
              <a:lnSpc>
                <a:spcPct val="90000"/>
              </a:lnSpc>
            </a:pPr>
            <a:r>
              <a:rPr lang="en-US" altLang="en-US" sz="2400" dirty="0"/>
              <a:t>	</a:t>
            </a:r>
            <a:r>
              <a:rPr lang="en-US" altLang="en-US" sz="2400" dirty="0">
                <a:solidFill>
                  <a:srgbClr val="0000FF"/>
                </a:solidFill>
              </a:rPr>
              <a:t>satellite imagery, severance tax, deeds, etc.</a:t>
            </a:r>
          </a:p>
          <a:p>
            <a:pPr algn="l">
              <a:lnSpc>
                <a:spcPct val="90000"/>
              </a:lnSpc>
            </a:pPr>
            <a:r>
              <a:rPr lang="en-US" altLang="en-US" sz="2800" dirty="0"/>
              <a:t>Ensuring Randomness</a:t>
            </a:r>
          </a:p>
          <a:p>
            <a:pPr algn="l">
              <a:lnSpc>
                <a:spcPct val="90000"/>
              </a:lnSpc>
            </a:pPr>
            <a:r>
              <a:rPr lang="en-US" altLang="en-US" sz="2800" dirty="0"/>
              <a:t>	</a:t>
            </a:r>
            <a:r>
              <a:rPr lang="en-US" altLang="en-US" sz="2400" dirty="0">
                <a:solidFill>
                  <a:srgbClr val="0000FF"/>
                </a:solidFill>
              </a:rPr>
              <a:t>random number generator</a:t>
            </a:r>
          </a:p>
          <a:p>
            <a:pPr algn="l">
              <a:lnSpc>
                <a:spcPct val="90000"/>
              </a:lnSpc>
            </a:pPr>
            <a:r>
              <a:rPr lang="en-US" altLang="en-US" sz="2800" dirty="0"/>
              <a:t>Stratification</a:t>
            </a:r>
          </a:p>
          <a:p>
            <a:pPr algn="l">
              <a:lnSpc>
                <a:spcPct val="90000"/>
              </a:lnSpc>
            </a:pPr>
            <a:r>
              <a:rPr lang="en-US" altLang="en-US" sz="2800" dirty="0"/>
              <a:t>	</a:t>
            </a:r>
            <a:r>
              <a:rPr lang="en-US" altLang="en-US" sz="2400" dirty="0">
                <a:solidFill>
                  <a:srgbClr val="0000FF"/>
                </a:solidFill>
              </a:rPr>
              <a:t>county, landowner, watershed.</a:t>
            </a:r>
          </a:p>
          <a:p>
            <a:pPr algn="l">
              <a:lnSpc>
                <a:spcPct val="90000"/>
              </a:lnSpc>
            </a:pPr>
            <a:r>
              <a:rPr lang="en-US" altLang="en-US" sz="2800" dirty="0"/>
              <a:t>Data Storage</a:t>
            </a:r>
          </a:p>
          <a:p>
            <a:pPr algn="l">
              <a:lnSpc>
                <a:spcPct val="90000"/>
              </a:lnSpc>
            </a:pPr>
            <a:r>
              <a:rPr lang="en-US" altLang="en-US" sz="2800" dirty="0"/>
              <a:t>	</a:t>
            </a:r>
            <a:r>
              <a:rPr lang="en-US" altLang="en-US" sz="2400" dirty="0">
                <a:solidFill>
                  <a:srgbClr val="0000FF"/>
                </a:solidFill>
              </a:rPr>
              <a:t>database, spreadsheet, paper trail</a:t>
            </a:r>
          </a:p>
          <a:p>
            <a:pPr algn="l">
              <a:lnSpc>
                <a:spcPct val="90000"/>
              </a:lnSpc>
            </a:pPr>
            <a:r>
              <a:rPr lang="en-US" altLang="en-US" sz="2800" dirty="0"/>
              <a:t>Data Analysis</a:t>
            </a:r>
          </a:p>
        </p:txBody>
      </p:sp>
      <p:grpSp>
        <p:nvGrpSpPr>
          <p:cNvPr id="79876" name="Group 4"/>
          <p:cNvGrpSpPr>
            <a:grpSpLocks/>
          </p:cNvGrpSpPr>
          <p:nvPr/>
        </p:nvGrpSpPr>
        <p:grpSpPr bwMode="auto">
          <a:xfrm>
            <a:off x="2895600" y="2206626"/>
            <a:ext cx="152400" cy="384175"/>
            <a:chOff x="1685" y="1349"/>
            <a:chExt cx="175" cy="290"/>
          </a:xfrm>
        </p:grpSpPr>
        <p:sp>
          <p:nvSpPr>
            <p:cNvPr id="79877" name="Freeform 5"/>
            <p:cNvSpPr>
              <a:spLocks/>
            </p:cNvSpPr>
            <p:nvPr/>
          </p:nvSpPr>
          <p:spPr bwMode="auto">
            <a:xfrm>
              <a:off x="1688" y="1353"/>
              <a:ext cx="172" cy="286"/>
            </a:xfrm>
            <a:custGeom>
              <a:avLst/>
              <a:gdLst>
                <a:gd name="T0" fmla="*/ 74 w 172"/>
                <a:gd name="T1" fmla="*/ 15 h 286"/>
                <a:gd name="T2" fmla="*/ 37 w 172"/>
                <a:gd name="T3" fmla="*/ 31 h 286"/>
                <a:gd name="T4" fmla="*/ 62 w 172"/>
                <a:gd name="T5" fmla="*/ 35 h 286"/>
                <a:gd name="T6" fmla="*/ 51 w 172"/>
                <a:gd name="T7" fmla="*/ 46 h 286"/>
                <a:gd name="T8" fmla="*/ 29 w 172"/>
                <a:gd name="T9" fmla="*/ 57 h 286"/>
                <a:gd name="T10" fmla="*/ 43 w 172"/>
                <a:gd name="T11" fmla="*/ 81 h 286"/>
                <a:gd name="T12" fmla="*/ 6 w 172"/>
                <a:gd name="T13" fmla="*/ 94 h 286"/>
                <a:gd name="T14" fmla="*/ 22 w 172"/>
                <a:gd name="T15" fmla="*/ 105 h 286"/>
                <a:gd name="T16" fmla="*/ 0 w 172"/>
                <a:gd name="T17" fmla="*/ 118 h 286"/>
                <a:gd name="T18" fmla="*/ 22 w 172"/>
                <a:gd name="T19" fmla="*/ 129 h 286"/>
                <a:gd name="T20" fmla="*/ 22 w 172"/>
                <a:gd name="T21" fmla="*/ 153 h 286"/>
                <a:gd name="T22" fmla="*/ 14 w 172"/>
                <a:gd name="T23" fmla="*/ 181 h 286"/>
                <a:gd name="T24" fmla="*/ 31 w 172"/>
                <a:gd name="T25" fmla="*/ 173 h 286"/>
                <a:gd name="T26" fmla="*/ 55 w 172"/>
                <a:gd name="T27" fmla="*/ 153 h 286"/>
                <a:gd name="T28" fmla="*/ 47 w 172"/>
                <a:gd name="T29" fmla="*/ 175 h 286"/>
                <a:gd name="T30" fmla="*/ 62 w 172"/>
                <a:gd name="T31" fmla="*/ 194 h 286"/>
                <a:gd name="T32" fmla="*/ 72 w 172"/>
                <a:gd name="T33" fmla="*/ 285 h 286"/>
                <a:gd name="T34" fmla="*/ 81 w 172"/>
                <a:gd name="T35" fmla="*/ 188 h 286"/>
                <a:gd name="T36" fmla="*/ 110 w 172"/>
                <a:gd name="T37" fmla="*/ 175 h 286"/>
                <a:gd name="T38" fmla="*/ 128 w 172"/>
                <a:gd name="T39" fmla="*/ 177 h 286"/>
                <a:gd name="T40" fmla="*/ 149 w 172"/>
                <a:gd name="T41" fmla="*/ 177 h 286"/>
                <a:gd name="T42" fmla="*/ 171 w 172"/>
                <a:gd name="T43" fmla="*/ 162 h 286"/>
                <a:gd name="T44" fmla="*/ 139 w 172"/>
                <a:gd name="T45" fmla="*/ 146 h 286"/>
                <a:gd name="T46" fmla="*/ 128 w 172"/>
                <a:gd name="T47" fmla="*/ 134 h 286"/>
                <a:gd name="T48" fmla="*/ 143 w 172"/>
                <a:gd name="T49" fmla="*/ 118 h 286"/>
                <a:gd name="T50" fmla="*/ 125 w 172"/>
                <a:gd name="T51" fmla="*/ 97 h 286"/>
                <a:gd name="T52" fmla="*/ 139 w 172"/>
                <a:gd name="T53" fmla="*/ 94 h 286"/>
                <a:gd name="T54" fmla="*/ 112 w 172"/>
                <a:gd name="T55" fmla="*/ 70 h 286"/>
                <a:gd name="T56" fmla="*/ 116 w 172"/>
                <a:gd name="T57" fmla="*/ 57 h 286"/>
                <a:gd name="T58" fmla="*/ 104 w 172"/>
                <a:gd name="T59" fmla="*/ 44 h 286"/>
                <a:gd name="T60" fmla="*/ 98 w 172"/>
                <a:gd name="T61" fmla="*/ 37 h 286"/>
                <a:gd name="T62" fmla="*/ 120 w 172"/>
                <a:gd name="T63" fmla="*/ 33 h 286"/>
                <a:gd name="T64" fmla="*/ 91 w 172"/>
                <a:gd name="T65" fmla="*/ 16 h 286"/>
                <a:gd name="T66" fmla="*/ 83 w 172"/>
                <a:gd name="T67" fmla="*/ 11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2" h="286">
                  <a:moveTo>
                    <a:pt x="81" y="0"/>
                  </a:moveTo>
                  <a:lnTo>
                    <a:pt x="74" y="15"/>
                  </a:lnTo>
                  <a:lnTo>
                    <a:pt x="55" y="20"/>
                  </a:lnTo>
                  <a:lnTo>
                    <a:pt x="37" y="31"/>
                  </a:lnTo>
                  <a:lnTo>
                    <a:pt x="31" y="40"/>
                  </a:lnTo>
                  <a:lnTo>
                    <a:pt x="62" y="35"/>
                  </a:lnTo>
                  <a:lnTo>
                    <a:pt x="68" y="40"/>
                  </a:lnTo>
                  <a:lnTo>
                    <a:pt x="51" y="46"/>
                  </a:lnTo>
                  <a:lnTo>
                    <a:pt x="45" y="55"/>
                  </a:lnTo>
                  <a:lnTo>
                    <a:pt x="29" y="57"/>
                  </a:lnTo>
                  <a:lnTo>
                    <a:pt x="41" y="72"/>
                  </a:lnTo>
                  <a:lnTo>
                    <a:pt x="43" y="81"/>
                  </a:lnTo>
                  <a:lnTo>
                    <a:pt x="22" y="86"/>
                  </a:lnTo>
                  <a:lnTo>
                    <a:pt x="6" y="94"/>
                  </a:lnTo>
                  <a:lnTo>
                    <a:pt x="10" y="102"/>
                  </a:lnTo>
                  <a:lnTo>
                    <a:pt x="22" y="105"/>
                  </a:lnTo>
                  <a:lnTo>
                    <a:pt x="22" y="118"/>
                  </a:lnTo>
                  <a:lnTo>
                    <a:pt x="0" y="118"/>
                  </a:lnTo>
                  <a:lnTo>
                    <a:pt x="2" y="129"/>
                  </a:lnTo>
                  <a:lnTo>
                    <a:pt x="22" y="129"/>
                  </a:lnTo>
                  <a:lnTo>
                    <a:pt x="18" y="136"/>
                  </a:lnTo>
                  <a:lnTo>
                    <a:pt x="22" y="153"/>
                  </a:lnTo>
                  <a:lnTo>
                    <a:pt x="4" y="177"/>
                  </a:lnTo>
                  <a:lnTo>
                    <a:pt x="14" y="181"/>
                  </a:lnTo>
                  <a:lnTo>
                    <a:pt x="31" y="181"/>
                  </a:lnTo>
                  <a:lnTo>
                    <a:pt x="31" y="173"/>
                  </a:lnTo>
                  <a:lnTo>
                    <a:pt x="39" y="164"/>
                  </a:lnTo>
                  <a:lnTo>
                    <a:pt x="55" y="153"/>
                  </a:lnTo>
                  <a:lnTo>
                    <a:pt x="62" y="170"/>
                  </a:lnTo>
                  <a:lnTo>
                    <a:pt x="47" y="175"/>
                  </a:lnTo>
                  <a:lnTo>
                    <a:pt x="45" y="188"/>
                  </a:lnTo>
                  <a:lnTo>
                    <a:pt x="62" y="194"/>
                  </a:lnTo>
                  <a:lnTo>
                    <a:pt x="74" y="181"/>
                  </a:lnTo>
                  <a:lnTo>
                    <a:pt x="72" y="285"/>
                  </a:lnTo>
                  <a:lnTo>
                    <a:pt x="85" y="283"/>
                  </a:lnTo>
                  <a:lnTo>
                    <a:pt x="81" y="188"/>
                  </a:lnTo>
                  <a:lnTo>
                    <a:pt x="102" y="181"/>
                  </a:lnTo>
                  <a:lnTo>
                    <a:pt x="110" y="175"/>
                  </a:lnTo>
                  <a:lnTo>
                    <a:pt x="118" y="162"/>
                  </a:lnTo>
                  <a:lnTo>
                    <a:pt x="128" y="177"/>
                  </a:lnTo>
                  <a:lnTo>
                    <a:pt x="145" y="188"/>
                  </a:lnTo>
                  <a:lnTo>
                    <a:pt x="149" y="177"/>
                  </a:lnTo>
                  <a:lnTo>
                    <a:pt x="147" y="168"/>
                  </a:lnTo>
                  <a:lnTo>
                    <a:pt x="171" y="162"/>
                  </a:lnTo>
                  <a:lnTo>
                    <a:pt x="143" y="155"/>
                  </a:lnTo>
                  <a:lnTo>
                    <a:pt x="139" y="146"/>
                  </a:lnTo>
                  <a:lnTo>
                    <a:pt x="141" y="136"/>
                  </a:lnTo>
                  <a:lnTo>
                    <a:pt x="128" y="134"/>
                  </a:lnTo>
                  <a:lnTo>
                    <a:pt x="126" y="127"/>
                  </a:lnTo>
                  <a:lnTo>
                    <a:pt x="143" y="118"/>
                  </a:lnTo>
                  <a:lnTo>
                    <a:pt x="137" y="103"/>
                  </a:lnTo>
                  <a:lnTo>
                    <a:pt x="125" y="97"/>
                  </a:lnTo>
                  <a:lnTo>
                    <a:pt x="114" y="90"/>
                  </a:lnTo>
                  <a:lnTo>
                    <a:pt x="139" y="94"/>
                  </a:lnTo>
                  <a:lnTo>
                    <a:pt x="123" y="81"/>
                  </a:lnTo>
                  <a:lnTo>
                    <a:pt x="112" y="70"/>
                  </a:lnTo>
                  <a:lnTo>
                    <a:pt x="104" y="66"/>
                  </a:lnTo>
                  <a:lnTo>
                    <a:pt x="116" y="57"/>
                  </a:lnTo>
                  <a:lnTo>
                    <a:pt x="120" y="49"/>
                  </a:lnTo>
                  <a:lnTo>
                    <a:pt x="104" y="44"/>
                  </a:lnTo>
                  <a:lnTo>
                    <a:pt x="93" y="42"/>
                  </a:lnTo>
                  <a:lnTo>
                    <a:pt x="98" y="37"/>
                  </a:lnTo>
                  <a:lnTo>
                    <a:pt x="116" y="37"/>
                  </a:lnTo>
                  <a:lnTo>
                    <a:pt x="120" y="33"/>
                  </a:lnTo>
                  <a:lnTo>
                    <a:pt x="100" y="24"/>
                  </a:lnTo>
                  <a:lnTo>
                    <a:pt x="91" y="16"/>
                  </a:lnTo>
                  <a:lnTo>
                    <a:pt x="85" y="11"/>
                  </a:lnTo>
                  <a:lnTo>
                    <a:pt x="83" y="11"/>
                  </a:lnTo>
                  <a:lnTo>
                    <a:pt x="81" y="0"/>
                  </a:lnTo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17961" dir="2700000" algn="ctr" rotWithShape="0">
                <a:schemeClr val="tx1"/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878" name="Freeform 6"/>
            <p:cNvSpPr>
              <a:spLocks/>
            </p:cNvSpPr>
            <p:nvPr/>
          </p:nvSpPr>
          <p:spPr bwMode="auto">
            <a:xfrm>
              <a:off x="1685" y="1349"/>
              <a:ext cx="172" cy="286"/>
            </a:xfrm>
            <a:custGeom>
              <a:avLst/>
              <a:gdLst>
                <a:gd name="T0" fmla="*/ 74 w 172"/>
                <a:gd name="T1" fmla="*/ 15 h 286"/>
                <a:gd name="T2" fmla="*/ 37 w 172"/>
                <a:gd name="T3" fmla="*/ 31 h 286"/>
                <a:gd name="T4" fmla="*/ 62 w 172"/>
                <a:gd name="T5" fmla="*/ 35 h 286"/>
                <a:gd name="T6" fmla="*/ 51 w 172"/>
                <a:gd name="T7" fmla="*/ 46 h 286"/>
                <a:gd name="T8" fmla="*/ 29 w 172"/>
                <a:gd name="T9" fmla="*/ 57 h 286"/>
                <a:gd name="T10" fmla="*/ 43 w 172"/>
                <a:gd name="T11" fmla="*/ 81 h 286"/>
                <a:gd name="T12" fmla="*/ 6 w 172"/>
                <a:gd name="T13" fmla="*/ 94 h 286"/>
                <a:gd name="T14" fmla="*/ 22 w 172"/>
                <a:gd name="T15" fmla="*/ 105 h 286"/>
                <a:gd name="T16" fmla="*/ 0 w 172"/>
                <a:gd name="T17" fmla="*/ 118 h 286"/>
                <a:gd name="T18" fmla="*/ 22 w 172"/>
                <a:gd name="T19" fmla="*/ 129 h 286"/>
                <a:gd name="T20" fmla="*/ 22 w 172"/>
                <a:gd name="T21" fmla="*/ 153 h 286"/>
                <a:gd name="T22" fmla="*/ 14 w 172"/>
                <a:gd name="T23" fmla="*/ 181 h 286"/>
                <a:gd name="T24" fmla="*/ 31 w 172"/>
                <a:gd name="T25" fmla="*/ 173 h 286"/>
                <a:gd name="T26" fmla="*/ 55 w 172"/>
                <a:gd name="T27" fmla="*/ 153 h 286"/>
                <a:gd name="T28" fmla="*/ 47 w 172"/>
                <a:gd name="T29" fmla="*/ 175 h 286"/>
                <a:gd name="T30" fmla="*/ 62 w 172"/>
                <a:gd name="T31" fmla="*/ 194 h 286"/>
                <a:gd name="T32" fmla="*/ 72 w 172"/>
                <a:gd name="T33" fmla="*/ 285 h 286"/>
                <a:gd name="T34" fmla="*/ 81 w 172"/>
                <a:gd name="T35" fmla="*/ 188 h 286"/>
                <a:gd name="T36" fmla="*/ 110 w 172"/>
                <a:gd name="T37" fmla="*/ 175 h 286"/>
                <a:gd name="T38" fmla="*/ 128 w 172"/>
                <a:gd name="T39" fmla="*/ 177 h 286"/>
                <a:gd name="T40" fmla="*/ 149 w 172"/>
                <a:gd name="T41" fmla="*/ 177 h 286"/>
                <a:gd name="T42" fmla="*/ 171 w 172"/>
                <a:gd name="T43" fmla="*/ 162 h 286"/>
                <a:gd name="T44" fmla="*/ 139 w 172"/>
                <a:gd name="T45" fmla="*/ 146 h 286"/>
                <a:gd name="T46" fmla="*/ 128 w 172"/>
                <a:gd name="T47" fmla="*/ 134 h 286"/>
                <a:gd name="T48" fmla="*/ 143 w 172"/>
                <a:gd name="T49" fmla="*/ 118 h 286"/>
                <a:gd name="T50" fmla="*/ 125 w 172"/>
                <a:gd name="T51" fmla="*/ 97 h 286"/>
                <a:gd name="T52" fmla="*/ 139 w 172"/>
                <a:gd name="T53" fmla="*/ 94 h 286"/>
                <a:gd name="T54" fmla="*/ 112 w 172"/>
                <a:gd name="T55" fmla="*/ 70 h 286"/>
                <a:gd name="T56" fmla="*/ 116 w 172"/>
                <a:gd name="T57" fmla="*/ 57 h 286"/>
                <a:gd name="T58" fmla="*/ 104 w 172"/>
                <a:gd name="T59" fmla="*/ 44 h 286"/>
                <a:gd name="T60" fmla="*/ 98 w 172"/>
                <a:gd name="T61" fmla="*/ 37 h 286"/>
                <a:gd name="T62" fmla="*/ 120 w 172"/>
                <a:gd name="T63" fmla="*/ 33 h 286"/>
                <a:gd name="T64" fmla="*/ 91 w 172"/>
                <a:gd name="T65" fmla="*/ 16 h 286"/>
                <a:gd name="T66" fmla="*/ 83 w 172"/>
                <a:gd name="T67" fmla="*/ 11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2" h="286">
                  <a:moveTo>
                    <a:pt x="81" y="0"/>
                  </a:moveTo>
                  <a:lnTo>
                    <a:pt x="74" y="15"/>
                  </a:lnTo>
                  <a:lnTo>
                    <a:pt x="55" y="20"/>
                  </a:lnTo>
                  <a:lnTo>
                    <a:pt x="37" y="31"/>
                  </a:lnTo>
                  <a:lnTo>
                    <a:pt x="31" y="40"/>
                  </a:lnTo>
                  <a:lnTo>
                    <a:pt x="62" y="35"/>
                  </a:lnTo>
                  <a:lnTo>
                    <a:pt x="68" y="40"/>
                  </a:lnTo>
                  <a:lnTo>
                    <a:pt x="51" y="46"/>
                  </a:lnTo>
                  <a:lnTo>
                    <a:pt x="45" y="55"/>
                  </a:lnTo>
                  <a:lnTo>
                    <a:pt x="29" y="57"/>
                  </a:lnTo>
                  <a:lnTo>
                    <a:pt x="41" y="72"/>
                  </a:lnTo>
                  <a:lnTo>
                    <a:pt x="43" y="81"/>
                  </a:lnTo>
                  <a:lnTo>
                    <a:pt x="22" y="86"/>
                  </a:lnTo>
                  <a:lnTo>
                    <a:pt x="6" y="94"/>
                  </a:lnTo>
                  <a:lnTo>
                    <a:pt x="10" y="102"/>
                  </a:lnTo>
                  <a:lnTo>
                    <a:pt x="22" y="105"/>
                  </a:lnTo>
                  <a:lnTo>
                    <a:pt x="22" y="118"/>
                  </a:lnTo>
                  <a:lnTo>
                    <a:pt x="0" y="118"/>
                  </a:lnTo>
                  <a:lnTo>
                    <a:pt x="2" y="129"/>
                  </a:lnTo>
                  <a:lnTo>
                    <a:pt x="22" y="129"/>
                  </a:lnTo>
                  <a:lnTo>
                    <a:pt x="18" y="136"/>
                  </a:lnTo>
                  <a:lnTo>
                    <a:pt x="22" y="153"/>
                  </a:lnTo>
                  <a:lnTo>
                    <a:pt x="4" y="177"/>
                  </a:lnTo>
                  <a:lnTo>
                    <a:pt x="14" y="181"/>
                  </a:lnTo>
                  <a:lnTo>
                    <a:pt x="31" y="181"/>
                  </a:lnTo>
                  <a:lnTo>
                    <a:pt x="31" y="173"/>
                  </a:lnTo>
                  <a:lnTo>
                    <a:pt x="39" y="164"/>
                  </a:lnTo>
                  <a:lnTo>
                    <a:pt x="55" y="153"/>
                  </a:lnTo>
                  <a:lnTo>
                    <a:pt x="62" y="170"/>
                  </a:lnTo>
                  <a:lnTo>
                    <a:pt x="47" y="175"/>
                  </a:lnTo>
                  <a:lnTo>
                    <a:pt x="45" y="188"/>
                  </a:lnTo>
                  <a:lnTo>
                    <a:pt x="62" y="194"/>
                  </a:lnTo>
                  <a:lnTo>
                    <a:pt x="74" y="181"/>
                  </a:lnTo>
                  <a:lnTo>
                    <a:pt x="72" y="285"/>
                  </a:lnTo>
                  <a:lnTo>
                    <a:pt x="85" y="283"/>
                  </a:lnTo>
                  <a:lnTo>
                    <a:pt x="81" y="188"/>
                  </a:lnTo>
                  <a:lnTo>
                    <a:pt x="102" y="181"/>
                  </a:lnTo>
                  <a:lnTo>
                    <a:pt x="110" y="175"/>
                  </a:lnTo>
                  <a:lnTo>
                    <a:pt x="118" y="162"/>
                  </a:lnTo>
                  <a:lnTo>
                    <a:pt x="128" y="177"/>
                  </a:lnTo>
                  <a:lnTo>
                    <a:pt x="145" y="188"/>
                  </a:lnTo>
                  <a:lnTo>
                    <a:pt x="149" y="177"/>
                  </a:lnTo>
                  <a:lnTo>
                    <a:pt x="147" y="168"/>
                  </a:lnTo>
                  <a:lnTo>
                    <a:pt x="171" y="162"/>
                  </a:lnTo>
                  <a:lnTo>
                    <a:pt x="143" y="155"/>
                  </a:lnTo>
                  <a:lnTo>
                    <a:pt x="139" y="146"/>
                  </a:lnTo>
                  <a:lnTo>
                    <a:pt x="141" y="136"/>
                  </a:lnTo>
                  <a:lnTo>
                    <a:pt x="128" y="134"/>
                  </a:lnTo>
                  <a:lnTo>
                    <a:pt x="126" y="127"/>
                  </a:lnTo>
                  <a:lnTo>
                    <a:pt x="143" y="118"/>
                  </a:lnTo>
                  <a:lnTo>
                    <a:pt x="137" y="103"/>
                  </a:lnTo>
                  <a:lnTo>
                    <a:pt x="125" y="97"/>
                  </a:lnTo>
                  <a:lnTo>
                    <a:pt x="114" y="90"/>
                  </a:lnTo>
                  <a:lnTo>
                    <a:pt x="139" y="94"/>
                  </a:lnTo>
                  <a:lnTo>
                    <a:pt x="123" y="81"/>
                  </a:lnTo>
                  <a:lnTo>
                    <a:pt x="112" y="70"/>
                  </a:lnTo>
                  <a:lnTo>
                    <a:pt x="104" y="66"/>
                  </a:lnTo>
                  <a:lnTo>
                    <a:pt x="116" y="57"/>
                  </a:lnTo>
                  <a:lnTo>
                    <a:pt x="120" y="49"/>
                  </a:lnTo>
                  <a:lnTo>
                    <a:pt x="104" y="44"/>
                  </a:lnTo>
                  <a:lnTo>
                    <a:pt x="93" y="42"/>
                  </a:lnTo>
                  <a:lnTo>
                    <a:pt x="98" y="37"/>
                  </a:lnTo>
                  <a:lnTo>
                    <a:pt x="116" y="37"/>
                  </a:lnTo>
                  <a:lnTo>
                    <a:pt x="120" y="33"/>
                  </a:lnTo>
                  <a:lnTo>
                    <a:pt x="100" y="24"/>
                  </a:lnTo>
                  <a:lnTo>
                    <a:pt x="91" y="16"/>
                  </a:lnTo>
                  <a:lnTo>
                    <a:pt x="85" y="11"/>
                  </a:lnTo>
                  <a:lnTo>
                    <a:pt x="83" y="11"/>
                  </a:lnTo>
                  <a:lnTo>
                    <a:pt x="81" y="0"/>
                  </a:lnTo>
                </a:path>
              </a:pathLst>
            </a:custGeom>
            <a:solidFill>
              <a:srgbClr val="669900"/>
            </a:solidFill>
            <a:ln>
              <a:noFill/>
            </a:ln>
            <a:effectLst>
              <a:outerShdw dist="17961" dir="2700000" algn="ctr" rotWithShape="0">
                <a:schemeClr val="tx1"/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9879" name="Group 7"/>
          <p:cNvGrpSpPr>
            <a:grpSpLocks/>
          </p:cNvGrpSpPr>
          <p:nvPr/>
        </p:nvGrpSpPr>
        <p:grpSpPr bwMode="auto">
          <a:xfrm>
            <a:off x="2895600" y="3121026"/>
            <a:ext cx="152400" cy="384175"/>
            <a:chOff x="1685" y="1349"/>
            <a:chExt cx="175" cy="290"/>
          </a:xfrm>
        </p:grpSpPr>
        <p:sp>
          <p:nvSpPr>
            <p:cNvPr id="79880" name="Freeform 8"/>
            <p:cNvSpPr>
              <a:spLocks/>
            </p:cNvSpPr>
            <p:nvPr/>
          </p:nvSpPr>
          <p:spPr bwMode="auto">
            <a:xfrm>
              <a:off x="1688" y="1353"/>
              <a:ext cx="172" cy="286"/>
            </a:xfrm>
            <a:custGeom>
              <a:avLst/>
              <a:gdLst>
                <a:gd name="T0" fmla="*/ 74 w 172"/>
                <a:gd name="T1" fmla="*/ 15 h 286"/>
                <a:gd name="T2" fmla="*/ 37 w 172"/>
                <a:gd name="T3" fmla="*/ 31 h 286"/>
                <a:gd name="T4" fmla="*/ 62 w 172"/>
                <a:gd name="T5" fmla="*/ 35 h 286"/>
                <a:gd name="T6" fmla="*/ 51 w 172"/>
                <a:gd name="T7" fmla="*/ 46 h 286"/>
                <a:gd name="T8" fmla="*/ 29 w 172"/>
                <a:gd name="T9" fmla="*/ 57 h 286"/>
                <a:gd name="T10" fmla="*/ 43 w 172"/>
                <a:gd name="T11" fmla="*/ 81 h 286"/>
                <a:gd name="T12" fmla="*/ 6 w 172"/>
                <a:gd name="T13" fmla="*/ 94 h 286"/>
                <a:gd name="T14" fmla="*/ 22 w 172"/>
                <a:gd name="T15" fmla="*/ 105 h 286"/>
                <a:gd name="T16" fmla="*/ 0 w 172"/>
                <a:gd name="T17" fmla="*/ 118 h 286"/>
                <a:gd name="T18" fmla="*/ 22 w 172"/>
                <a:gd name="T19" fmla="*/ 129 h 286"/>
                <a:gd name="T20" fmla="*/ 22 w 172"/>
                <a:gd name="T21" fmla="*/ 153 h 286"/>
                <a:gd name="T22" fmla="*/ 14 w 172"/>
                <a:gd name="T23" fmla="*/ 181 h 286"/>
                <a:gd name="T24" fmla="*/ 31 w 172"/>
                <a:gd name="T25" fmla="*/ 173 h 286"/>
                <a:gd name="T26" fmla="*/ 55 w 172"/>
                <a:gd name="T27" fmla="*/ 153 h 286"/>
                <a:gd name="T28" fmla="*/ 47 w 172"/>
                <a:gd name="T29" fmla="*/ 175 h 286"/>
                <a:gd name="T30" fmla="*/ 62 w 172"/>
                <a:gd name="T31" fmla="*/ 194 h 286"/>
                <a:gd name="T32" fmla="*/ 72 w 172"/>
                <a:gd name="T33" fmla="*/ 285 h 286"/>
                <a:gd name="T34" fmla="*/ 81 w 172"/>
                <a:gd name="T35" fmla="*/ 188 h 286"/>
                <a:gd name="T36" fmla="*/ 110 w 172"/>
                <a:gd name="T37" fmla="*/ 175 h 286"/>
                <a:gd name="T38" fmla="*/ 128 w 172"/>
                <a:gd name="T39" fmla="*/ 177 h 286"/>
                <a:gd name="T40" fmla="*/ 149 w 172"/>
                <a:gd name="T41" fmla="*/ 177 h 286"/>
                <a:gd name="T42" fmla="*/ 171 w 172"/>
                <a:gd name="T43" fmla="*/ 162 h 286"/>
                <a:gd name="T44" fmla="*/ 139 w 172"/>
                <a:gd name="T45" fmla="*/ 146 h 286"/>
                <a:gd name="T46" fmla="*/ 128 w 172"/>
                <a:gd name="T47" fmla="*/ 134 h 286"/>
                <a:gd name="T48" fmla="*/ 143 w 172"/>
                <a:gd name="T49" fmla="*/ 118 h 286"/>
                <a:gd name="T50" fmla="*/ 125 w 172"/>
                <a:gd name="T51" fmla="*/ 97 h 286"/>
                <a:gd name="T52" fmla="*/ 139 w 172"/>
                <a:gd name="T53" fmla="*/ 94 h 286"/>
                <a:gd name="T54" fmla="*/ 112 w 172"/>
                <a:gd name="T55" fmla="*/ 70 h 286"/>
                <a:gd name="T56" fmla="*/ 116 w 172"/>
                <a:gd name="T57" fmla="*/ 57 h 286"/>
                <a:gd name="T58" fmla="*/ 104 w 172"/>
                <a:gd name="T59" fmla="*/ 44 h 286"/>
                <a:gd name="T60" fmla="*/ 98 w 172"/>
                <a:gd name="T61" fmla="*/ 37 h 286"/>
                <a:gd name="T62" fmla="*/ 120 w 172"/>
                <a:gd name="T63" fmla="*/ 33 h 286"/>
                <a:gd name="T64" fmla="*/ 91 w 172"/>
                <a:gd name="T65" fmla="*/ 16 h 286"/>
                <a:gd name="T66" fmla="*/ 83 w 172"/>
                <a:gd name="T67" fmla="*/ 11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2" h="286">
                  <a:moveTo>
                    <a:pt x="81" y="0"/>
                  </a:moveTo>
                  <a:lnTo>
                    <a:pt x="74" y="15"/>
                  </a:lnTo>
                  <a:lnTo>
                    <a:pt x="55" y="20"/>
                  </a:lnTo>
                  <a:lnTo>
                    <a:pt x="37" y="31"/>
                  </a:lnTo>
                  <a:lnTo>
                    <a:pt x="31" y="40"/>
                  </a:lnTo>
                  <a:lnTo>
                    <a:pt x="62" y="35"/>
                  </a:lnTo>
                  <a:lnTo>
                    <a:pt x="68" y="40"/>
                  </a:lnTo>
                  <a:lnTo>
                    <a:pt x="51" y="46"/>
                  </a:lnTo>
                  <a:lnTo>
                    <a:pt x="45" y="55"/>
                  </a:lnTo>
                  <a:lnTo>
                    <a:pt x="29" y="57"/>
                  </a:lnTo>
                  <a:lnTo>
                    <a:pt x="41" y="72"/>
                  </a:lnTo>
                  <a:lnTo>
                    <a:pt x="43" y="81"/>
                  </a:lnTo>
                  <a:lnTo>
                    <a:pt x="22" y="86"/>
                  </a:lnTo>
                  <a:lnTo>
                    <a:pt x="6" y="94"/>
                  </a:lnTo>
                  <a:lnTo>
                    <a:pt x="10" y="102"/>
                  </a:lnTo>
                  <a:lnTo>
                    <a:pt x="22" y="105"/>
                  </a:lnTo>
                  <a:lnTo>
                    <a:pt x="22" y="118"/>
                  </a:lnTo>
                  <a:lnTo>
                    <a:pt x="0" y="118"/>
                  </a:lnTo>
                  <a:lnTo>
                    <a:pt x="2" y="129"/>
                  </a:lnTo>
                  <a:lnTo>
                    <a:pt x="22" y="129"/>
                  </a:lnTo>
                  <a:lnTo>
                    <a:pt x="18" y="136"/>
                  </a:lnTo>
                  <a:lnTo>
                    <a:pt x="22" y="153"/>
                  </a:lnTo>
                  <a:lnTo>
                    <a:pt x="4" y="177"/>
                  </a:lnTo>
                  <a:lnTo>
                    <a:pt x="14" y="181"/>
                  </a:lnTo>
                  <a:lnTo>
                    <a:pt x="31" y="181"/>
                  </a:lnTo>
                  <a:lnTo>
                    <a:pt x="31" y="173"/>
                  </a:lnTo>
                  <a:lnTo>
                    <a:pt x="39" y="164"/>
                  </a:lnTo>
                  <a:lnTo>
                    <a:pt x="55" y="153"/>
                  </a:lnTo>
                  <a:lnTo>
                    <a:pt x="62" y="170"/>
                  </a:lnTo>
                  <a:lnTo>
                    <a:pt x="47" y="175"/>
                  </a:lnTo>
                  <a:lnTo>
                    <a:pt x="45" y="188"/>
                  </a:lnTo>
                  <a:lnTo>
                    <a:pt x="62" y="194"/>
                  </a:lnTo>
                  <a:lnTo>
                    <a:pt x="74" y="181"/>
                  </a:lnTo>
                  <a:lnTo>
                    <a:pt x="72" y="285"/>
                  </a:lnTo>
                  <a:lnTo>
                    <a:pt x="85" y="283"/>
                  </a:lnTo>
                  <a:lnTo>
                    <a:pt x="81" y="188"/>
                  </a:lnTo>
                  <a:lnTo>
                    <a:pt x="102" y="181"/>
                  </a:lnTo>
                  <a:lnTo>
                    <a:pt x="110" y="175"/>
                  </a:lnTo>
                  <a:lnTo>
                    <a:pt x="118" y="162"/>
                  </a:lnTo>
                  <a:lnTo>
                    <a:pt x="128" y="177"/>
                  </a:lnTo>
                  <a:lnTo>
                    <a:pt x="145" y="188"/>
                  </a:lnTo>
                  <a:lnTo>
                    <a:pt x="149" y="177"/>
                  </a:lnTo>
                  <a:lnTo>
                    <a:pt x="147" y="168"/>
                  </a:lnTo>
                  <a:lnTo>
                    <a:pt x="171" y="162"/>
                  </a:lnTo>
                  <a:lnTo>
                    <a:pt x="143" y="155"/>
                  </a:lnTo>
                  <a:lnTo>
                    <a:pt x="139" y="146"/>
                  </a:lnTo>
                  <a:lnTo>
                    <a:pt x="141" y="136"/>
                  </a:lnTo>
                  <a:lnTo>
                    <a:pt x="128" y="134"/>
                  </a:lnTo>
                  <a:lnTo>
                    <a:pt x="126" y="127"/>
                  </a:lnTo>
                  <a:lnTo>
                    <a:pt x="143" y="118"/>
                  </a:lnTo>
                  <a:lnTo>
                    <a:pt x="137" y="103"/>
                  </a:lnTo>
                  <a:lnTo>
                    <a:pt x="125" y="97"/>
                  </a:lnTo>
                  <a:lnTo>
                    <a:pt x="114" y="90"/>
                  </a:lnTo>
                  <a:lnTo>
                    <a:pt x="139" y="94"/>
                  </a:lnTo>
                  <a:lnTo>
                    <a:pt x="123" y="81"/>
                  </a:lnTo>
                  <a:lnTo>
                    <a:pt x="112" y="70"/>
                  </a:lnTo>
                  <a:lnTo>
                    <a:pt x="104" y="66"/>
                  </a:lnTo>
                  <a:lnTo>
                    <a:pt x="116" y="57"/>
                  </a:lnTo>
                  <a:lnTo>
                    <a:pt x="120" y="49"/>
                  </a:lnTo>
                  <a:lnTo>
                    <a:pt x="104" y="44"/>
                  </a:lnTo>
                  <a:lnTo>
                    <a:pt x="93" y="42"/>
                  </a:lnTo>
                  <a:lnTo>
                    <a:pt x="98" y="37"/>
                  </a:lnTo>
                  <a:lnTo>
                    <a:pt x="116" y="37"/>
                  </a:lnTo>
                  <a:lnTo>
                    <a:pt x="120" y="33"/>
                  </a:lnTo>
                  <a:lnTo>
                    <a:pt x="100" y="24"/>
                  </a:lnTo>
                  <a:lnTo>
                    <a:pt x="91" y="16"/>
                  </a:lnTo>
                  <a:lnTo>
                    <a:pt x="85" y="11"/>
                  </a:lnTo>
                  <a:lnTo>
                    <a:pt x="83" y="11"/>
                  </a:lnTo>
                  <a:lnTo>
                    <a:pt x="81" y="0"/>
                  </a:lnTo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17961" dir="2700000" algn="ctr" rotWithShape="0">
                <a:schemeClr val="tx1"/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881" name="Freeform 9"/>
            <p:cNvSpPr>
              <a:spLocks/>
            </p:cNvSpPr>
            <p:nvPr/>
          </p:nvSpPr>
          <p:spPr bwMode="auto">
            <a:xfrm>
              <a:off x="1685" y="1349"/>
              <a:ext cx="172" cy="286"/>
            </a:xfrm>
            <a:custGeom>
              <a:avLst/>
              <a:gdLst>
                <a:gd name="T0" fmla="*/ 74 w 172"/>
                <a:gd name="T1" fmla="*/ 15 h 286"/>
                <a:gd name="T2" fmla="*/ 37 w 172"/>
                <a:gd name="T3" fmla="*/ 31 h 286"/>
                <a:gd name="T4" fmla="*/ 62 w 172"/>
                <a:gd name="T5" fmla="*/ 35 h 286"/>
                <a:gd name="T6" fmla="*/ 51 w 172"/>
                <a:gd name="T7" fmla="*/ 46 h 286"/>
                <a:gd name="T8" fmla="*/ 29 w 172"/>
                <a:gd name="T9" fmla="*/ 57 h 286"/>
                <a:gd name="T10" fmla="*/ 43 w 172"/>
                <a:gd name="T11" fmla="*/ 81 h 286"/>
                <a:gd name="T12" fmla="*/ 6 w 172"/>
                <a:gd name="T13" fmla="*/ 94 h 286"/>
                <a:gd name="T14" fmla="*/ 22 w 172"/>
                <a:gd name="T15" fmla="*/ 105 h 286"/>
                <a:gd name="T16" fmla="*/ 0 w 172"/>
                <a:gd name="T17" fmla="*/ 118 h 286"/>
                <a:gd name="T18" fmla="*/ 22 w 172"/>
                <a:gd name="T19" fmla="*/ 129 h 286"/>
                <a:gd name="T20" fmla="*/ 22 w 172"/>
                <a:gd name="T21" fmla="*/ 153 h 286"/>
                <a:gd name="T22" fmla="*/ 14 w 172"/>
                <a:gd name="T23" fmla="*/ 181 h 286"/>
                <a:gd name="T24" fmla="*/ 31 w 172"/>
                <a:gd name="T25" fmla="*/ 173 h 286"/>
                <a:gd name="T26" fmla="*/ 55 w 172"/>
                <a:gd name="T27" fmla="*/ 153 h 286"/>
                <a:gd name="T28" fmla="*/ 47 w 172"/>
                <a:gd name="T29" fmla="*/ 175 h 286"/>
                <a:gd name="T30" fmla="*/ 62 w 172"/>
                <a:gd name="T31" fmla="*/ 194 h 286"/>
                <a:gd name="T32" fmla="*/ 72 w 172"/>
                <a:gd name="T33" fmla="*/ 285 h 286"/>
                <a:gd name="T34" fmla="*/ 81 w 172"/>
                <a:gd name="T35" fmla="*/ 188 h 286"/>
                <a:gd name="T36" fmla="*/ 110 w 172"/>
                <a:gd name="T37" fmla="*/ 175 h 286"/>
                <a:gd name="T38" fmla="*/ 128 w 172"/>
                <a:gd name="T39" fmla="*/ 177 h 286"/>
                <a:gd name="T40" fmla="*/ 149 w 172"/>
                <a:gd name="T41" fmla="*/ 177 h 286"/>
                <a:gd name="T42" fmla="*/ 171 w 172"/>
                <a:gd name="T43" fmla="*/ 162 h 286"/>
                <a:gd name="T44" fmla="*/ 139 w 172"/>
                <a:gd name="T45" fmla="*/ 146 h 286"/>
                <a:gd name="T46" fmla="*/ 128 w 172"/>
                <a:gd name="T47" fmla="*/ 134 h 286"/>
                <a:gd name="T48" fmla="*/ 143 w 172"/>
                <a:gd name="T49" fmla="*/ 118 h 286"/>
                <a:gd name="T50" fmla="*/ 125 w 172"/>
                <a:gd name="T51" fmla="*/ 97 h 286"/>
                <a:gd name="T52" fmla="*/ 139 w 172"/>
                <a:gd name="T53" fmla="*/ 94 h 286"/>
                <a:gd name="T54" fmla="*/ 112 w 172"/>
                <a:gd name="T55" fmla="*/ 70 h 286"/>
                <a:gd name="T56" fmla="*/ 116 w 172"/>
                <a:gd name="T57" fmla="*/ 57 h 286"/>
                <a:gd name="T58" fmla="*/ 104 w 172"/>
                <a:gd name="T59" fmla="*/ 44 h 286"/>
                <a:gd name="T60" fmla="*/ 98 w 172"/>
                <a:gd name="T61" fmla="*/ 37 h 286"/>
                <a:gd name="T62" fmla="*/ 120 w 172"/>
                <a:gd name="T63" fmla="*/ 33 h 286"/>
                <a:gd name="T64" fmla="*/ 91 w 172"/>
                <a:gd name="T65" fmla="*/ 16 h 286"/>
                <a:gd name="T66" fmla="*/ 83 w 172"/>
                <a:gd name="T67" fmla="*/ 11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2" h="286">
                  <a:moveTo>
                    <a:pt x="81" y="0"/>
                  </a:moveTo>
                  <a:lnTo>
                    <a:pt x="74" y="15"/>
                  </a:lnTo>
                  <a:lnTo>
                    <a:pt x="55" y="20"/>
                  </a:lnTo>
                  <a:lnTo>
                    <a:pt x="37" y="31"/>
                  </a:lnTo>
                  <a:lnTo>
                    <a:pt x="31" y="40"/>
                  </a:lnTo>
                  <a:lnTo>
                    <a:pt x="62" y="35"/>
                  </a:lnTo>
                  <a:lnTo>
                    <a:pt x="68" y="40"/>
                  </a:lnTo>
                  <a:lnTo>
                    <a:pt x="51" y="46"/>
                  </a:lnTo>
                  <a:lnTo>
                    <a:pt x="45" y="55"/>
                  </a:lnTo>
                  <a:lnTo>
                    <a:pt x="29" y="57"/>
                  </a:lnTo>
                  <a:lnTo>
                    <a:pt x="41" y="72"/>
                  </a:lnTo>
                  <a:lnTo>
                    <a:pt x="43" y="81"/>
                  </a:lnTo>
                  <a:lnTo>
                    <a:pt x="22" y="86"/>
                  </a:lnTo>
                  <a:lnTo>
                    <a:pt x="6" y="94"/>
                  </a:lnTo>
                  <a:lnTo>
                    <a:pt x="10" y="102"/>
                  </a:lnTo>
                  <a:lnTo>
                    <a:pt x="22" y="105"/>
                  </a:lnTo>
                  <a:lnTo>
                    <a:pt x="22" y="118"/>
                  </a:lnTo>
                  <a:lnTo>
                    <a:pt x="0" y="118"/>
                  </a:lnTo>
                  <a:lnTo>
                    <a:pt x="2" y="129"/>
                  </a:lnTo>
                  <a:lnTo>
                    <a:pt x="22" y="129"/>
                  </a:lnTo>
                  <a:lnTo>
                    <a:pt x="18" y="136"/>
                  </a:lnTo>
                  <a:lnTo>
                    <a:pt x="22" y="153"/>
                  </a:lnTo>
                  <a:lnTo>
                    <a:pt x="4" y="177"/>
                  </a:lnTo>
                  <a:lnTo>
                    <a:pt x="14" y="181"/>
                  </a:lnTo>
                  <a:lnTo>
                    <a:pt x="31" y="181"/>
                  </a:lnTo>
                  <a:lnTo>
                    <a:pt x="31" y="173"/>
                  </a:lnTo>
                  <a:lnTo>
                    <a:pt x="39" y="164"/>
                  </a:lnTo>
                  <a:lnTo>
                    <a:pt x="55" y="153"/>
                  </a:lnTo>
                  <a:lnTo>
                    <a:pt x="62" y="170"/>
                  </a:lnTo>
                  <a:lnTo>
                    <a:pt x="47" y="175"/>
                  </a:lnTo>
                  <a:lnTo>
                    <a:pt x="45" y="188"/>
                  </a:lnTo>
                  <a:lnTo>
                    <a:pt x="62" y="194"/>
                  </a:lnTo>
                  <a:lnTo>
                    <a:pt x="74" y="181"/>
                  </a:lnTo>
                  <a:lnTo>
                    <a:pt x="72" y="285"/>
                  </a:lnTo>
                  <a:lnTo>
                    <a:pt x="85" y="283"/>
                  </a:lnTo>
                  <a:lnTo>
                    <a:pt x="81" y="188"/>
                  </a:lnTo>
                  <a:lnTo>
                    <a:pt x="102" y="181"/>
                  </a:lnTo>
                  <a:lnTo>
                    <a:pt x="110" y="175"/>
                  </a:lnTo>
                  <a:lnTo>
                    <a:pt x="118" y="162"/>
                  </a:lnTo>
                  <a:lnTo>
                    <a:pt x="128" y="177"/>
                  </a:lnTo>
                  <a:lnTo>
                    <a:pt x="145" y="188"/>
                  </a:lnTo>
                  <a:lnTo>
                    <a:pt x="149" y="177"/>
                  </a:lnTo>
                  <a:lnTo>
                    <a:pt x="147" y="168"/>
                  </a:lnTo>
                  <a:lnTo>
                    <a:pt x="171" y="162"/>
                  </a:lnTo>
                  <a:lnTo>
                    <a:pt x="143" y="155"/>
                  </a:lnTo>
                  <a:lnTo>
                    <a:pt x="139" y="146"/>
                  </a:lnTo>
                  <a:lnTo>
                    <a:pt x="141" y="136"/>
                  </a:lnTo>
                  <a:lnTo>
                    <a:pt x="128" y="134"/>
                  </a:lnTo>
                  <a:lnTo>
                    <a:pt x="126" y="127"/>
                  </a:lnTo>
                  <a:lnTo>
                    <a:pt x="143" y="118"/>
                  </a:lnTo>
                  <a:lnTo>
                    <a:pt x="137" y="103"/>
                  </a:lnTo>
                  <a:lnTo>
                    <a:pt x="125" y="97"/>
                  </a:lnTo>
                  <a:lnTo>
                    <a:pt x="114" y="90"/>
                  </a:lnTo>
                  <a:lnTo>
                    <a:pt x="139" y="94"/>
                  </a:lnTo>
                  <a:lnTo>
                    <a:pt x="123" y="81"/>
                  </a:lnTo>
                  <a:lnTo>
                    <a:pt x="112" y="70"/>
                  </a:lnTo>
                  <a:lnTo>
                    <a:pt x="104" y="66"/>
                  </a:lnTo>
                  <a:lnTo>
                    <a:pt x="116" y="57"/>
                  </a:lnTo>
                  <a:lnTo>
                    <a:pt x="120" y="49"/>
                  </a:lnTo>
                  <a:lnTo>
                    <a:pt x="104" y="44"/>
                  </a:lnTo>
                  <a:lnTo>
                    <a:pt x="93" y="42"/>
                  </a:lnTo>
                  <a:lnTo>
                    <a:pt x="98" y="37"/>
                  </a:lnTo>
                  <a:lnTo>
                    <a:pt x="116" y="37"/>
                  </a:lnTo>
                  <a:lnTo>
                    <a:pt x="120" y="33"/>
                  </a:lnTo>
                  <a:lnTo>
                    <a:pt x="100" y="24"/>
                  </a:lnTo>
                  <a:lnTo>
                    <a:pt x="91" y="16"/>
                  </a:lnTo>
                  <a:lnTo>
                    <a:pt x="85" y="11"/>
                  </a:lnTo>
                  <a:lnTo>
                    <a:pt x="83" y="11"/>
                  </a:lnTo>
                  <a:lnTo>
                    <a:pt x="81" y="0"/>
                  </a:lnTo>
                </a:path>
              </a:pathLst>
            </a:custGeom>
            <a:solidFill>
              <a:srgbClr val="669900"/>
            </a:solidFill>
            <a:ln>
              <a:noFill/>
            </a:ln>
            <a:effectLst>
              <a:outerShdw dist="17961" dir="2700000" algn="ctr" rotWithShape="0">
                <a:schemeClr val="tx1"/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9882" name="Group 10"/>
          <p:cNvGrpSpPr>
            <a:grpSpLocks/>
          </p:cNvGrpSpPr>
          <p:nvPr/>
        </p:nvGrpSpPr>
        <p:grpSpPr bwMode="auto">
          <a:xfrm>
            <a:off x="2895600" y="4035426"/>
            <a:ext cx="152400" cy="384175"/>
            <a:chOff x="1685" y="1349"/>
            <a:chExt cx="175" cy="290"/>
          </a:xfrm>
        </p:grpSpPr>
        <p:sp>
          <p:nvSpPr>
            <p:cNvPr id="79883" name="Freeform 11"/>
            <p:cNvSpPr>
              <a:spLocks/>
            </p:cNvSpPr>
            <p:nvPr/>
          </p:nvSpPr>
          <p:spPr bwMode="auto">
            <a:xfrm>
              <a:off x="1688" y="1353"/>
              <a:ext cx="172" cy="286"/>
            </a:xfrm>
            <a:custGeom>
              <a:avLst/>
              <a:gdLst>
                <a:gd name="T0" fmla="*/ 74 w 172"/>
                <a:gd name="T1" fmla="*/ 15 h 286"/>
                <a:gd name="T2" fmla="*/ 37 w 172"/>
                <a:gd name="T3" fmla="*/ 31 h 286"/>
                <a:gd name="T4" fmla="*/ 62 w 172"/>
                <a:gd name="T5" fmla="*/ 35 h 286"/>
                <a:gd name="T6" fmla="*/ 51 w 172"/>
                <a:gd name="T7" fmla="*/ 46 h 286"/>
                <a:gd name="T8" fmla="*/ 29 w 172"/>
                <a:gd name="T9" fmla="*/ 57 h 286"/>
                <a:gd name="T10" fmla="*/ 43 w 172"/>
                <a:gd name="T11" fmla="*/ 81 h 286"/>
                <a:gd name="T12" fmla="*/ 6 w 172"/>
                <a:gd name="T13" fmla="*/ 94 h 286"/>
                <a:gd name="T14" fmla="*/ 22 w 172"/>
                <a:gd name="T15" fmla="*/ 105 h 286"/>
                <a:gd name="T16" fmla="*/ 0 w 172"/>
                <a:gd name="T17" fmla="*/ 118 h 286"/>
                <a:gd name="T18" fmla="*/ 22 w 172"/>
                <a:gd name="T19" fmla="*/ 129 h 286"/>
                <a:gd name="T20" fmla="*/ 22 w 172"/>
                <a:gd name="T21" fmla="*/ 153 h 286"/>
                <a:gd name="T22" fmla="*/ 14 w 172"/>
                <a:gd name="T23" fmla="*/ 181 h 286"/>
                <a:gd name="T24" fmla="*/ 31 w 172"/>
                <a:gd name="T25" fmla="*/ 173 h 286"/>
                <a:gd name="T26" fmla="*/ 55 w 172"/>
                <a:gd name="T27" fmla="*/ 153 h 286"/>
                <a:gd name="T28" fmla="*/ 47 w 172"/>
                <a:gd name="T29" fmla="*/ 175 h 286"/>
                <a:gd name="T30" fmla="*/ 62 w 172"/>
                <a:gd name="T31" fmla="*/ 194 h 286"/>
                <a:gd name="T32" fmla="*/ 72 w 172"/>
                <a:gd name="T33" fmla="*/ 285 h 286"/>
                <a:gd name="T34" fmla="*/ 81 w 172"/>
                <a:gd name="T35" fmla="*/ 188 h 286"/>
                <a:gd name="T36" fmla="*/ 110 w 172"/>
                <a:gd name="T37" fmla="*/ 175 h 286"/>
                <a:gd name="T38" fmla="*/ 128 w 172"/>
                <a:gd name="T39" fmla="*/ 177 h 286"/>
                <a:gd name="T40" fmla="*/ 149 w 172"/>
                <a:gd name="T41" fmla="*/ 177 h 286"/>
                <a:gd name="T42" fmla="*/ 171 w 172"/>
                <a:gd name="T43" fmla="*/ 162 h 286"/>
                <a:gd name="T44" fmla="*/ 139 w 172"/>
                <a:gd name="T45" fmla="*/ 146 h 286"/>
                <a:gd name="T46" fmla="*/ 128 w 172"/>
                <a:gd name="T47" fmla="*/ 134 h 286"/>
                <a:gd name="T48" fmla="*/ 143 w 172"/>
                <a:gd name="T49" fmla="*/ 118 h 286"/>
                <a:gd name="T50" fmla="*/ 125 w 172"/>
                <a:gd name="T51" fmla="*/ 97 h 286"/>
                <a:gd name="T52" fmla="*/ 139 w 172"/>
                <a:gd name="T53" fmla="*/ 94 h 286"/>
                <a:gd name="T54" fmla="*/ 112 w 172"/>
                <a:gd name="T55" fmla="*/ 70 h 286"/>
                <a:gd name="T56" fmla="*/ 116 w 172"/>
                <a:gd name="T57" fmla="*/ 57 h 286"/>
                <a:gd name="T58" fmla="*/ 104 w 172"/>
                <a:gd name="T59" fmla="*/ 44 h 286"/>
                <a:gd name="T60" fmla="*/ 98 w 172"/>
                <a:gd name="T61" fmla="*/ 37 h 286"/>
                <a:gd name="T62" fmla="*/ 120 w 172"/>
                <a:gd name="T63" fmla="*/ 33 h 286"/>
                <a:gd name="T64" fmla="*/ 91 w 172"/>
                <a:gd name="T65" fmla="*/ 16 h 286"/>
                <a:gd name="T66" fmla="*/ 83 w 172"/>
                <a:gd name="T67" fmla="*/ 11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2" h="286">
                  <a:moveTo>
                    <a:pt x="81" y="0"/>
                  </a:moveTo>
                  <a:lnTo>
                    <a:pt x="74" y="15"/>
                  </a:lnTo>
                  <a:lnTo>
                    <a:pt x="55" y="20"/>
                  </a:lnTo>
                  <a:lnTo>
                    <a:pt x="37" y="31"/>
                  </a:lnTo>
                  <a:lnTo>
                    <a:pt x="31" y="40"/>
                  </a:lnTo>
                  <a:lnTo>
                    <a:pt x="62" y="35"/>
                  </a:lnTo>
                  <a:lnTo>
                    <a:pt x="68" y="40"/>
                  </a:lnTo>
                  <a:lnTo>
                    <a:pt x="51" y="46"/>
                  </a:lnTo>
                  <a:lnTo>
                    <a:pt x="45" y="55"/>
                  </a:lnTo>
                  <a:lnTo>
                    <a:pt x="29" y="57"/>
                  </a:lnTo>
                  <a:lnTo>
                    <a:pt x="41" y="72"/>
                  </a:lnTo>
                  <a:lnTo>
                    <a:pt x="43" y="81"/>
                  </a:lnTo>
                  <a:lnTo>
                    <a:pt x="22" y="86"/>
                  </a:lnTo>
                  <a:lnTo>
                    <a:pt x="6" y="94"/>
                  </a:lnTo>
                  <a:lnTo>
                    <a:pt x="10" y="102"/>
                  </a:lnTo>
                  <a:lnTo>
                    <a:pt x="22" y="105"/>
                  </a:lnTo>
                  <a:lnTo>
                    <a:pt x="22" y="118"/>
                  </a:lnTo>
                  <a:lnTo>
                    <a:pt x="0" y="118"/>
                  </a:lnTo>
                  <a:lnTo>
                    <a:pt x="2" y="129"/>
                  </a:lnTo>
                  <a:lnTo>
                    <a:pt x="22" y="129"/>
                  </a:lnTo>
                  <a:lnTo>
                    <a:pt x="18" y="136"/>
                  </a:lnTo>
                  <a:lnTo>
                    <a:pt x="22" y="153"/>
                  </a:lnTo>
                  <a:lnTo>
                    <a:pt x="4" y="177"/>
                  </a:lnTo>
                  <a:lnTo>
                    <a:pt x="14" y="181"/>
                  </a:lnTo>
                  <a:lnTo>
                    <a:pt x="31" y="181"/>
                  </a:lnTo>
                  <a:lnTo>
                    <a:pt x="31" y="173"/>
                  </a:lnTo>
                  <a:lnTo>
                    <a:pt x="39" y="164"/>
                  </a:lnTo>
                  <a:lnTo>
                    <a:pt x="55" y="153"/>
                  </a:lnTo>
                  <a:lnTo>
                    <a:pt x="62" y="170"/>
                  </a:lnTo>
                  <a:lnTo>
                    <a:pt x="47" y="175"/>
                  </a:lnTo>
                  <a:lnTo>
                    <a:pt x="45" y="188"/>
                  </a:lnTo>
                  <a:lnTo>
                    <a:pt x="62" y="194"/>
                  </a:lnTo>
                  <a:lnTo>
                    <a:pt x="74" y="181"/>
                  </a:lnTo>
                  <a:lnTo>
                    <a:pt x="72" y="285"/>
                  </a:lnTo>
                  <a:lnTo>
                    <a:pt x="85" y="283"/>
                  </a:lnTo>
                  <a:lnTo>
                    <a:pt x="81" y="188"/>
                  </a:lnTo>
                  <a:lnTo>
                    <a:pt x="102" y="181"/>
                  </a:lnTo>
                  <a:lnTo>
                    <a:pt x="110" y="175"/>
                  </a:lnTo>
                  <a:lnTo>
                    <a:pt x="118" y="162"/>
                  </a:lnTo>
                  <a:lnTo>
                    <a:pt x="128" y="177"/>
                  </a:lnTo>
                  <a:lnTo>
                    <a:pt x="145" y="188"/>
                  </a:lnTo>
                  <a:lnTo>
                    <a:pt x="149" y="177"/>
                  </a:lnTo>
                  <a:lnTo>
                    <a:pt x="147" y="168"/>
                  </a:lnTo>
                  <a:lnTo>
                    <a:pt x="171" y="162"/>
                  </a:lnTo>
                  <a:lnTo>
                    <a:pt x="143" y="155"/>
                  </a:lnTo>
                  <a:lnTo>
                    <a:pt x="139" y="146"/>
                  </a:lnTo>
                  <a:lnTo>
                    <a:pt x="141" y="136"/>
                  </a:lnTo>
                  <a:lnTo>
                    <a:pt x="128" y="134"/>
                  </a:lnTo>
                  <a:lnTo>
                    <a:pt x="126" y="127"/>
                  </a:lnTo>
                  <a:lnTo>
                    <a:pt x="143" y="118"/>
                  </a:lnTo>
                  <a:lnTo>
                    <a:pt x="137" y="103"/>
                  </a:lnTo>
                  <a:lnTo>
                    <a:pt x="125" y="97"/>
                  </a:lnTo>
                  <a:lnTo>
                    <a:pt x="114" y="90"/>
                  </a:lnTo>
                  <a:lnTo>
                    <a:pt x="139" y="94"/>
                  </a:lnTo>
                  <a:lnTo>
                    <a:pt x="123" y="81"/>
                  </a:lnTo>
                  <a:lnTo>
                    <a:pt x="112" y="70"/>
                  </a:lnTo>
                  <a:lnTo>
                    <a:pt x="104" y="66"/>
                  </a:lnTo>
                  <a:lnTo>
                    <a:pt x="116" y="57"/>
                  </a:lnTo>
                  <a:lnTo>
                    <a:pt x="120" y="49"/>
                  </a:lnTo>
                  <a:lnTo>
                    <a:pt x="104" y="44"/>
                  </a:lnTo>
                  <a:lnTo>
                    <a:pt x="93" y="42"/>
                  </a:lnTo>
                  <a:lnTo>
                    <a:pt x="98" y="37"/>
                  </a:lnTo>
                  <a:lnTo>
                    <a:pt x="116" y="37"/>
                  </a:lnTo>
                  <a:lnTo>
                    <a:pt x="120" y="33"/>
                  </a:lnTo>
                  <a:lnTo>
                    <a:pt x="100" y="24"/>
                  </a:lnTo>
                  <a:lnTo>
                    <a:pt x="91" y="16"/>
                  </a:lnTo>
                  <a:lnTo>
                    <a:pt x="85" y="11"/>
                  </a:lnTo>
                  <a:lnTo>
                    <a:pt x="83" y="11"/>
                  </a:lnTo>
                  <a:lnTo>
                    <a:pt x="81" y="0"/>
                  </a:lnTo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17961" dir="2700000" algn="ctr" rotWithShape="0">
                <a:schemeClr val="tx1"/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884" name="Freeform 12"/>
            <p:cNvSpPr>
              <a:spLocks/>
            </p:cNvSpPr>
            <p:nvPr/>
          </p:nvSpPr>
          <p:spPr bwMode="auto">
            <a:xfrm>
              <a:off x="1685" y="1349"/>
              <a:ext cx="172" cy="286"/>
            </a:xfrm>
            <a:custGeom>
              <a:avLst/>
              <a:gdLst>
                <a:gd name="T0" fmla="*/ 74 w 172"/>
                <a:gd name="T1" fmla="*/ 15 h 286"/>
                <a:gd name="T2" fmla="*/ 37 w 172"/>
                <a:gd name="T3" fmla="*/ 31 h 286"/>
                <a:gd name="T4" fmla="*/ 62 w 172"/>
                <a:gd name="T5" fmla="*/ 35 h 286"/>
                <a:gd name="T6" fmla="*/ 51 w 172"/>
                <a:gd name="T7" fmla="*/ 46 h 286"/>
                <a:gd name="T8" fmla="*/ 29 w 172"/>
                <a:gd name="T9" fmla="*/ 57 h 286"/>
                <a:gd name="T10" fmla="*/ 43 w 172"/>
                <a:gd name="T11" fmla="*/ 81 h 286"/>
                <a:gd name="T12" fmla="*/ 6 w 172"/>
                <a:gd name="T13" fmla="*/ 94 h 286"/>
                <a:gd name="T14" fmla="*/ 22 w 172"/>
                <a:gd name="T15" fmla="*/ 105 h 286"/>
                <a:gd name="T16" fmla="*/ 0 w 172"/>
                <a:gd name="T17" fmla="*/ 118 h 286"/>
                <a:gd name="T18" fmla="*/ 22 w 172"/>
                <a:gd name="T19" fmla="*/ 129 h 286"/>
                <a:gd name="T20" fmla="*/ 22 w 172"/>
                <a:gd name="T21" fmla="*/ 153 h 286"/>
                <a:gd name="T22" fmla="*/ 14 w 172"/>
                <a:gd name="T23" fmla="*/ 181 h 286"/>
                <a:gd name="T24" fmla="*/ 31 w 172"/>
                <a:gd name="T25" fmla="*/ 173 h 286"/>
                <a:gd name="T26" fmla="*/ 55 w 172"/>
                <a:gd name="T27" fmla="*/ 153 h 286"/>
                <a:gd name="T28" fmla="*/ 47 w 172"/>
                <a:gd name="T29" fmla="*/ 175 h 286"/>
                <a:gd name="T30" fmla="*/ 62 w 172"/>
                <a:gd name="T31" fmla="*/ 194 h 286"/>
                <a:gd name="T32" fmla="*/ 72 w 172"/>
                <a:gd name="T33" fmla="*/ 285 h 286"/>
                <a:gd name="T34" fmla="*/ 81 w 172"/>
                <a:gd name="T35" fmla="*/ 188 h 286"/>
                <a:gd name="T36" fmla="*/ 110 w 172"/>
                <a:gd name="T37" fmla="*/ 175 h 286"/>
                <a:gd name="T38" fmla="*/ 128 w 172"/>
                <a:gd name="T39" fmla="*/ 177 h 286"/>
                <a:gd name="T40" fmla="*/ 149 w 172"/>
                <a:gd name="T41" fmla="*/ 177 h 286"/>
                <a:gd name="T42" fmla="*/ 171 w 172"/>
                <a:gd name="T43" fmla="*/ 162 h 286"/>
                <a:gd name="T44" fmla="*/ 139 w 172"/>
                <a:gd name="T45" fmla="*/ 146 h 286"/>
                <a:gd name="T46" fmla="*/ 128 w 172"/>
                <a:gd name="T47" fmla="*/ 134 h 286"/>
                <a:gd name="T48" fmla="*/ 143 w 172"/>
                <a:gd name="T49" fmla="*/ 118 h 286"/>
                <a:gd name="T50" fmla="*/ 125 w 172"/>
                <a:gd name="T51" fmla="*/ 97 h 286"/>
                <a:gd name="T52" fmla="*/ 139 w 172"/>
                <a:gd name="T53" fmla="*/ 94 h 286"/>
                <a:gd name="T54" fmla="*/ 112 w 172"/>
                <a:gd name="T55" fmla="*/ 70 h 286"/>
                <a:gd name="T56" fmla="*/ 116 w 172"/>
                <a:gd name="T57" fmla="*/ 57 h 286"/>
                <a:gd name="T58" fmla="*/ 104 w 172"/>
                <a:gd name="T59" fmla="*/ 44 h 286"/>
                <a:gd name="T60" fmla="*/ 98 w 172"/>
                <a:gd name="T61" fmla="*/ 37 h 286"/>
                <a:gd name="T62" fmla="*/ 120 w 172"/>
                <a:gd name="T63" fmla="*/ 33 h 286"/>
                <a:gd name="T64" fmla="*/ 91 w 172"/>
                <a:gd name="T65" fmla="*/ 16 h 286"/>
                <a:gd name="T66" fmla="*/ 83 w 172"/>
                <a:gd name="T67" fmla="*/ 11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2" h="286">
                  <a:moveTo>
                    <a:pt x="81" y="0"/>
                  </a:moveTo>
                  <a:lnTo>
                    <a:pt x="74" y="15"/>
                  </a:lnTo>
                  <a:lnTo>
                    <a:pt x="55" y="20"/>
                  </a:lnTo>
                  <a:lnTo>
                    <a:pt x="37" y="31"/>
                  </a:lnTo>
                  <a:lnTo>
                    <a:pt x="31" y="40"/>
                  </a:lnTo>
                  <a:lnTo>
                    <a:pt x="62" y="35"/>
                  </a:lnTo>
                  <a:lnTo>
                    <a:pt x="68" y="40"/>
                  </a:lnTo>
                  <a:lnTo>
                    <a:pt x="51" y="46"/>
                  </a:lnTo>
                  <a:lnTo>
                    <a:pt x="45" y="55"/>
                  </a:lnTo>
                  <a:lnTo>
                    <a:pt x="29" y="57"/>
                  </a:lnTo>
                  <a:lnTo>
                    <a:pt x="41" y="72"/>
                  </a:lnTo>
                  <a:lnTo>
                    <a:pt x="43" y="81"/>
                  </a:lnTo>
                  <a:lnTo>
                    <a:pt x="22" y="86"/>
                  </a:lnTo>
                  <a:lnTo>
                    <a:pt x="6" y="94"/>
                  </a:lnTo>
                  <a:lnTo>
                    <a:pt x="10" y="102"/>
                  </a:lnTo>
                  <a:lnTo>
                    <a:pt x="22" y="105"/>
                  </a:lnTo>
                  <a:lnTo>
                    <a:pt x="22" y="118"/>
                  </a:lnTo>
                  <a:lnTo>
                    <a:pt x="0" y="118"/>
                  </a:lnTo>
                  <a:lnTo>
                    <a:pt x="2" y="129"/>
                  </a:lnTo>
                  <a:lnTo>
                    <a:pt x="22" y="129"/>
                  </a:lnTo>
                  <a:lnTo>
                    <a:pt x="18" y="136"/>
                  </a:lnTo>
                  <a:lnTo>
                    <a:pt x="22" y="153"/>
                  </a:lnTo>
                  <a:lnTo>
                    <a:pt x="4" y="177"/>
                  </a:lnTo>
                  <a:lnTo>
                    <a:pt x="14" y="181"/>
                  </a:lnTo>
                  <a:lnTo>
                    <a:pt x="31" y="181"/>
                  </a:lnTo>
                  <a:lnTo>
                    <a:pt x="31" y="173"/>
                  </a:lnTo>
                  <a:lnTo>
                    <a:pt x="39" y="164"/>
                  </a:lnTo>
                  <a:lnTo>
                    <a:pt x="55" y="153"/>
                  </a:lnTo>
                  <a:lnTo>
                    <a:pt x="62" y="170"/>
                  </a:lnTo>
                  <a:lnTo>
                    <a:pt x="47" y="175"/>
                  </a:lnTo>
                  <a:lnTo>
                    <a:pt x="45" y="188"/>
                  </a:lnTo>
                  <a:lnTo>
                    <a:pt x="62" y="194"/>
                  </a:lnTo>
                  <a:lnTo>
                    <a:pt x="74" y="181"/>
                  </a:lnTo>
                  <a:lnTo>
                    <a:pt x="72" y="285"/>
                  </a:lnTo>
                  <a:lnTo>
                    <a:pt x="85" y="283"/>
                  </a:lnTo>
                  <a:lnTo>
                    <a:pt x="81" y="188"/>
                  </a:lnTo>
                  <a:lnTo>
                    <a:pt x="102" y="181"/>
                  </a:lnTo>
                  <a:lnTo>
                    <a:pt x="110" y="175"/>
                  </a:lnTo>
                  <a:lnTo>
                    <a:pt x="118" y="162"/>
                  </a:lnTo>
                  <a:lnTo>
                    <a:pt x="128" y="177"/>
                  </a:lnTo>
                  <a:lnTo>
                    <a:pt x="145" y="188"/>
                  </a:lnTo>
                  <a:lnTo>
                    <a:pt x="149" y="177"/>
                  </a:lnTo>
                  <a:lnTo>
                    <a:pt x="147" y="168"/>
                  </a:lnTo>
                  <a:lnTo>
                    <a:pt x="171" y="162"/>
                  </a:lnTo>
                  <a:lnTo>
                    <a:pt x="143" y="155"/>
                  </a:lnTo>
                  <a:lnTo>
                    <a:pt x="139" y="146"/>
                  </a:lnTo>
                  <a:lnTo>
                    <a:pt x="141" y="136"/>
                  </a:lnTo>
                  <a:lnTo>
                    <a:pt x="128" y="134"/>
                  </a:lnTo>
                  <a:lnTo>
                    <a:pt x="126" y="127"/>
                  </a:lnTo>
                  <a:lnTo>
                    <a:pt x="143" y="118"/>
                  </a:lnTo>
                  <a:lnTo>
                    <a:pt x="137" y="103"/>
                  </a:lnTo>
                  <a:lnTo>
                    <a:pt x="125" y="97"/>
                  </a:lnTo>
                  <a:lnTo>
                    <a:pt x="114" y="90"/>
                  </a:lnTo>
                  <a:lnTo>
                    <a:pt x="139" y="94"/>
                  </a:lnTo>
                  <a:lnTo>
                    <a:pt x="123" y="81"/>
                  </a:lnTo>
                  <a:lnTo>
                    <a:pt x="112" y="70"/>
                  </a:lnTo>
                  <a:lnTo>
                    <a:pt x="104" y="66"/>
                  </a:lnTo>
                  <a:lnTo>
                    <a:pt x="116" y="57"/>
                  </a:lnTo>
                  <a:lnTo>
                    <a:pt x="120" y="49"/>
                  </a:lnTo>
                  <a:lnTo>
                    <a:pt x="104" y="44"/>
                  </a:lnTo>
                  <a:lnTo>
                    <a:pt x="93" y="42"/>
                  </a:lnTo>
                  <a:lnTo>
                    <a:pt x="98" y="37"/>
                  </a:lnTo>
                  <a:lnTo>
                    <a:pt x="116" y="37"/>
                  </a:lnTo>
                  <a:lnTo>
                    <a:pt x="120" y="33"/>
                  </a:lnTo>
                  <a:lnTo>
                    <a:pt x="100" y="24"/>
                  </a:lnTo>
                  <a:lnTo>
                    <a:pt x="91" y="16"/>
                  </a:lnTo>
                  <a:lnTo>
                    <a:pt x="85" y="11"/>
                  </a:lnTo>
                  <a:lnTo>
                    <a:pt x="83" y="11"/>
                  </a:lnTo>
                  <a:lnTo>
                    <a:pt x="81" y="0"/>
                  </a:lnTo>
                </a:path>
              </a:pathLst>
            </a:custGeom>
            <a:solidFill>
              <a:srgbClr val="669900"/>
            </a:solidFill>
            <a:ln>
              <a:noFill/>
            </a:ln>
            <a:effectLst>
              <a:outerShdw dist="17961" dir="2700000" algn="ctr" rotWithShape="0">
                <a:schemeClr val="tx1"/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9885" name="Group 13"/>
          <p:cNvGrpSpPr>
            <a:grpSpLocks/>
          </p:cNvGrpSpPr>
          <p:nvPr/>
        </p:nvGrpSpPr>
        <p:grpSpPr bwMode="auto">
          <a:xfrm>
            <a:off x="2895600" y="5026026"/>
            <a:ext cx="152400" cy="384175"/>
            <a:chOff x="1685" y="1349"/>
            <a:chExt cx="175" cy="290"/>
          </a:xfrm>
        </p:grpSpPr>
        <p:sp>
          <p:nvSpPr>
            <p:cNvPr id="79886" name="Freeform 14"/>
            <p:cNvSpPr>
              <a:spLocks/>
            </p:cNvSpPr>
            <p:nvPr/>
          </p:nvSpPr>
          <p:spPr bwMode="auto">
            <a:xfrm>
              <a:off x="1688" y="1353"/>
              <a:ext cx="172" cy="286"/>
            </a:xfrm>
            <a:custGeom>
              <a:avLst/>
              <a:gdLst>
                <a:gd name="T0" fmla="*/ 74 w 172"/>
                <a:gd name="T1" fmla="*/ 15 h 286"/>
                <a:gd name="T2" fmla="*/ 37 w 172"/>
                <a:gd name="T3" fmla="*/ 31 h 286"/>
                <a:gd name="T4" fmla="*/ 62 w 172"/>
                <a:gd name="T5" fmla="*/ 35 h 286"/>
                <a:gd name="T6" fmla="*/ 51 w 172"/>
                <a:gd name="T7" fmla="*/ 46 h 286"/>
                <a:gd name="T8" fmla="*/ 29 w 172"/>
                <a:gd name="T9" fmla="*/ 57 h 286"/>
                <a:gd name="T10" fmla="*/ 43 w 172"/>
                <a:gd name="T11" fmla="*/ 81 h 286"/>
                <a:gd name="T12" fmla="*/ 6 w 172"/>
                <a:gd name="T13" fmla="*/ 94 h 286"/>
                <a:gd name="T14" fmla="*/ 22 w 172"/>
                <a:gd name="T15" fmla="*/ 105 h 286"/>
                <a:gd name="T16" fmla="*/ 0 w 172"/>
                <a:gd name="T17" fmla="*/ 118 h 286"/>
                <a:gd name="T18" fmla="*/ 22 w 172"/>
                <a:gd name="T19" fmla="*/ 129 h 286"/>
                <a:gd name="T20" fmla="*/ 22 w 172"/>
                <a:gd name="T21" fmla="*/ 153 h 286"/>
                <a:gd name="T22" fmla="*/ 14 w 172"/>
                <a:gd name="T23" fmla="*/ 181 h 286"/>
                <a:gd name="T24" fmla="*/ 31 w 172"/>
                <a:gd name="T25" fmla="*/ 173 h 286"/>
                <a:gd name="T26" fmla="*/ 55 w 172"/>
                <a:gd name="T27" fmla="*/ 153 h 286"/>
                <a:gd name="T28" fmla="*/ 47 w 172"/>
                <a:gd name="T29" fmla="*/ 175 h 286"/>
                <a:gd name="T30" fmla="*/ 62 w 172"/>
                <a:gd name="T31" fmla="*/ 194 h 286"/>
                <a:gd name="T32" fmla="*/ 72 w 172"/>
                <a:gd name="T33" fmla="*/ 285 h 286"/>
                <a:gd name="T34" fmla="*/ 81 w 172"/>
                <a:gd name="T35" fmla="*/ 188 h 286"/>
                <a:gd name="T36" fmla="*/ 110 w 172"/>
                <a:gd name="T37" fmla="*/ 175 h 286"/>
                <a:gd name="T38" fmla="*/ 128 w 172"/>
                <a:gd name="T39" fmla="*/ 177 h 286"/>
                <a:gd name="T40" fmla="*/ 149 w 172"/>
                <a:gd name="T41" fmla="*/ 177 h 286"/>
                <a:gd name="T42" fmla="*/ 171 w 172"/>
                <a:gd name="T43" fmla="*/ 162 h 286"/>
                <a:gd name="T44" fmla="*/ 139 w 172"/>
                <a:gd name="T45" fmla="*/ 146 h 286"/>
                <a:gd name="T46" fmla="*/ 128 w 172"/>
                <a:gd name="T47" fmla="*/ 134 h 286"/>
                <a:gd name="T48" fmla="*/ 143 w 172"/>
                <a:gd name="T49" fmla="*/ 118 h 286"/>
                <a:gd name="T50" fmla="*/ 125 w 172"/>
                <a:gd name="T51" fmla="*/ 97 h 286"/>
                <a:gd name="T52" fmla="*/ 139 w 172"/>
                <a:gd name="T53" fmla="*/ 94 h 286"/>
                <a:gd name="T54" fmla="*/ 112 w 172"/>
                <a:gd name="T55" fmla="*/ 70 h 286"/>
                <a:gd name="T56" fmla="*/ 116 w 172"/>
                <a:gd name="T57" fmla="*/ 57 h 286"/>
                <a:gd name="T58" fmla="*/ 104 w 172"/>
                <a:gd name="T59" fmla="*/ 44 h 286"/>
                <a:gd name="T60" fmla="*/ 98 w 172"/>
                <a:gd name="T61" fmla="*/ 37 h 286"/>
                <a:gd name="T62" fmla="*/ 120 w 172"/>
                <a:gd name="T63" fmla="*/ 33 h 286"/>
                <a:gd name="T64" fmla="*/ 91 w 172"/>
                <a:gd name="T65" fmla="*/ 16 h 286"/>
                <a:gd name="T66" fmla="*/ 83 w 172"/>
                <a:gd name="T67" fmla="*/ 11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2" h="286">
                  <a:moveTo>
                    <a:pt x="81" y="0"/>
                  </a:moveTo>
                  <a:lnTo>
                    <a:pt x="74" y="15"/>
                  </a:lnTo>
                  <a:lnTo>
                    <a:pt x="55" y="20"/>
                  </a:lnTo>
                  <a:lnTo>
                    <a:pt x="37" y="31"/>
                  </a:lnTo>
                  <a:lnTo>
                    <a:pt x="31" y="40"/>
                  </a:lnTo>
                  <a:lnTo>
                    <a:pt x="62" y="35"/>
                  </a:lnTo>
                  <a:lnTo>
                    <a:pt x="68" y="40"/>
                  </a:lnTo>
                  <a:lnTo>
                    <a:pt x="51" y="46"/>
                  </a:lnTo>
                  <a:lnTo>
                    <a:pt x="45" y="55"/>
                  </a:lnTo>
                  <a:lnTo>
                    <a:pt x="29" y="57"/>
                  </a:lnTo>
                  <a:lnTo>
                    <a:pt x="41" y="72"/>
                  </a:lnTo>
                  <a:lnTo>
                    <a:pt x="43" y="81"/>
                  </a:lnTo>
                  <a:lnTo>
                    <a:pt x="22" y="86"/>
                  </a:lnTo>
                  <a:lnTo>
                    <a:pt x="6" y="94"/>
                  </a:lnTo>
                  <a:lnTo>
                    <a:pt x="10" y="102"/>
                  </a:lnTo>
                  <a:lnTo>
                    <a:pt x="22" y="105"/>
                  </a:lnTo>
                  <a:lnTo>
                    <a:pt x="22" y="118"/>
                  </a:lnTo>
                  <a:lnTo>
                    <a:pt x="0" y="118"/>
                  </a:lnTo>
                  <a:lnTo>
                    <a:pt x="2" y="129"/>
                  </a:lnTo>
                  <a:lnTo>
                    <a:pt x="22" y="129"/>
                  </a:lnTo>
                  <a:lnTo>
                    <a:pt x="18" y="136"/>
                  </a:lnTo>
                  <a:lnTo>
                    <a:pt x="22" y="153"/>
                  </a:lnTo>
                  <a:lnTo>
                    <a:pt x="4" y="177"/>
                  </a:lnTo>
                  <a:lnTo>
                    <a:pt x="14" y="181"/>
                  </a:lnTo>
                  <a:lnTo>
                    <a:pt x="31" y="181"/>
                  </a:lnTo>
                  <a:lnTo>
                    <a:pt x="31" y="173"/>
                  </a:lnTo>
                  <a:lnTo>
                    <a:pt x="39" y="164"/>
                  </a:lnTo>
                  <a:lnTo>
                    <a:pt x="55" y="153"/>
                  </a:lnTo>
                  <a:lnTo>
                    <a:pt x="62" y="170"/>
                  </a:lnTo>
                  <a:lnTo>
                    <a:pt x="47" y="175"/>
                  </a:lnTo>
                  <a:lnTo>
                    <a:pt x="45" y="188"/>
                  </a:lnTo>
                  <a:lnTo>
                    <a:pt x="62" y="194"/>
                  </a:lnTo>
                  <a:lnTo>
                    <a:pt x="74" y="181"/>
                  </a:lnTo>
                  <a:lnTo>
                    <a:pt x="72" y="285"/>
                  </a:lnTo>
                  <a:lnTo>
                    <a:pt x="85" y="283"/>
                  </a:lnTo>
                  <a:lnTo>
                    <a:pt x="81" y="188"/>
                  </a:lnTo>
                  <a:lnTo>
                    <a:pt x="102" y="181"/>
                  </a:lnTo>
                  <a:lnTo>
                    <a:pt x="110" y="175"/>
                  </a:lnTo>
                  <a:lnTo>
                    <a:pt x="118" y="162"/>
                  </a:lnTo>
                  <a:lnTo>
                    <a:pt x="128" y="177"/>
                  </a:lnTo>
                  <a:lnTo>
                    <a:pt x="145" y="188"/>
                  </a:lnTo>
                  <a:lnTo>
                    <a:pt x="149" y="177"/>
                  </a:lnTo>
                  <a:lnTo>
                    <a:pt x="147" y="168"/>
                  </a:lnTo>
                  <a:lnTo>
                    <a:pt x="171" y="162"/>
                  </a:lnTo>
                  <a:lnTo>
                    <a:pt x="143" y="155"/>
                  </a:lnTo>
                  <a:lnTo>
                    <a:pt x="139" y="146"/>
                  </a:lnTo>
                  <a:lnTo>
                    <a:pt x="141" y="136"/>
                  </a:lnTo>
                  <a:lnTo>
                    <a:pt x="128" y="134"/>
                  </a:lnTo>
                  <a:lnTo>
                    <a:pt x="126" y="127"/>
                  </a:lnTo>
                  <a:lnTo>
                    <a:pt x="143" y="118"/>
                  </a:lnTo>
                  <a:lnTo>
                    <a:pt x="137" y="103"/>
                  </a:lnTo>
                  <a:lnTo>
                    <a:pt x="125" y="97"/>
                  </a:lnTo>
                  <a:lnTo>
                    <a:pt x="114" y="90"/>
                  </a:lnTo>
                  <a:lnTo>
                    <a:pt x="139" y="94"/>
                  </a:lnTo>
                  <a:lnTo>
                    <a:pt x="123" y="81"/>
                  </a:lnTo>
                  <a:lnTo>
                    <a:pt x="112" y="70"/>
                  </a:lnTo>
                  <a:lnTo>
                    <a:pt x="104" y="66"/>
                  </a:lnTo>
                  <a:lnTo>
                    <a:pt x="116" y="57"/>
                  </a:lnTo>
                  <a:lnTo>
                    <a:pt x="120" y="49"/>
                  </a:lnTo>
                  <a:lnTo>
                    <a:pt x="104" y="44"/>
                  </a:lnTo>
                  <a:lnTo>
                    <a:pt x="93" y="42"/>
                  </a:lnTo>
                  <a:lnTo>
                    <a:pt x="98" y="37"/>
                  </a:lnTo>
                  <a:lnTo>
                    <a:pt x="116" y="37"/>
                  </a:lnTo>
                  <a:lnTo>
                    <a:pt x="120" y="33"/>
                  </a:lnTo>
                  <a:lnTo>
                    <a:pt x="100" y="24"/>
                  </a:lnTo>
                  <a:lnTo>
                    <a:pt x="91" y="16"/>
                  </a:lnTo>
                  <a:lnTo>
                    <a:pt x="85" y="11"/>
                  </a:lnTo>
                  <a:lnTo>
                    <a:pt x="83" y="11"/>
                  </a:lnTo>
                  <a:lnTo>
                    <a:pt x="81" y="0"/>
                  </a:lnTo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17961" dir="2700000" algn="ctr" rotWithShape="0">
                <a:schemeClr val="tx1"/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887" name="Freeform 15"/>
            <p:cNvSpPr>
              <a:spLocks/>
            </p:cNvSpPr>
            <p:nvPr/>
          </p:nvSpPr>
          <p:spPr bwMode="auto">
            <a:xfrm>
              <a:off x="1685" y="1349"/>
              <a:ext cx="172" cy="286"/>
            </a:xfrm>
            <a:custGeom>
              <a:avLst/>
              <a:gdLst>
                <a:gd name="T0" fmla="*/ 74 w 172"/>
                <a:gd name="T1" fmla="*/ 15 h 286"/>
                <a:gd name="T2" fmla="*/ 37 w 172"/>
                <a:gd name="T3" fmla="*/ 31 h 286"/>
                <a:gd name="T4" fmla="*/ 62 w 172"/>
                <a:gd name="T5" fmla="*/ 35 h 286"/>
                <a:gd name="T6" fmla="*/ 51 w 172"/>
                <a:gd name="T7" fmla="*/ 46 h 286"/>
                <a:gd name="T8" fmla="*/ 29 w 172"/>
                <a:gd name="T9" fmla="*/ 57 h 286"/>
                <a:gd name="T10" fmla="*/ 43 w 172"/>
                <a:gd name="T11" fmla="*/ 81 h 286"/>
                <a:gd name="T12" fmla="*/ 6 w 172"/>
                <a:gd name="T13" fmla="*/ 94 h 286"/>
                <a:gd name="T14" fmla="*/ 22 w 172"/>
                <a:gd name="T15" fmla="*/ 105 h 286"/>
                <a:gd name="T16" fmla="*/ 0 w 172"/>
                <a:gd name="T17" fmla="*/ 118 h 286"/>
                <a:gd name="T18" fmla="*/ 22 w 172"/>
                <a:gd name="T19" fmla="*/ 129 h 286"/>
                <a:gd name="T20" fmla="*/ 22 w 172"/>
                <a:gd name="T21" fmla="*/ 153 h 286"/>
                <a:gd name="T22" fmla="*/ 14 w 172"/>
                <a:gd name="T23" fmla="*/ 181 h 286"/>
                <a:gd name="T24" fmla="*/ 31 w 172"/>
                <a:gd name="T25" fmla="*/ 173 h 286"/>
                <a:gd name="T26" fmla="*/ 55 w 172"/>
                <a:gd name="T27" fmla="*/ 153 h 286"/>
                <a:gd name="T28" fmla="*/ 47 w 172"/>
                <a:gd name="T29" fmla="*/ 175 h 286"/>
                <a:gd name="T30" fmla="*/ 62 w 172"/>
                <a:gd name="T31" fmla="*/ 194 h 286"/>
                <a:gd name="T32" fmla="*/ 72 w 172"/>
                <a:gd name="T33" fmla="*/ 285 h 286"/>
                <a:gd name="T34" fmla="*/ 81 w 172"/>
                <a:gd name="T35" fmla="*/ 188 h 286"/>
                <a:gd name="T36" fmla="*/ 110 w 172"/>
                <a:gd name="T37" fmla="*/ 175 h 286"/>
                <a:gd name="T38" fmla="*/ 128 w 172"/>
                <a:gd name="T39" fmla="*/ 177 h 286"/>
                <a:gd name="T40" fmla="*/ 149 w 172"/>
                <a:gd name="T41" fmla="*/ 177 h 286"/>
                <a:gd name="T42" fmla="*/ 171 w 172"/>
                <a:gd name="T43" fmla="*/ 162 h 286"/>
                <a:gd name="T44" fmla="*/ 139 w 172"/>
                <a:gd name="T45" fmla="*/ 146 h 286"/>
                <a:gd name="T46" fmla="*/ 128 w 172"/>
                <a:gd name="T47" fmla="*/ 134 h 286"/>
                <a:gd name="T48" fmla="*/ 143 w 172"/>
                <a:gd name="T49" fmla="*/ 118 h 286"/>
                <a:gd name="T50" fmla="*/ 125 w 172"/>
                <a:gd name="T51" fmla="*/ 97 h 286"/>
                <a:gd name="T52" fmla="*/ 139 w 172"/>
                <a:gd name="T53" fmla="*/ 94 h 286"/>
                <a:gd name="T54" fmla="*/ 112 w 172"/>
                <a:gd name="T55" fmla="*/ 70 h 286"/>
                <a:gd name="T56" fmla="*/ 116 w 172"/>
                <a:gd name="T57" fmla="*/ 57 h 286"/>
                <a:gd name="T58" fmla="*/ 104 w 172"/>
                <a:gd name="T59" fmla="*/ 44 h 286"/>
                <a:gd name="T60" fmla="*/ 98 w 172"/>
                <a:gd name="T61" fmla="*/ 37 h 286"/>
                <a:gd name="T62" fmla="*/ 120 w 172"/>
                <a:gd name="T63" fmla="*/ 33 h 286"/>
                <a:gd name="T64" fmla="*/ 91 w 172"/>
                <a:gd name="T65" fmla="*/ 16 h 286"/>
                <a:gd name="T66" fmla="*/ 83 w 172"/>
                <a:gd name="T67" fmla="*/ 11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2" h="286">
                  <a:moveTo>
                    <a:pt x="81" y="0"/>
                  </a:moveTo>
                  <a:lnTo>
                    <a:pt x="74" y="15"/>
                  </a:lnTo>
                  <a:lnTo>
                    <a:pt x="55" y="20"/>
                  </a:lnTo>
                  <a:lnTo>
                    <a:pt x="37" y="31"/>
                  </a:lnTo>
                  <a:lnTo>
                    <a:pt x="31" y="40"/>
                  </a:lnTo>
                  <a:lnTo>
                    <a:pt x="62" y="35"/>
                  </a:lnTo>
                  <a:lnTo>
                    <a:pt x="68" y="40"/>
                  </a:lnTo>
                  <a:lnTo>
                    <a:pt x="51" y="46"/>
                  </a:lnTo>
                  <a:lnTo>
                    <a:pt x="45" y="55"/>
                  </a:lnTo>
                  <a:lnTo>
                    <a:pt x="29" y="57"/>
                  </a:lnTo>
                  <a:lnTo>
                    <a:pt x="41" y="72"/>
                  </a:lnTo>
                  <a:lnTo>
                    <a:pt x="43" y="81"/>
                  </a:lnTo>
                  <a:lnTo>
                    <a:pt x="22" y="86"/>
                  </a:lnTo>
                  <a:lnTo>
                    <a:pt x="6" y="94"/>
                  </a:lnTo>
                  <a:lnTo>
                    <a:pt x="10" y="102"/>
                  </a:lnTo>
                  <a:lnTo>
                    <a:pt x="22" y="105"/>
                  </a:lnTo>
                  <a:lnTo>
                    <a:pt x="22" y="118"/>
                  </a:lnTo>
                  <a:lnTo>
                    <a:pt x="0" y="118"/>
                  </a:lnTo>
                  <a:lnTo>
                    <a:pt x="2" y="129"/>
                  </a:lnTo>
                  <a:lnTo>
                    <a:pt x="22" y="129"/>
                  </a:lnTo>
                  <a:lnTo>
                    <a:pt x="18" y="136"/>
                  </a:lnTo>
                  <a:lnTo>
                    <a:pt x="22" y="153"/>
                  </a:lnTo>
                  <a:lnTo>
                    <a:pt x="4" y="177"/>
                  </a:lnTo>
                  <a:lnTo>
                    <a:pt x="14" y="181"/>
                  </a:lnTo>
                  <a:lnTo>
                    <a:pt x="31" y="181"/>
                  </a:lnTo>
                  <a:lnTo>
                    <a:pt x="31" y="173"/>
                  </a:lnTo>
                  <a:lnTo>
                    <a:pt x="39" y="164"/>
                  </a:lnTo>
                  <a:lnTo>
                    <a:pt x="55" y="153"/>
                  </a:lnTo>
                  <a:lnTo>
                    <a:pt x="62" y="170"/>
                  </a:lnTo>
                  <a:lnTo>
                    <a:pt x="47" y="175"/>
                  </a:lnTo>
                  <a:lnTo>
                    <a:pt x="45" y="188"/>
                  </a:lnTo>
                  <a:lnTo>
                    <a:pt x="62" y="194"/>
                  </a:lnTo>
                  <a:lnTo>
                    <a:pt x="74" y="181"/>
                  </a:lnTo>
                  <a:lnTo>
                    <a:pt x="72" y="285"/>
                  </a:lnTo>
                  <a:lnTo>
                    <a:pt x="85" y="283"/>
                  </a:lnTo>
                  <a:lnTo>
                    <a:pt x="81" y="188"/>
                  </a:lnTo>
                  <a:lnTo>
                    <a:pt x="102" y="181"/>
                  </a:lnTo>
                  <a:lnTo>
                    <a:pt x="110" y="175"/>
                  </a:lnTo>
                  <a:lnTo>
                    <a:pt x="118" y="162"/>
                  </a:lnTo>
                  <a:lnTo>
                    <a:pt x="128" y="177"/>
                  </a:lnTo>
                  <a:lnTo>
                    <a:pt x="145" y="188"/>
                  </a:lnTo>
                  <a:lnTo>
                    <a:pt x="149" y="177"/>
                  </a:lnTo>
                  <a:lnTo>
                    <a:pt x="147" y="168"/>
                  </a:lnTo>
                  <a:lnTo>
                    <a:pt x="171" y="162"/>
                  </a:lnTo>
                  <a:lnTo>
                    <a:pt x="143" y="155"/>
                  </a:lnTo>
                  <a:lnTo>
                    <a:pt x="139" y="146"/>
                  </a:lnTo>
                  <a:lnTo>
                    <a:pt x="141" y="136"/>
                  </a:lnTo>
                  <a:lnTo>
                    <a:pt x="128" y="134"/>
                  </a:lnTo>
                  <a:lnTo>
                    <a:pt x="126" y="127"/>
                  </a:lnTo>
                  <a:lnTo>
                    <a:pt x="143" y="118"/>
                  </a:lnTo>
                  <a:lnTo>
                    <a:pt x="137" y="103"/>
                  </a:lnTo>
                  <a:lnTo>
                    <a:pt x="125" y="97"/>
                  </a:lnTo>
                  <a:lnTo>
                    <a:pt x="114" y="90"/>
                  </a:lnTo>
                  <a:lnTo>
                    <a:pt x="139" y="94"/>
                  </a:lnTo>
                  <a:lnTo>
                    <a:pt x="123" y="81"/>
                  </a:lnTo>
                  <a:lnTo>
                    <a:pt x="112" y="70"/>
                  </a:lnTo>
                  <a:lnTo>
                    <a:pt x="104" y="66"/>
                  </a:lnTo>
                  <a:lnTo>
                    <a:pt x="116" y="57"/>
                  </a:lnTo>
                  <a:lnTo>
                    <a:pt x="120" y="49"/>
                  </a:lnTo>
                  <a:lnTo>
                    <a:pt x="104" y="44"/>
                  </a:lnTo>
                  <a:lnTo>
                    <a:pt x="93" y="42"/>
                  </a:lnTo>
                  <a:lnTo>
                    <a:pt x="98" y="37"/>
                  </a:lnTo>
                  <a:lnTo>
                    <a:pt x="116" y="37"/>
                  </a:lnTo>
                  <a:lnTo>
                    <a:pt x="120" y="33"/>
                  </a:lnTo>
                  <a:lnTo>
                    <a:pt x="100" y="24"/>
                  </a:lnTo>
                  <a:lnTo>
                    <a:pt x="91" y="16"/>
                  </a:lnTo>
                  <a:lnTo>
                    <a:pt x="85" y="11"/>
                  </a:lnTo>
                  <a:lnTo>
                    <a:pt x="83" y="11"/>
                  </a:lnTo>
                  <a:lnTo>
                    <a:pt x="81" y="0"/>
                  </a:lnTo>
                </a:path>
              </a:pathLst>
            </a:custGeom>
            <a:solidFill>
              <a:srgbClr val="669900"/>
            </a:solidFill>
            <a:ln>
              <a:noFill/>
            </a:ln>
            <a:effectLst>
              <a:outerShdw dist="17961" dir="2700000" algn="ctr" rotWithShape="0">
                <a:schemeClr val="tx1"/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9888" name="Group 16"/>
          <p:cNvGrpSpPr>
            <a:grpSpLocks/>
          </p:cNvGrpSpPr>
          <p:nvPr/>
        </p:nvGrpSpPr>
        <p:grpSpPr bwMode="auto">
          <a:xfrm>
            <a:off x="2895600" y="5867401"/>
            <a:ext cx="152400" cy="384175"/>
            <a:chOff x="1685" y="1349"/>
            <a:chExt cx="175" cy="290"/>
          </a:xfrm>
        </p:grpSpPr>
        <p:sp>
          <p:nvSpPr>
            <p:cNvPr id="79889" name="Freeform 17"/>
            <p:cNvSpPr>
              <a:spLocks/>
            </p:cNvSpPr>
            <p:nvPr/>
          </p:nvSpPr>
          <p:spPr bwMode="auto">
            <a:xfrm>
              <a:off x="1688" y="1353"/>
              <a:ext cx="172" cy="286"/>
            </a:xfrm>
            <a:custGeom>
              <a:avLst/>
              <a:gdLst>
                <a:gd name="T0" fmla="*/ 74 w 172"/>
                <a:gd name="T1" fmla="*/ 15 h 286"/>
                <a:gd name="T2" fmla="*/ 37 w 172"/>
                <a:gd name="T3" fmla="*/ 31 h 286"/>
                <a:gd name="T4" fmla="*/ 62 w 172"/>
                <a:gd name="T5" fmla="*/ 35 h 286"/>
                <a:gd name="T6" fmla="*/ 51 w 172"/>
                <a:gd name="T7" fmla="*/ 46 h 286"/>
                <a:gd name="T8" fmla="*/ 29 w 172"/>
                <a:gd name="T9" fmla="*/ 57 h 286"/>
                <a:gd name="T10" fmla="*/ 43 w 172"/>
                <a:gd name="T11" fmla="*/ 81 h 286"/>
                <a:gd name="T12" fmla="*/ 6 w 172"/>
                <a:gd name="T13" fmla="*/ 94 h 286"/>
                <a:gd name="T14" fmla="*/ 22 w 172"/>
                <a:gd name="T15" fmla="*/ 105 h 286"/>
                <a:gd name="T16" fmla="*/ 0 w 172"/>
                <a:gd name="T17" fmla="*/ 118 h 286"/>
                <a:gd name="T18" fmla="*/ 22 w 172"/>
                <a:gd name="T19" fmla="*/ 129 h 286"/>
                <a:gd name="T20" fmla="*/ 22 w 172"/>
                <a:gd name="T21" fmla="*/ 153 h 286"/>
                <a:gd name="T22" fmla="*/ 14 w 172"/>
                <a:gd name="T23" fmla="*/ 181 h 286"/>
                <a:gd name="T24" fmla="*/ 31 w 172"/>
                <a:gd name="T25" fmla="*/ 173 h 286"/>
                <a:gd name="T26" fmla="*/ 55 w 172"/>
                <a:gd name="T27" fmla="*/ 153 h 286"/>
                <a:gd name="T28" fmla="*/ 47 w 172"/>
                <a:gd name="T29" fmla="*/ 175 h 286"/>
                <a:gd name="T30" fmla="*/ 62 w 172"/>
                <a:gd name="T31" fmla="*/ 194 h 286"/>
                <a:gd name="T32" fmla="*/ 72 w 172"/>
                <a:gd name="T33" fmla="*/ 285 h 286"/>
                <a:gd name="T34" fmla="*/ 81 w 172"/>
                <a:gd name="T35" fmla="*/ 188 h 286"/>
                <a:gd name="T36" fmla="*/ 110 w 172"/>
                <a:gd name="T37" fmla="*/ 175 h 286"/>
                <a:gd name="T38" fmla="*/ 128 w 172"/>
                <a:gd name="T39" fmla="*/ 177 h 286"/>
                <a:gd name="T40" fmla="*/ 149 w 172"/>
                <a:gd name="T41" fmla="*/ 177 h 286"/>
                <a:gd name="T42" fmla="*/ 171 w 172"/>
                <a:gd name="T43" fmla="*/ 162 h 286"/>
                <a:gd name="T44" fmla="*/ 139 w 172"/>
                <a:gd name="T45" fmla="*/ 146 h 286"/>
                <a:gd name="T46" fmla="*/ 128 w 172"/>
                <a:gd name="T47" fmla="*/ 134 h 286"/>
                <a:gd name="T48" fmla="*/ 143 w 172"/>
                <a:gd name="T49" fmla="*/ 118 h 286"/>
                <a:gd name="T50" fmla="*/ 125 w 172"/>
                <a:gd name="T51" fmla="*/ 97 h 286"/>
                <a:gd name="T52" fmla="*/ 139 w 172"/>
                <a:gd name="T53" fmla="*/ 94 h 286"/>
                <a:gd name="T54" fmla="*/ 112 w 172"/>
                <a:gd name="T55" fmla="*/ 70 h 286"/>
                <a:gd name="T56" fmla="*/ 116 w 172"/>
                <a:gd name="T57" fmla="*/ 57 h 286"/>
                <a:gd name="T58" fmla="*/ 104 w 172"/>
                <a:gd name="T59" fmla="*/ 44 h 286"/>
                <a:gd name="T60" fmla="*/ 98 w 172"/>
                <a:gd name="T61" fmla="*/ 37 h 286"/>
                <a:gd name="T62" fmla="*/ 120 w 172"/>
                <a:gd name="T63" fmla="*/ 33 h 286"/>
                <a:gd name="T64" fmla="*/ 91 w 172"/>
                <a:gd name="T65" fmla="*/ 16 h 286"/>
                <a:gd name="T66" fmla="*/ 83 w 172"/>
                <a:gd name="T67" fmla="*/ 11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2" h="286">
                  <a:moveTo>
                    <a:pt x="81" y="0"/>
                  </a:moveTo>
                  <a:lnTo>
                    <a:pt x="74" y="15"/>
                  </a:lnTo>
                  <a:lnTo>
                    <a:pt x="55" y="20"/>
                  </a:lnTo>
                  <a:lnTo>
                    <a:pt x="37" y="31"/>
                  </a:lnTo>
                  <a:lnTo>
                    <a:pt x="31" y="40"/>
                  </a:lnTo>
                  <a:lnTo>
                    <a:pt x="62" y="35"/>
                  </a:lnTo>
                  <a:lnTo>
                    <a:pt x="68" y="40"/>
                  </a:lnTo>
                  <a:lnTo>
                    <a:pt x="51" y="46"/>
                  </a:lnTo>
                  <a:lnTo>
                    <a:pt x="45" y="55"/>
                  </a:lnTo>
                  <a:lnTo>
                    <a:pt x="29" y="57"/>
                  </a:lnTo>
                  <a:lnTo>
                    <a:pt x="41" y="72"/>
                  </a:lnTo>
                  <a:lnTo>
                    <a:pt x="43" y="81"/>
                  </a:lnTo>
                  <a:lnTo>
                    <a:pt x="22" y="86"/>
                  </a:lnTo>
                  <a:lnTo>
                    <a:pt x="6" y="94"/>
                  </a:lnTo>
                  <a:lnTo>
                    <a:pt x="10" y="102"/>
                  </a:lnTo>
                  <a:lnTo>
                    <a:pt x="22" y="105"/>
                  </a:lnTo>
                  <a:lnTo>
                    <a:pt x="22" y="118"/>
                  </a:lnTo>
                  <a:lnTo>
                    <a:pt x="0" y="118"/>
                  </a:lnTo>
                  <a:lnTo>
                    <a:pt x="2" y="129"/>
                  </a:lnTo>
                  <a:lnTo>
                    <a:pt x="22" y="129"/>
                  </a:lnTo>
                  <a:lnTo>
                    <a:pt x="18" y="136"/>
                  </a:lnTo>
                  <a:lnTo>
                    <a:pt x="22" y="153"/>
                  </a:lnTo>
                  <a:lnTo>
                    <a:pt x="4" y="177"/>
                  </a:lnTo>
                  <a:lnTo>
                    <a:pt x="14" y="181"/>
                  </a:lnTo>
                  <a:lnTo>
                    <a:pt x="31" y="181"/>
                  </a:lnTo>
                  <a:lnTo>
                    <a:pt x="31" y="173"/>
                  </a:lnTo>
                  <a:lnTo>
                    <a:pt x="39" y="164"/>
                  </a:lnTo>
                  <a:lnTo>
                    <a:pt x="55" y="153"/>
                  </a:lnTo>
                  <a:lnTo>
                    <a:pt x="62" y="170"/>
                  </a:lnTo>
                  <a:lnTo>
                    <a:pt x="47" y="175"/>
                  </a:lnTo>
                  <a:lnTo>
                    <a:pt x="45" y="188"/>
                  </a:lnTo>
                  <a:lnTo>
                    <a:pt x="62" y="194"/>
                  </a:lnTo>
                  <a:lnTo>
                    <a:pt x="74" y="181"/>
                  </a:lnTo>
                  <a:lnTo>
                    <a:pt x="72" y="285"/>
                  </a:lnTo>
                  <a:lnTo>
                    <a:pt x="85" y="283"/>
                  </a:lnTo>
                  <a:lnTo>
                    <a:pt x="81" y="188"/>
                  </a:lnTo>
                  <a:lnTo>
                    <a:pt x="102" y="181"/>
                  </a:lnTo>
                  <a:lnTo>
                    <a:pt x="110" y="175"/>
                  </a:lnTo>
                  <a:lnTo>
                    <a:pt x="118" y="162"/>
                  </a:lnTo>
                  <a:lnTo>
                    <a:pt x="128" y="177"/>
                  </a:lnTo>
                  <a:lnTo>
                    <a:pt x="145" y="188"/>
                  </a:lnTo>
                  <a:lnTo>
                    <a:pt x="149" y="177"/>
                  </a:lnTo>
                  <a:lnTo>
                    <a:pt x="147" y="168"/>
                  </a:lnTo>
                  <a:lnTo>
                    <a:pt x="171" y="162"/>
                  </a:lnTo>
                  <a:lnTo>
                    <a:pt x="143" y="155"/>
                  </a:lnTo>
                  <a:lnTo>
                    <a:pt x="139" y="146"/>
                  </a:lnTo>
                  <a:lnTo>
                    <a:pt x="141" y="136"/>
                  </a:lnTo>
                  <a:lnTo>
                    <a:pt x="128" y="134"/>
                  </a:lnTo>
                  <a:lnTo>
                    <a:pt x="126" y="127"/>
                  </a:lnTo>
                  <a:lnTo>
                    <a:pt x="143" y="118"/>
                  </a:lnTo>
                  <a:lnTo>
                    <a:pt x="137" y="103"/>
                  </a:lnTo>
                  <a:lnTo>
                    <a:pt x="125" y="97"/>
                  </a:lnTo>
                  <a:lnTo>
                    <a:pt x="114" y="90"/>
                  </a:lnTo>
                  <a:lnTo>
                    <a:pt x="139" y="94"/>
                  </a:lnTo>
                  <a:lnTo>
                    <a:pt x="123" y="81"/>
                  </a:lnTo>
                  <a:lnTo>
                    <a:pt x="112" y="70"/>
                  </a:lnTo>
                  <a:lnTo>
                    <a:pt x="104" y="66"/>
                  </a:lnTo>
                  <a:lnTo>
                    <a:pt x="116" y="57"/>
                  </a:lnTo>
                  <a:lnTo>
                    <a:pt x="120" y="49"/>
                  </a:lnTo>
                  <a:lnTo>
                    <a:pt x="104" y="44"/>
                  </a:lnTo>
                  <a:lnTo>
                    <a:pt x="93" y="42"/>
                  </a:lnTo>
                  <a:lnTo>
                    <a:pt x="98" y="37"/>
                  </a:lnTo>
                  <a:lnTo>
                    <a:pt x="116" y="37"/>
                  </a:lnTo>
                  <a:lnTo>
                    <a:pt x="120" y="33"/>
                  </a:lnTo>
                  <a:lnTo>
                    <a:pt x="100" y="24"/>
                  </a:lnTo>
                  <a:lnTo>
                    <a:pt x="91" y="16"/>
                  </a:lnTo>
                  <a:lnTo>
                    <a:pt x="85" y="11"/>
                  </a:lnTo>
                  <a:lnTo>
                    <a:pt x="83" y="11"/>
                  </a:lnTo>
                  <a:lnTo>
                    <a:pt x="81" y="0"/>
                  </a:lnTo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17961" dir="2700000" algn="ctr" rotWithShape="0">
                <a:schemeClr val="tx1"/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890" name="Freeform 18"/>
            <p:cNvSpPr>
              <a:spLocks/>
            </p:cNvSpPr>
            <p:nvPr/>
          </p:nvSpPr>
          <p:spPr bwMode="auto">
            <a:xfrm>
              <a:off x="1685" y="1349"/>
              <a:ext cx="172" cy="286"/>
            </a:xfrm>
            <a:custGeom>
              <a:avLst/>
              <a:gdLst>
                <a:gd name="T0" fmla="*/ 74 w 172"/>
                <a:gd name="T1" fmla="*/ 15 h 286"/>
                <a:gd name="T2" fmla="*/ 37 w 172"/>
                <a:gd name="T3" fmla="*/ 31 h 286"/>
                <a:gd name="T4" fmla="*/ 62 w 172"/>
                <a:gd name="T5" fmla="*/ 35 h 286"/>
                <a:gd name="T6" fmla="*/ 51 w 172"/>
                <a:gd name="T7" fmla="*/ 46 h 286"/>
                <a:gd name="T8" fmla="*/ 29 w 172"/>
                <a:gd name="T9" fmla="*/ 57 h 286"/>
                <a:gd name="T10" fmla="*/ 43 w 172"/>
                <a:gd name="T11" fmla="*/ 81 h 286"/>
                <a:gd name="T12" fmla="*/ 6 w 172"/>
                <a:gd name="T13" fmla="*/ 94 h 286"/>
                <a:gd name="T14" fmla="*/ 22 w 172"/>
                <a:gd name="T15" fmla="*/ 105 h 286"/>
                <a:gd name="T16" fmla="*/ 0 w 172"/>
                <a:gd name="T17" fmla="*/ 118 h 286"/>
                <a:gd name="T18" fmla="*/ 22 w 172"/>
                <a:gd name="T19" fmla="*/ 129 h 286"/>
                <a:gd name="T20" fmla="*/ 22 w 172"/>
                <a:gd name="T21" fmla="*/ 153 h 286"/>
                <a:gd name="T22" fmla="*/ 14 w 172"/>
                <a:gd name="T23" fmla="*/ 181 h 286"/>
                <a:gd name="T24" fmla="*/ 31 w 172"/>
                <a:gd name="T25" fmla="*/ 173 h 286"/>
                <a:gd name="T26" fmla="*/ 55 w 172"/>
                <a:gd name="T27" fmla="*/ 153 h 286"/>
                <a:gd name="T28" fmla="*/ 47 w 172"/>
                <a:gd name="T29" fmla="*/ 175 h 286"/>
                <a:gd name="T30" fmla="*/ 62 w 172"/>
                <a:gd name="T31" fmla="*/ 194 h 286"/>
                <a:gd name="T32" fmla="*/ 72 w 172"/>
                <a:gd name="T33" fmla="*/ 285 h 286"/>
                <a:gd name="T34" fmla="*/ 81 w 172"/>
                <a:gd name="T35" fmla="*/ 188 h 286"/>
                <a:gd name="T36" fmla="*/ 110 w 172"/>
                <a:gd name="T37" fmla="*/ 175 h 286"/>
                <a:gd name="T38" fmla="*/ 128 w 172"/>
                <a:gd name="T39" fmla="*/ 177 h 286"/>
                <a:gd name="T40" fmla="*/ 149 w 172"/>
                <a:gd name="T41" fmla="*/ 177 h 286"/>
                <a:gd name="T42" fmla="*/ 171 w 172"/>
                <a:gd name="T43" fmla="*/ 162 h 286"/>
                <a:gd name="T44" fmla="*/ 139 w 172"/>
                <a:gd name="T45" fmla="*/ 146 h 286"/>
                <a:gd name="T46" fmla="*/ 128 w 172"/>
                <a:gd name="T47" fmla="*/ 134 h 286"/>
                <a:gd name="T48" fmla="*/ 143 w 172"/>
                <a:gd name="T49" fmla="*/ 118 h 286"/>
                <a:gd name="T50" fmla="*/ 125 w 172"/>
                <a:gd name="T51" fmla="*/ 97 h 286"/>
                <a:gd name="T52" fmla="*/ 139 w 172"/>
                <a:gd name="T53" fmla="*/ 94 h 286"/>
                <a:gd name="T54" fmla="*/ 112 w 172"/>
                <a:gd name="T55" fmla="*/ 70 h 286"/>
                <a:gd name="T56" fmla="*/ 116 w 172"/>
                <a:gd name="T57" fmla="*/ 57 h 286"/>
                <a:gd name="T58" fmla="*/ 104 w 172"/>
                <a:gd name="T59" fmla="*/ 44 h 286"/>
                <a:gd name="T60" fmla="*/ 98 w 172"/>
                <a:gd name="T61" fmla="*/ 37 h 286"/>
                <a:gd name="T62" fmla="*/ 120 w 172"/>
                <a:gd name="T63" fmla="*/ 33 h 286"/>
                <a:gd name="T64" fmla="*/ 91 w 172"/>
                <a:gd name="T65" fmla="*/ 16 h 286"/>
                <a:gd name="T66" fmla="*/ 83 w 172"/>
                <a:gd name="T67" fmla="*/ 11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2" h="286">
                  <a:moveTo>
                    <a:pt x="81" y="0"/>
                  </a:moveTo>
                  <a:lnTo>
                    <a:pt x="74" y="15"/>
                  </a:lnTo>
                  <a:lnTo>
                    <a:pt x="55" y="20"/>
                  </a:lnTo>
                  <a:lnTo>
                    <a:pt x="37" y="31"/>
                  </a:lnTo>
                  <a:lnTo>
                    <a:pt x="31" y="40"/>
                  </a:lnTo>
                  <a:lnTo>
                    <a:pt x="62" y="35"/>
                  </a:lnTo>
                  <a:lnTo>
                    <a:pt x="68" y="40"/>
                  </a:lnTo>
                  <a:lnTo>
                    <a:pt x="51" y="46"/>
                  </a:lnTo>
                  <a:lnTo>
                    <a:pt x="45" y="55"/>
                  </a:lnTo>
                  <a:lnTo>
                    <a:pt x="29" y="57"/>
                  </a:lnTo>
                  <a:lnTo>
                    <a:pt x="41" y="72"/>
                  </a:lnTo>
                  <a:lnTo>
                    <a:pt x="43" y="81"/>
                  </a:lnTo>
                  <a:lnTo>
                    <a:pt x="22" y="86"/>
                  </a:lnTo>
                  <a:lnTo>
                    <a:pt x="6" y="94"/>
                  </a:lnTo>
                  <a:lnTo>
                    <a:pt x="10" y="102"/>
                  </a:lnTo>
                  <a:lnTo>
                    <a:pt x="22" y="105"/>
                  </a:lnTo>
                  <a:lnTo>
                    <a:pt x="22" y="118"/>
                  </a:lnTo>
                  <a:lnTo>
                    <a:pt x="0" y="118"/>
                  </a:lnTo>
                  <a:lnTo>
                    <a:pt x="2" y="129"/>
                  </a:lnTo>
                  <a:lnTo>
                    <a:pt x="22" y="129"/>
                  </a:lnTo>
                  <a:lnTo>
                    <a:pt x="18" y="136"/>
                  </a:lnTo>
                  <a:lnTo>
                    <a:pt x="22" y="153"/>
                  </a:lnTo>
                  <a:lnTo>
                    <a:pt x="4" y="177"/>
                  </a:lnTo>
                  <a:lnTo>
                    <a:pt x="14" y="181"/>
                  </a:lnTo>
                  <a:lnTo>
                    <a:pt x="31" y="181"/>
                  </a:lnTo>
                  <a:lnTo>
                    <a:pt x="31" y="173"/>
                  </a:lnTo>
                  <a:lnTo>
                    <a:pt x="39" y="164"/>
                  </a:lnTo>
                  <a:lnTo>
                    <a:pt x="55" y="153"/>
                  </a:lnTo>
                  <a:lnTo>
                    <a:pt x="62" y="170"/>
                  </a:lnTo>
                  <a:lnTo>
                    <a:pt x="47" y="175"/>
                  </a:lnTo>
                  <a:lnTo>
                    <a:pt x="45" y="188"/>
                  </a:lnTo>
                  <a:lnTo>
                    <a:pt x="62" y="194"/>
                  </a:lnTo>
                  <a:lnTo>
                    <a:pt x="74" y="181"/>
                  </a:lnTo>
                  <a:lnTo>
                    <a:pt x="72" y="285"/>
                  </a:lnTo>
                  <a:lnTo>
                    <a:pt x="85" y="283"/>
                  </a:lnTo>
                  <a:lnTo>
                    <a:pt x="81" y="188"/>
                  </a:lnTo>
                  <a:lnTo>
                    <a:pt x="102" y="181"/>
                  </a:lnTo>
                  <a:lnTo>
                    <a:pt x="110" y="175"/>
                  </a:lnTo>
                  <a:lnTo>
                    <a:pt x="118" y="162"/>
                  </a:lnTo>
                  <a:lnTo>
                    <a:pt x="128" y="177"/>
                  </a:lnTo>
                  <a:lnTo>
                    <a:pt x="145" y="188"/>
                  </a:lnTo>
                  <a:lnTo>
                    <a:pt x="149" y="177"/>
                  </a:lnTo>
                  <a:lnTo>
                    <a:pt x="147" y="168"/>
                  </a:lnTo>
                  <a:lnTo>
                    <a:pt x="171" y="162"/>
                  </a:lnTo>
                  <a:lnTo>
                    <a:pt x="143" y="155"/>
                  </a:lnTo>
                  <a:lnTo>
                    <a:pt x="139" y="146"/>
                  </a:lnTo>
                  <a:lnTo>
                    <a:pt x="141" y="136"/>
                  </a:lnTo>
                  <a:lnTo>
                    <a:pt x="128" y="134"/>
                  </a:lnTo>
                  <a:lnTo>
                    <a:pt x="126" y="127"/>
                  </a:lnTo>
                  <a:lnTo>
                    <a:pt x="143" y="118"/>
                  </a:lnTo>
                  <a:lnTo>
                    <a:pt x="137" y="103"/>
                  </a:lnTo>
                  <a:lnTo>
                    <a:pt x="125" y="97"/>
                  </a:lnTo>
                  <a:lnTo>
                    <a:pt x="114" y="90"/>
                  </a:lnTo>
                  <a:lnTo>
                    <a:pt x="139" y="94"/>
                  </a:lnTo>
                  <a:lnTo>
                    <a:pt x="123" y="81"/>
                  </a:lnTo>
                  <a:lnTo>
                    <a:pt x="112" y="70"/>
                  </a:lnTo>
                  <a:lnTo>
                    <a:pt x="104" y="66"/>
                  </a:lnTo>
                  <a:lnTo>
                    <a:pt x="116" y="57"/>
                  </a:lnTo>
                  <a:lnTo>
                    <a:pt x="120" y="49"/>
                  </a:lnTo>
                  <a:lnTo>
                    <a:pt x="104" y="44"/>
                  </a:lnTo>
                  <a:lnTo>
                    <a:pt x="93" y="42"/>
                  </a:lnTo>
                  <a:lnTo>
                    <a:pt x="98" y="37"/>
                  </a:lnTo>
                  <a:lnTo>
                    <a:pt x="116" y="37"/>
                  </a:lnTo>
                  <a:lnTo>
                    <a:pt x="120" y="33"/>
                  </a:lnTo>
                  <a:lnTo>
                    <a:pt x="100" y="24"/>
                  </a:lnTo>
                  <a:lnTo>
                    <a:pt x="91" y="16"/>
                  </a:lnTo>
                  <a:lnTo>
                    <a:pt x="85" y="11"/>
                  </a:lnTo>
                  <a:lnTo>
                    <a:pt x="83" y="11"/>
                  </a:lnTo>
                  <a:lnTo>
                    <a:pt x="81" y="0"/>
                  </a:lnTo>
                </a:path>
              </a:pathLst>
            </a:custGeom>
            <a:solidFill>
              <a:srgbClr val="669900"/>
            </a:solidFill>
            <a:ln>
              <a:noFill/>
            </a:ln>
            <a:effectLst>
              <a:outerShdw dist="17961" dir="2700000" algn="ctr" rotWithShape="0">
                <a:schemeClr val="tx1"/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3795283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745</TotalTime>
  <Words>386</Words>
  <Application>Microsoft Office PowerPoint</Application>
  <PresentationFormat>Widescreen</PresentationFormat>
  <Paragraphs>110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 Unicode MS</vt:lpstr>
      <vt:lpstr>Arial</vt:lpstr>
      <vt:lpstr>Calibri</vt:lpstr>
      <vt:lpstr>Calibri Light</vt:lpstr>
      <vt:lpstr>Tahoma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8th BMP Implementation Survey Considerations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Arkansas Silvicultural NPS Project 15-1200</dc:title>
  <dc:subject>Arkansas Silvicultural NPS Project 15-1200</dc:subject>
  <dc:creator>Arnold Hameister</dc:creator>
  <cp:keywords>arkansas,water,silvicultural,nps,project,15-1200,319,2017</cp:keywords>
  <cp:lastModifiedBy>Donna Rinke</cp:lastModifiedBy>
  <cp:revision>44</cp:revision>
  <dcterms:created xsi:type="dcterms:W3CDTF">2016-08-31T16:04:34Z</dcterms:created>
  <dcterms:modified xsi:type="dcterms:W3CDTF">2018-06-25T20:10:51Z</dcterms:modified>
</cp:coreProperties>
</file>