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99" r:id="rId1"/>
  </p:sldMasterIdLst>
  <p:notesMasterIdLst>
    <p:notesMasterId r:id="rId19"/>
  </p:notesMasterIdLst>
  <p:sldIdLst>
    <p:sldId id="256" r:id="rId2"/>
    <p:sldId id="279" r:id="rId3"/>
    <p:sldId id="261" r:id="rId4"/>
    <p:sldId id="259" r:id="rId5"/>
    <p:sldId id="276" r:id="rId6"/>
    <p:sldId id="270" r:id="rId7"/>
    <p:sldId id="272" r:id="rId8"/>
    <p:sldId id="277" r:id="rId9"/>
    <p:sldId id="278" r:id="rId10"/>
    <p:sldId id="266" r:id="rId11"/>
    <p:sldId id="267" r:id="rId12"/>
    <p:sldId id="269" r:id="rId13"/>
    <p:sldId id="273" r:id="rId14"/>
    <p:sldId id="274" r:id="rId15"/>
    <p:sldId id="258" r:id="rId16"/>
    <p:sldId id="262" r:id="rId17"/>
    <p:sldId id="275" r:id="rId18"/>
  </p:sldIdLst>
  <p:sldSz cx="9144000" cy="6858000" type="screen4x3"/>
  <p:notesSz cx="6997700" cy="9271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90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a:defRPr sz="1200"/>
            </a:lvl1pPr>
          </a:lstStyle>
          <a:p>
            <a:pPr>
              <a:defRPr/>
            </a:pPr>
            <a:endParaRPr lang="en-US"/>
          </a:p>
        </p:txBody>
      </p:sp>
      <p:sp>
        <p:nvSpPr>
          <p:cNvPr id="4099"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a:defRPr sz="1200"/>
            </a:lvl1pPr>
          </a:lstStyle>
          <a:p>
            <a:pPr>
              <a:defRPr/>
            </a:pPr>
            <a:endParaRPr lang="en-US"/>
          </a:p>
        </p:txBody>
      </p:sp>
      <p:sp>
        <p:nvSpPr>
          <p:cNvPr id="19460" name="Rectangle 4"/>
          <p:cNvSpPr>
            <a:spLocks noGrp="1" noRot="1" noChangeAspect="1" noChangeArrowheads="1" noTextEdit="1"/>
          </p:cNvSpPr>
          <p:nvPr>
            <p:ph type="sldImg" idx="2"/>
          </p:nvPr>
        </p:nvSpPr>
        <p:spPr bwMode="auto">
          <a:xfrm>
            <a:off x="1181100" y="695325"/>
            <a:ext cx="4635500" cy="347662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0088" y="4403725"/>
            <a:ext cx="5597525" cy="41719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a:defRPr sz="1200"/>
            </a:lvl1pPr>
          </a:lstStyle>
          <a:p>
            <a:pPr>
              <a:defRPr/>
            </a:pPr>
            <a:endParaRPr lang="en-US"/>
          </a:p>
        </p:txBody>
      </p:sp>
      <p:sp>
        <p:nvSpPr>
          <p:cNvPr id="4103" name="Rectangle 7"/>
          <p:cNvSpPr>
            <a:spLocks noGrp="1" noChangeArrowheads="1"/>
          </p:cNvSpPr>
          <p:nvPr>
            <p:ph type="sldNum" sz="quarter" idx="5"/>
          </p:nvPr>
        </p:nvSpPr>
        <p:spPr bwMode="auto">
          <a:xfrm>
            <a:off x="3963988"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a:defRPr sz="1200"/>
            </a:lvl1pPr>
          </a:lstStyle>
          <a:p>
            <a:pPr>
              <a:defRPr/>
            </a:pPr>
            <a:fld id="{2BF4E67F-1C48-4C05-A889-CC3CF582BAAF}" type="slidenum">
              <a:rPr lang="en-US"/>
              <a:pPr>
                <a:defRPr/>
              </a:pPr>
              <a:t>‹#›</a:t>
            </a:fld>
            <a:endParaRPr lang="en-US"/>
          </a:p>
        </p:txBody>
      </p:sp>
    </p:spTree>
    <p:extLst>
      <p:ext uri="{BB962C8B-B14F-4D97-AF65-F5344CB8AC3E}">
        <p14:creationId xmlns:p14="http://schemas.microsoft.com/office/powerpoint/2010/main" val="6471761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r>
              <a:rPr lang="en-US"/>
              <a:t>Freeze proof tank</a:t>
            </a:r>
          </a:p>
        </p:txBody>
      </p:sp>
      <p:sp>
        <p:nvSpPr>
          <p:cNvPr id="21508" name="Slide Number Placeholder 3"/>
          <p:cNvSpPr>
            <a:spLocks noGrp="1"/>
          </p:cNvSpPr>
          <p:nvPr>
            <p:ph type="sldNum" sz="quarter" idx="5"/>
          </p:nvPr>
        </p:nvSpPr>
        <p:spPr>
          <a:noFill/>
        </p:spPr>
        <p:txBody>
          <a:bodyPr/>
          <a:lstStyle/>
          <a:p>
            <a:fld id="{D2AE0EF9-166C-4932-915D-1BCA7FB2CD60}" type="slidenum">
              <a:rPr lang="en-US" smtClean="0"/>
              <a:pPr/>
              <a:t>10</a:t>
            </a:fld>
            <a:endParaRPr lang="en-US"/>
          </a:p>
        </p:txBody>
      </p:sp>
    </p:spTree>
    <p:extLst>
      <p:ext uri="{BB962C8B-B14F-4D97-AF65-F5344CB8AC3E}">
        <p14:creationId xmlns:p14="http://schemas.microsoft.com/office/powerpoint/2010/main" val="2626364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r>
              <a:rPr lang="en-US" dirty="0"/>
              <a:t> </a:t>
            </a:r>
          </a:p>
        </p:txBody>
      </p:sp>
      <p:sp>
        <p:nvSpPr>
          <p:cNvPr id="22532" name="Slide Number Placeholder 3"/>
          <p:cNvSpPr>
            <a:spLocks noGrp="1"/>
          </p:cNvSpPr>
          <p:nvPr>
            <p:ph type="sldNum" sz="quarter" idx="5"/>
          </p:nvPr>
        </p:nvSpPr>
        <p:spPr>
          <a:noFill/>
        </p:spPr>
        <p:txBody>
          <a:bodyPr/>
          <a:lstStyle/>
          <a:p>
            <a:fld id="{6DDA8460-0E8A-4732-9C23-55EDE9234D31}" type="slidenum">
              <a:rPr lang="en-US" smtClean="0"/>
              <a:pPr/>
              <a:t>11</a:t>
            </a:fld>
            <a:endParaRPr lang="en-US"/>
          </a:p>
        </p:txBody>
      </p:sp>
    </p:spTree>
    <p:extLst>
      <p:ext uri="{BB962C8B-B14F-4D97-AF65-F5344CB8AC3E}">
        <p14:creationId xmlns:p14="http://schemas.microsoft.com/office/powerpoint/2010/main" val="978541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r>
              <a:rPr lang="en-US" dirty="0"/>
              <a:t>(314) Brush management</a:t>
            </a:r>
          </a:p>
        </p:txBody>
      </p:sp>
      <p:sp>
        <p:nvSpPr>
          <p:cNvPr id="24580" name="Slide Number Placeholder 3"/>
          <p:cNvSpPr>
            <a:spLocks noGrp="1"/>
          </p:cNvSpPr>
          <p:nvPr>
            <p:ph type="sldNum" sz="quarter" idx="5"/>
          </p:nvPr>
        </p:nvSpPr>
        <p:spPr>
          <a:noFill/>
        </p:spPr>
        <p:txBody>
          <a:bodyPr/>
          <a:lstStyle/>
          <a:p>
            <a:fld id="{06255E9F-4F50-4776-8302-064B011197BF}" type="slidenum">
              <a:rPr lang="en-US" smtClean="0"/>
              <a:pPr/>
              <a:t>12</a:t>
            </a:fld>
            <a:endParaRPr lang="en-US"/>
          </a:p>
        </p:txBody>
      </p:sp>
    </p:spTree>
    <p:extLst>
      <p:ext uri="{BB962C8B-B14F-4D97-AF65-F5344CB8AC3E}">
        <p14:creationId xmlns:p14="http://schemas.microsoft.com/office/powerpoint/2010/main" val="810492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r>
              <a:rPr lang="en-US" dirty="0"/>
              <a:t>(614) Watering facility- Tire Tank</a:t>
            </a:r>
          </a:p>
          <a:p>
            <a:r>
              <a:rPr lang="en-US" dirty="0"/>
              <a:t>(516) Pipeline   (561) Heavy</a:t>
            </a:r>
            <a:r>
              <a:rPr lang="en-US" baseline="0" dirty="0"/>
              <a:t> Use Area Protection</a:t>
            </a:r>
            <a:endParaRPr lang="en-US" dirty="0"/>
          </a:p>
          <a:p>
            <a:r>
              <a:rPr lang="en-US" dirty="0"/>
              <a:t>(561) Heavy use area</a:t>
            </a:r>
          </a:p>
        </p:txBody>
      </p:sp>
      <p:sp>
        <p:nvSpPr>
          <p:cNvPr id="26628" name="Slide Number Placeholder 3"/>
          <p:cNvSpPr>
            <a:spLocks noGrp="1"/>
          </p:cNvSpPr>
          <p:nvPr>
            <p:ph type="sldNum" sz="quarter" idx="5"/>
          </p:nvPr>
        </p:nvSpPr>
        <p:spPr>
          <a:noFill/>
        </p:spPr>
        <p:txBody>
          <a:bodyPr/>
          <a:lstStyle/>
          <a:p>
            <a:fld id="{4B2A9F9D-0162-4E0C-BCF7-F706C18DBF56}" type="slidenum">
              <a:rPr lang="en-US" smtClean="0"/>
              <a:pPr/>
              <a:t>13</a:t>
            </a:fld>
            <a:endParaRPr lang="en-US"/>
          </a:p>
        </p:txBody>
      </p:sp>
    </p:spTree>
    <p:extLst>
      <p:ext uri="{BB962C8B-B14F-4D97-AF65-F5344CB8AC3E}">
        <p14:creationId xmlns:p14="http://schemas.microsoft.com/office/powerpoint/2010/main" val="1482550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r>
              <a:rPr lang="en-US" dirty="0"/>
              <a:t>(382) Fence</a:t>
            </a:r>
          </a:p>
        </p:txBody>
      </p:sp>
      <p:sp>
        <p:nvSpPr>
          <p:cNvPr id="27652" name="Slide Number Placeholder 3"/>
          <p:cNvSpPr>
            <a:spLocks noGrp="1"/>
          </p:cNvSpPr>
          <p:nvPr>
            <p:ph type="sldNum" sz="quarter" idx="5"/>
          </p:nvPr>
        </p:nvSpPr>
        <p:spPr>
          <a:noFill/>
        </p:spPr>
        <p:txBody>
          <a:bodyPr/>
          <a:lstStyle/>
          <a:p>
            <a:fld id="{DFAFA2E6-C33E-4BA5-9787-2F9477441A9E}" type="slidenum">
              <a:rPr lang="en-US" smtClean="0"/>
              <a:pPr/>
              <a:t>14</a:t>
            </a:fld>
            <a:endParaRPr lang="en-US"/>
          </a:p>
        </p:txBody>
      </p:sp>
    </p:spTree>
    <p:extLst>
      <p:ext uri="{BB962C8B-B14F-4D97-AF65-F5344CB8AC3E}">
        <p14:creationId xmlns:p14="http://schemas.microsoft.com/office/powerpoint/2010/main" val="1922368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1A49A56-7BB5-48BB-B158-7B4ED3574C9D}" type="slidenum">
              <a:rPr lang="en-US" smtClean="0"/>
              <a:pPr>
                <a:defRPr/>
              </a:pPr>
              <a:t>‹#›</a:t>
            </a:fld>
            <a:endParaRPr lang="en-US"/>
          </a:p>
        </p:txBody>
      </p:sp>
    </p:spTree>
    <p:extLst>
      <p:ext uri="{BB962C8B-B14F-4D97-AF65-F5344CB8AC3E}">
        <p14:creationId xmlns:p14="http://schemas.microsoft.com/office/powerpoint/2010/main" val="485065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3962088-4F05-4424-8C4A-DD46B4A80AB9}" type="slidenum">
              <a:rPr lang="en-US" smtClean="0"/>
              <a:pPr>
                <a:defRPr/>
              </a:pPr>
              <a:t>‹#›</a:t>
            </a:fld>
            <a:endParaRPr lang="en-US"/>
          </a:p>
        </p:txBody>
      </p:sp>
    </p:spTree>
    <p:extLst>
      <p:ext uri="{BB962C8B-B14F-4D97-AF65-F5344CB8AC3E}">
        <p14:creationId xmlns:p14="http://schemas.microsoft.com/office/powerpoint/2010/main" val="3385405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6AABD31-6A62-429C-B3C5-E91CA4D04190}" type="slidenum">
              <a:rPr lang="en-US" smtClean="0"/>
              <a:pPr>
                <a:defRPr/>
              </a:pPr>
              <a:t>‹#›</a:t>
            </a:fld>
            <a:endParaRPr lang="en-US"/>
          </a:p>
        </p:txBody>
      </p:sp>
    </p:spTree>
    <p:extLst>
      <p:ext uri="{BB962C8B-B14F-4D97-AF65-F5344CB8AC3E}">
        <p14:creationId xmlns:p14="http://schemas.microsoft.com/office/powerpoint/2010/main" val="659195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04A955A-57D3-405E-AA75-4FCAC664A7F1}" type="slidenum">
              <a:rPr lang="en-US" smtClean="0"/>
              <a:pPr>
                <a:defRPr/>
              </a:pPr>
              <a:t>‹#›</a:t>
            </a:fld>
            <a:endParaRPr lang="en-US"/>
          </a:p>
        </p:txBody>
      </p:sp>
    </p:spTree>
    <p:extLst>
      <p:ext uri="{BB962C8B-B14F-4D97-AF65-F5344CB8AC3E}">
        <p14:creationId xmlns:p14="http://schemas.microsoft.com/office/powerpoint/2010/main" val="2439422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BD19515-B4FF-45AB-B321-DA93DE5F415A}" type="slidenum">
              <a:rPr lang="en-US" smtClean="0"/>
              <a:pPr>
                <a:defRPr/>
              </a:pPr>
              <a:t>‹#›</a:t>
            </a:fld>
            <a:endParaRPr lang="en-US"/>
          </a:p>
        </p:txBody>
      </p:sp>
    </p:spTree>
    <p:extLst>
      <p:ext uri="{BB962C8B-B14F-4D97-AF65-F5344CB8AC3E}">
        <p14:creationId xmlns:p14="http://schemas.microsoft.com/office/powerpoint/2010/main" val="2617989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9A6E4FE9-7313-465F-9345-796DCBB53C11}" type="slidenum">
              <a:rPr lang="en-US" smtClean="0"/>
              <a:pPr>
                <a:defRPr/>
              </a:pPr>
              <a:t>‹#›</a:t>
            </a:fld>
            <a:endParaRPr lang="en-US"/>
          </a:p>
        </p:txBody>
      </p:sp>
    </p:spTree>
    <p:extLst>
      <p:ext uri="{BB962C8B-B14F-4D97-AF65-F5344CB8AC3E}">
        <p14:creationId xmlns:p14="http://schemas.microsoft.com/office/powerpoint/2010/main" val="402094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F8B5C07-7530-4680-826A-968298C3CE57}" type="slidenum">
              <a:rPr lang="en-US" smtClean="0"/>
              <a:pPr>
                <a:defRPr/>
              </a:pPr>
              <a:t>‹#›</a:t>
            </a:fld>
            <a:endParaRPr lang="en-US"/>
          </a:p>
        </p:txBody>
      </p:sp>
    </p:spTree>
    <p:extLst>
      <p:ext uri="{BB962C8B-B14F-4D97-AF65-F5344CB8AC3E}">
        <p14:creationId xmlns:p14="http://schemas.microsoft.com/office/powerpoint/2010/main" val="3310689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0312B46-AF28-4E14-9FD2-4B00B5C78F49}" type="slidenum">
              <a:rPr lang="en-US" smtClean="0"/>
              <a:pPr>
                <a:defRPr/>
              </a:pPr>
              <a:t>‹#›</a:t>
            </a:fld>
            <a:endParaRPr lang="en-US"/>
          </a:p>
        </p:txBody>
      </p:sp>
    </p:spTree>
    <p:extLst>
      <p:ext uri="{BB962C8B-B14F-4D97-AF65-F5344CB8AC3E}">
        <p14:creationId xmlns:p14="http://schemas.microsoft.com/office/powerpoint/2010/main" val="1908373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7F81455-0F85-4743-8794-2E1924F82345}" type="slidenum">
              <a:rPr lang="en-US" smtClean="0"/>
              <a:pPr>
                <a:defRPr/>
              </a:pPr>
              <a:t>‹#›</a:t>
            </a:fld>
            <a:endParaRPr lang="en-US"/>
          </a:p>
        </p:txBody>
      </p:sp>
    </p:spTree>
    <p:extLst>
      <p:ext uri="{BB962C8B-B14F-4D97-AF65-F5344CB8AC3E}">
        <p14:creationId xmlns:p14="http://schemas.microsoft.com/office/powerpoint/2010/main" val="449165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C5C3766-5056-4E32-8940-5EFD38287A46}" type="slidenum">
              <a:rPr lang="en-US" smtClean="0"/>
              <a:pPr>
                <a:defRPr/>
              </a:pPr>
              <a:t>‹#›</a:t>
            </a:fld>
            <a:endParaRPr lang="en-US"/>
          </a:p>
        </p:txBody>
      </p:sp>
    </p:spTree>
    <p:extLst>
      <p:ext uri="{BB962C8B-B14F-4D97-AF65-F5344CB8AC3E}">
        <p14:creationId xmlns:p14="http://schemas.microsoft.com/office/powerpoint/2010/main" val="198508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C5C3766-5056-4E32-8940-5EFD38287A46}" type="slidenum">
              <a:rPr lang="en-US" smtClean="0"/>
              <a:pPr>
                <a:defRPr/>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7982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C5C3766-5056-4E32-8940-5EFD38287A46}" type="slidenum">
              <a:rPr lang="en-US" smtClean="0"/>
              <a:pPr>
                <a:defRPr/>
              </a:pPr>
              <a:t>‹#›</a:t>
            </a:fld>
            <a:endParaRPr lang="en-US"/>
          </a:p>
        </p:txBody>
      </p:sp>
    </p:spTree>
    <p:extLst>
      <p:ext uri="{BB962C8B-B14F-4D97-AF65-F5344CB8AC3E}">
        <p14:creationId xmlns:p14="http://schemas.microsoft.com/office/powerpoint/2010/main" val="4098626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C5C3766-5056-4E32-8940-5EFD38287A46}" type="slidenum">
              <a:rPr lang="en-US" smtClean="0"/>
              <a:pPr>
                <a:defRPr/>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80811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C5C3766-5056-4E32-8940-5EFD38287A46}" type="slidenum">
              <a:rPr lang="en-US" smtClean="0"/>
              <a:pPr>
                <a:defRPr/>
              </a:pPr>
              <a:t>‹#›</a:t>
            </a:fld>
            <a:endParaRPr lang="en-US"/>
          </a:p>
        </p:txBody>
      </p:sp>
    </p:spTree>
    <p:extLst>
      <p:ext uri="{BB962C8B-B14F-4D97-AF65-F5344CB8AC3E}">
        <p14:creationId xmlns:p14="http://schemas.microsoft.com/office/powerpoint/2010/main" val="3367237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F95DFDD-C35A-498E-B33D-D466D1DBD967}" type="slidenum">
              <a:rPr lang="en-US" smtClean="0"/>
              <a:pPr>
                <a:defRPr/>
              </a:pPr>
              <a:t>‹#›</a:t>
            </a:fld>
            <a:endParaRPr lang="en-US"/>
          </a:p>
        </p:txBody>
      </p:sp>
    </p:spTree>
    <p:extLst>
      <p:ext uri="{BB962C8B-B14F-4D97-AF65-F5344CB8AC3E}">
        <p14:creationId xmlns:p14="http://schemas.microsoft.com/office/powerpoint/2010/main" val="927012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1A264E8-9AD4-4F9C-B6E2-A3FC8F933FBC}" type="slidenum">
              <a:rPr lang="en-US" smtClean="0"/>
              <a:pPr>
                <a:defRPr/>
              </a:pPr>
              <a:t>‹#›</a:t>
            </a:fld>
            <a:endParaRPr lang="en-US"/>
          </a:p>
        </p:txBody>
      </p:sp>
    </p:spTree>
    <p:extLst>
      <p:ext uri="{BB962C8B-B14F-4D97-AF65-F5344CB8AC3E}">
        <p14:creationId xmlns:p14="http://schemas.microsoft.com/office/powerpoint/2010/main" val="2231039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BC5C3766-5056-4E32-8940-5EFD38287A46}" type="slidenum">
              <a:rPr lang="en-US" smtClean="0"/>
              <a:pPr>
                <a:defRPr/>
              </a:pPr>
              <a:t>‹#›</a:t>
            </a:fld>
            <a:endParaRPr lang="en-US"/>
          </a:p>
        </p:txBody>
      </p:sp>
    </p:spTree>
    <p:extLst>
      <p:ext uri="{BB962C8B-B14F-4D97-AF65-F5344CB8AC3E}">
        <p14:creationId xmlns:p14="http://schemas.microsoft.com/office/powerpoint/2010/main" val="2668000961"/>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0"/>
          <p:cNvSpPr>
            <a:spLocks noGrp="1" noChangeArrowheads="1"/>
          </p:cNvSpPr>
          <p:nvPr>
            <p:ph type="ctrTitle"/>
          </p:nvPr>
        </p:nvSpPr>
        <p:spPr>
          <a:xfrm>
            <a:off x="457200" y="0"/>
            <a:ext cx="7162800" cy="1676400"/>
          </a:xfrm>
        </p:spPr>
        <p:txBody>
          <a:bodyPr/>
          <a:lstStyle/>
          <a:p>
            <a:pPr algn="ctr"/>
            <a:r>
              <a:rPr lang="en-US" dirty="0"/>
              <a:t>Fulton County Conservation District</a:t>
            </a:r>
          </a:p>
        </p:txBody>
      </p:sp>
      <p:sp>
        <p:nvSpPr>
          <p:cNvPr id="3075" name="Rectangle 21"/>
          <p:cNvSpPr>
            <a:spLocks noGrp="1" noChangeArrowheads="1"/>
          </p:cNvSpPr>
          <p:nvPr>
            <p:ph type="subTitle" idx="1"/>
          </p:nvPr>
        </p:nvSpPr>
        <p:spPr>
          <a:xfrm>
            <a:off x="911880" y="4724400"/>
            <a:ext cx="5826719" cy="1096899"/>
          </a:xfrm>
        </p:spPr>
        <p:txBody>
          <a:bodyPr>
            <a:normAutofit lnSpcReduction="10000"/>
          </a:bodyPr>
          <a:lstStyle/>
          <a:p>
            <a:pPr algn="ctr"/>
            <a:endParaRPr lang="en-US" b="1" dirty="0"/>
          </a:p>
          <a:p>
            <a:pPr algn="ctr"/>
            <a:r>
              <a:rPr lang="en-US" b="1" dirty="0"/>
              <a:t>236 Byron Road</a:t>
            </a:r>
          </a:p>
          <a:p>
            <a:pPr algn="ctr"/>
            <a:r>
              <a:rPr lang="en-US" b="1" dirty="0"/>
              <a:t>Salem, AR 72576</a:t>
            </a:r>
          </a:p>
          <a:p>
            <a:pPr eaLnBrk="1" hangingPunct="1"/>
            <a:endParaRPr lang="en-US" dirty="0"/>
          </a:p>
        </p:txBody>
      </p:sp>
      <p:pic>
        <p:nvPicPr>
          <p:cNvPr id="4" name="Picture 2" descr="Picture of U S D A Service Center sign and garden area with flowers."/>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2057399" y="1981200"/>
            <a:ext cx="3535680" cy="265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76200"/>
            <a:ext cx="6038572" cy="3013711"/>
          </a:xfrm>
        </p:spPr>
        <p:txBody>
          <a:bodyPr/>
          <a:lstStyle/>
          <a:p>
            <a:pPr algn="ctr"/>
            <a:br>
              <a:rPr lang="en-US" dirty="0"/>
            </a:br>
            <a:br>
              <a:rPr lang="en-US" dirty="0"/>
            </a:br>
            <a:br>
              <a:rPr lang="en-US" dirty="0"/>
            </a:br>
            <a:r>
              <a:rPr lang="en-US" dirty="0"/>
              <a:t>Strawberry River </a:t>
            </a:r>
            <a:br>
              <a:rPr lang="en-US" dirty="0"/>
            </a:br>
            <a:r>
              <a:rPr lang="en-US" dirty="0"/>
              <a:t>Sub Watershed Project</a:t>
            </a:r>
            <a:br>
              <a:rPr lang="en-US" dirty="0"/>
            </a:br>
            <a:r>
              <a:rPr lang="en-US" sz="3000" dirty="0"/>
              <a:t>Project 15-1100</a:t>
            </a:r>
          </a:p>
        </p:txBody>
      </p:sp>
      <p:pic>
        <p:nvPicPr>
          <p:cNvPr id="1026" name="Picture 2" descr="Outline of the state of Arkansas showing the Strawberry River Sub Watershed location."/>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1828800" y="3276600"/>
            <a:ext cx="3405783" cy="297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322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rawing of the Strawberry River Watershed HUC 12 Sub Basins map"/>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5800" y="2133600"/>
            <a:ext cx="5867399"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152400"/>
            <a:ext cx="5791200" cy="2116666"/>
          </a:xfrm>
        </p:spPr>
        <p:txBody>
          <a:bodyPr>
            <a:normAutofit fontScale="90000"/>
          </a:bodyPr>
          <a:lstStyle/>
          <a:p>
            <a:pPr algn="ctr"/>
            <a:br>
              <a:rPr lang="en-US" sz="4000" dirty="0"/>
            </a:br>
            <a:r>
              <a:rPr lang="en-US" sz="4000" dirty="0"/>
              <a:t>Six sub watersheds:</a:t>
            </a:r>
            <a:br>
              <a:rPr lang="en-US" sz="4000" dirty="0"/>
            </a:br>
            <a:br>
              <a:rPr lang="en-US" dirty="0"/>
            </a:br>
            <a:r>
              <a:rPr lang="en-US" dirty="0"/>
              <a:t>Greasy Creek                      Bullpen Creek</a:t>
            </a:r>
            <a:br>
              <a:rPr lang="en-US" dirty="0"/>
            </a:br>
            <a:r>
              <a:rPr lang="en-US" dirty="0"/>
              <a:t>Bens Creek                         Sandy Creek</a:t>
            </a:r>
            <a:br>
              <a:rPr lang="en-US" dirty="0"/>
            </a:br>
            <a:r>
              <a:rPr lang="en-US" dirty="0"/>
              <a:t>Hackney Creek                   Little Strawberry</a:t>
            </a:r>
            <a:br>
              <a:rPr lang="en-US" dirty="0"/>
            </a:br>
            <a:br>
              <a:rPr lang="en-US" dirty="0"/>
            </a:br>
            <a:r>
              <a:rPr lang="en-US"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hangingPunct="1"/>
            <a:r>
              <a:rPr lang="en-US" dirty="0"/>
              <a:t>Priorities for Planning</a:t>
            </a:r>
          </a:p>
        </p:txBody>
      </p:sp>
      <p:sp>
        <p:nvSpPr>
          <p:cNvPr id="6147" name="Rectangle 3"/>
          <p:cNvSpPr>
            <a:spLocks noGrp="1" noChangeArrowheads="1"/>
          </p:cNvSpPr>
          <p:nvPr>
            <p:ph idx="1"/>
          </p:nvPr>
        </p:nvSpPr>
        <p:spPr>
          <a:xfrm>
            <a:off x="609600" y="1916701"/>
            <a:ext cx="6347714" cy="3880773"/>
          </a:xfrm>
        </p:spPr>
        <p:txBody>
          <a:bodyPr>
            <a:normAutofit lnSpcReduction="10000"/>
          </a:bodyPr>
          <a:lstStyle/>
          <a:p>
            <a:pPr eaLnBrk="1" hangingPunct="1"/>
            <a:r>
              <a:rPr lang="en-US" dirty="0"/>
              <a:t>Farms that are within or partially within a wellhead protection area.</a:t>
            </a:r>
          </a:p>
          <a:p>
            <a:pPr eaLnBrk="1" hangingPunct="1"/>
            <a:r>
              <a:rPr lang="en-US" dirty="0"/>
              <a:t>All farms with riparian access along blue line streams as indicated on the 7.5 minute USGS quadrangle maps.</a:t>
            </a:r>
          </a:p>
          <a:p>
            <a:pPr eaLnBrk="1" hangingPunct="1"/>
            <a:r>
              <a:rPr lang="en-US" dirty="0"/>
              <a:t>All farms within 1 mile of a blue line stream.</a:t>
            </a:r>
          </a:p>
          <a:p>
            <a:r>
              <a:rPr lang="en-US" dirty="0"/>
              <a:t>Conservation planning and financial assistance to implement BMPs will result in the establishment of vegetative cover on the pastureland.</a:t>
            </a:r>
          </a:p>
          <a:p>
            <a:r>
              <a:rPr lang="en-US" dirty="0"/>
              <a:t>Promoting and measuring the receptiveness of landowners in the project area to the transfer of poultry litter from nutrient surplus areas to areas where the litter will result in improved ground cover decreasing sedimentation.</a:t>
            </a:r>
          </a:p>
          <a:p>
            <a:endParaRPr lang="en-US" dirty="0"/>
          </a:p>
          <a:p>
            <a:pPr eaLnBrk="1" hangingPunct="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Objectives</a:t>
            </a:r>
          </a:p>
        </p:txBody>
      </p:sp>
      <p:sp>
        <p:nvSpPr>
          <p:cNvPr id="3" name="Content Placeholder 2"/>
          <p:cNvSpPr>
            <a:spLocks noGrp="1"/>
          </p:cNvSpPr>
          <p:nvPr>
            <p:ph idx="1"/>
          </p:nvPr>
        </p:nvSpPr>
        <p:spPr>
          <a:xfrm>
            <a:off x="685800" y="1676400"/>
            <a:ext cx="6347714" cy="3880773"/>
          </a:xfrm>
        </p:spPr>
        <p:txBody>
          <a:bodyPr/>
          <a:lstStyle/>
          <a:p>
            <a:pPr>
              <a:buNone/>
            </a:pPr>
            <a:r>
              <a:rPr lang="en-US" dirty="0"/>
              <a:t>The primary objective is to maintain or restore</a:t>
            </a:r>
          </a:p>
          <a:p>
            <a:pPr>
              <a:buNone/>
            </a:pPr>
            <a:r>
              <a:rPr lang="en-US" dirty="0"/>
              <a:t>all designated uses of the Strawberry River Sub Watershed Project by:</a:t>
            </a:r>
          </a:p>
          <a:p>
            <a:r>
              <a:rPr lang="en-US" dirty="0"/>
              <a:t>Implementing a program that will bring about VOLUNTARY participation of landowners in the application of the necessary BMPs.</a:t>
            </a:r>
          </a:p>
          <a:p>
            <a:r>
              <a:rPr lang="en-US" dirty="0"/>
              <a:t>Implementation of 150 conservation plans.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761" y="609600"/>
            <a:ext cx="6347714" cy="914400"/>
          </a:xfrm>
        </p:spPr>
        <p:txBody>
          <a:bodyPr/>
          <a:lstStyle/>
          <a:p>
            <a:pPr algn="ctr"/>
            <a:r>
              <a:rPr lang="en-US" dirty="0"/>
              <a:t>OUTREACH</a:t>
            </a:r>
          </a:p>
        </p:txBody>
      </p:sp>
      <p:pic>
        <p:nvPicPr>
          <p:cNvPr id="8" name="Content Placeholder 7" descr="Picture of people at the Fulton County Fair Booth"/>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697905" y="2160588"/>
            <a:ext cx="2911077" cy="3881437"/>
          </a:xfrm>
        </p:spPr>
      </p:pic>
      <p:sp>
        <p:nvSpPr>
          <p:cNvPr id="4" name="Content Placeholder 3"/>
          <p:cNvSpPr>
            <a:spLocks noGrp="1"/>
          </p:cNvSpPr>
          <p:nvPr>
            <p:ph sz="half" idx="2"/>
          </p:nvPr>
        </p:nvSpPr>
        <p:spPr/>
        <p:txBody>
          <a:bodyPr>
            <a:normAutofit lnSpcReduction="10000"/>
          </a:bodyPr>
          <a:lstStyle/>
          <a:p>
            <a:r>
              <a:rPr lang="en-US" dirty="0"/>
              <a:t>Quarterly Newsletter</a:t>
            </a:r>
          </a:p>
          <a:p>
            <a:r>
              <a:rPr lang="en-US" dirty="0"/>
              <a:t>Each quarter color newsletter mailed</a:t>
            </a:r>
          </a:p>
          <a:p>
            <a:r>
              <a:rPr lang="en-US" dirty="0"/>
              <a:t>Each quarter 4 radio spots</a:t>
            </a:r>
          </a:p>
          <a:p>
            <a:r>
              <a:rPr lang="en-US" dirty="0"/>
              <a:t>Each quarter place newspaper article</a:t>
            </a:r>
          </a:p>
          <a:p>
            <a:r>
              <a:rPr lang="en-US" dirty="0"/>
              <a:t>2 outreach meetings highlighting 319 project</a:t>
            </a:r>
          </a:p>
          <a:p>
            <a:r>
              <a:rPr lang="en-US" dirty="0"/>
              <a:t>1 field day highlighting best management practices</a:t>
            </a:r>
          </a:p>
        </p:txBody>
      </p:sp>
      <p:sp>
        <p:nvSpPr>
          <p:cNvPr id="9" name="TextBox 8"/>
          <p:cNvSpPr txBox="1"/>
          <p:nvPr/>
        </p:nvSpPr>
        <p:spPr>
          <a:xfrm>
            <a:off x="828016" y="1754440"/>
            <a:ext cx="2911077" cy="369332"/>
          </a:xfrm>
          <a:prstGeom prst="rect">
            <a:avLst/>
          </a:prstGeom>
          <a:noFill/>
        </p:spPr>
        <p:txBody>
          <a:bodyPr wrap="square" rtlCol="0">
            <a:spAutoFit/>
          </a:bodyPr>
          <a:lstStyle/>
          <a:p>
            <a:r>
              <a:rPr lang="en-US" dirty="0">
                <a:latin typeface="+mj-lt"/>
              </a:rPr>
              <a:t>Fulton County Fair Booth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381000"/>
            <a:ext cx="6347713" cy="1320800"/>
          </a:xfrm>
        </p:spPr>
        <p:txBody>
          <a:bodyPr/>
          <a:lstStyle/>
          <a:p>
            <a:pPr eaLnBrk="1" hangingPunct="1"/>
            <a:r>
              <a:rPr lang="en-US" dirty="0"/>
              <a:t>EQIP-MRBI funded through NRCS</a:t>
            </a:r>
          </a:p>
        </p:txBody>
      </p:sp>
      <p:sp>
        <p:nvSpPr>
          <p:cNvPr id="7171" name="Rectangle 3"/>
          <p:cNvSpPr>
            <a:spLocks noGrp="1" noChangeArrowheads="1"/>
          </p:cNvSpPr>
          <p:nvPr>
            <p:ph idx="1"/>
          </p:nvPr>
        </p:nvSpPr>
        <p:spPr>
          <a:xfrm>
            <a:off x="607886" y="1828800"/>
            <a:ext cx="6347714" cy="3880773"/>
          </a:xfrm>
        </p:spPr>
        <p:txBody>
          <a:bodyPr/>
          <a:lstStyle/>
          <a:p>
            <a:pPr eaLnBrk="1" hangingPunct="1">
              <a:lnSpc>
                <a:spcPct val="90000"/>
              </a:lnSpc>
              <a:buFont typeface="Wingdings" panose="05000000000000000000" pitchFamily="2" charset="2"/>
              <a:buChar char="Ø"/>
            </a:pPr>
            <a:r>
              <a:rPr lang="en-US" dirty="0"/>
              <a:t>Mississippi River Basin Initiative started in 2015</a:t>
            </a:r>
          </a:p>
          <a:p>
            <a:pPr>
              <a:lnSpc>
                <a:spcPct val="90000"/>
              </a:lnSpc>
              <a:buFont typeface="Wingdings" panose="05000000000000000000" pitchFamily="2" charset="2"/>
              <a:buChar char="Ø"/>
            </a:pPr>
            <a:r>
              <a:rPr lang="en-US" dirty="0"/>
              <a:t>The Strawberry River Watershed was selected as a priority watershed for being listed as impaired by the State and consistently failing to meet water quality standards.		</a:t>
            </a:r>
          </a:p>
          <a:p>
            <a:pPr eaLnBrk="1" hangingPunct="1">
              <a:lnSpc>
                <a:spcPct val="90000"/>
              </a:lnSpc>
              <a:buFont typeface="Wingdings" panose="05000000000000000000" pitchFamily="2" charset="2"/>
              <a:buChar char="Ø"/>
            </a:pPr>
            <a:r>
              <a:rPr lang="en-US" dirty="0"/>
              <a:t>Total contracts: 35</a:t>
            </a:r>
          </a:p>
          <a:p>
            <a:pPr eaLnBrk="1" hangingPunct="1">
              <a:lnSpc>
                <a:spcPct val="90000"/>
              </a:lnSpc>
              <a:buFont typeface="Wingdings" panose="05000000000000000000" pitchFamily="2" charset="2"/>
              <a:buChar char="Ø"/>
            </a:pPr>
            <a:r>
              <a:rPr lang="en-US" dirty="0"/>
              <a:t>Total paid: $233,467.28</a:t>
            </a:r>
          </a:p>
          <a:p>
            <a:pPr eaLnBrk="1" hangingPunct="1">
              <a:lnSpc>
                <a:spcPct val="90000"/>
              </a:lnSpc>
              <a:buFont typeface="Wingdings" panose="05000000000000000000" pitchFamily="2" charset="2"/>
              <a:buChar char="Ø"/>
            </a:pPr>
            <a:r>
              <a:rPr lang="en-US" dirty="0"/>
              <a:t>Total acres: 4,530.9		</a:t>
            </a:r>
          </a:p>
          <a:p>
            <a:pPr eaLnBrk="1" hangingPunct="1">
              <a:lnSpc>
                <a:spcPct val="90000"/>
              </a:lnSpc>
              <a:buFont typeface="Wingdings" panose="05000000000000000000" pitchFamily="2" charset="2"/>
              <a:buChar char="Ø"/>
            </a:pPr>
            <a:endParaRPr lang="en-US" dirty="0"/>
          </a:p>
          <a:p>
            <a:pPr eaLnBrk="1" hangingPunct="1">
              <a:lnSpc>
                <a:spcPct val="90000"/>
              </a:lnSpc>
              <a:buFont typeface="Wingdings" pitchFamily="2" charset="2"/>
              <a:buNone/>
            </a:pPr>
            <a:endParaRPr lang="en-US" dirty="0"/>
          </a:p>
          <a:p>
            <a:pPr eaLnBrk="1" hangingPunct="1">
              <a:lnSpc>
                <a:spcPct val="90000"/>
              </a:lnSpc>
            </a:pPr>
            <a:endParaRPr lang="en-US" dirty="0"/>
          </a:p>
          <a:p>
            <a:pPr eaLnBrk="1" hangingPunct="1">
              <a:lnSpc>
                <a:spcPct val="90000"/>
              </a:lnSpc>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 of the Strawberry River project boundaries in both Fulton and Izard Countie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 y="304800"/>
            <a:ext cx="6248400" cy="6324600"/>
          </a:xfrm>
          <a:prstGeom prst="rect">
            <a:avLst/>
          </a:prstGeom>
          <a:ln w="12700">
            <a:solidFill>
              <a:schemeClr val="tx1"/>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Recommended practices for implementation</a:t>
            </a:r>
          </a:p>
        </p:txBody>
      </p:sp>
      <p:sp>
        <p:nvSpPr>
          <p:cNvPr id="3" name="Content Placeholder 2"/>
          <p:cNvSpPr>
            <a:spLocks noGrp="1"/>
          </p:cNvSpPr>
          <p:nvPr>
            <p:ph sz="half" idx="1"/>
          </p:nvPr>
        </p:nvSpPr>
        <p:spPr/>
        <p:txBody>
          <a:bodyPr/>
          <a:lstStyle/>
          <a:p>
            <a:r>
              <a:rPr lang="en-US" dirty="0"/>
              <a:t>Fence</a:t>
            </a:r>
          </a:p>
          <a:p>
            <a:r>
              <a:rPr lang="en-US" dirty="0"/>
              <a:t>Pond</a:t>
            </a:r>
          </a:p>
          <a:p>
            <a:r>
              <a:rPr lang="en-US" dirty="0"/>
              <a:t>Watering facility</a:t>
            </a:r>
          </a:p>
          <a:p>
            <a:r>
              <a:rPr lang="en-US" dirty="0"/>
              <a:t>Pipeline</a:t>
            </a:r>
          </a:p>
          <a:p>
            <a:r>
              <a:rPr lang="en-US" dirty="0"/>
              <a:t>Pasture planting </a:t>
            </a:r>
          </a:p>
        </p:txBody>
      </p:sp>
      <p:sp>
        <p:nvSpPr>
          <p:cNvPr id="4" name="Content Placeholder 3"/>
          <p:cNvSpPr>
            <a:spLocks noGrp="1"/>
          </p:cNvSpPr>
          <p:nvPr>
            <p:ph sz="half" idx="2"/>
          </p:nvPr>
        </p:nvSpPr>
        <p:spPr/>
        <p:txBody>
          <a:bodyPr/>
          <a:lstStyle/>
          <a:p>
            <a:r>
              <a:rPr lang="en-US" dirty="0"/>
              <a:t>Critical area planting</a:t>
            </a:r>
          </a:p>
          <a:p>
            <a:r>
              <a:rPr lang="en-US" dirty="0"/>
              <a:t>Herbaceous weed control</a:t>
            </a:r>
          </a:p>
          <a:p>
            <a:r>
              <a:rPr lang="en-US" dirty="0"/>
              <a:t>Heavy use area</a:t>
            </a:r>
          </a:p>
          <a:p>
            <a:r>
              <a:rPr lang="en-US" dirty="0"/>
              <a:t>Brush control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Picture of a concrete box with water"/>
          <p:cNvPicPr>
            <a:picLocks noChangeAspect="1" noChangeArrowheads="1"/>
          </p:cNvPicPr>
          <p:nvPr/>
        </p:nvPicPr>
        <p:blipFill>
          <a:blip r:embed="rId3" cstate="prin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Picture of a gravel area next to a corral"/>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4" descr="Picture of trees and brush"/>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76200"/>
            <a:ext cx="8991600" cy="6605364"/>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8" name="Picture 4" descr="Picture of a watering tank made of a large tire"/>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152400"/>
            <a:ext cx="9144000" cy="70104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Picture of fencing next to a pasture"/>
          <p:cNvPicPr/>
          <p:nvPr/>
        </p:nvPicPr>
        <p:blipFill>
          <a:blip r:embed="rId3" cstate="print">
            <a:extLst>
              <a:ext uri="{28A0092B-C50C-407E-A947-70E740481C1C}">
                <a14:useLocalDpi xmlns:a14="http://schemas.microsoft.com/office/drawing/2010/main"/>
              </a:ext>
            </a:extLst>
          </a:blip>
          <a:srcRect/>
          <a:stretch>
            <a:fillRect/>
          </a:stretch>
        </p:blipFill>
        <p:spPr bwMode="auto">
          <a:xfrm>
            <a:off x="-1905000" y="0"/>
            <a:ext cx="11049000" cy="6934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eaLnBrk="1" hangingPunct="1"/>
            <a:r>
              <a:rPr lang="en-US" dirty="0"/>
              <a:t>BMPs Installed</a:t>
            </a:r>
          </a:p>
        </p:txBody>
      </p:sp>
      <p:sp>
        <p:nvSpPr>
          <p:cNvPr id="16387" name="Rectangle 3"/>
          <p:cNvSpPr>
            <a:spLocks noGrp="1" noChangeArrowheads="1"/>
          </p:cNvSpPr>
          <p:nvPr>
            <p:ph idx="1"/>
          </p:nvPr>
        </p:nvSpPr>
        <p:spPr>
          <a:xfrm>
            <a:off x="609599" y="1447800"/>
            <a:ext cx="7010401" cy="5181600"/>
          </a:xfrm>
        </p:spPr>
        <p:txBody>
          <a:bodyPr>
            <a:normAutofit/>
          </a:bodyPr>
          <a:lstStyle/>
          <a:p>
            <a:pPr eaLnBrk="1" hangingPunct="1">
              <a:lnSpc>
                <a:spcPct val="90000"/>
              </a:lnSpc>
            </a:pPr>
            <a:r>
              <a:rPr lang="en-US" sz="2400" dirty="0"/>
              <a:t>Herbaceous Weed Control (315)…...438.6 ac</a:t>
            </a:r>
          </a:p>
          <a:p>
            <a:pPr eaLnBrk="1" hangingPunct="1">
              <a:lnSpc>
                <a:spcPct val="90000"/>
              </a:lnSpc>
            </a:pPr>
            <a:r>
              <a:rPr lang="en-US" sz="2400" dirty="0"/>
              <a:t>Pasture Planting (512)…………………...683.4 ac</a:t>
            </a:r>
          </a:p>
          <a:p>
            <a:pPr eaLnBrk="1" hangingPunct="1">
              <a:lnSpc>
                <a:spcPct val="90000"/>
              </a:lnSpc>
            </a:pPr>
            <a:r>
              <a:rPr lang="en-US" sz="2400" dirty="0"/>
              <a:t>Fence (382)………………………………….16,406.6 ft</a:t>
            </a:r>
          </a:p>
          <a:p>
            <a:pPr eaLnBrk="1" hangingPunct="1">
              <a:lnSpc>
                <a:spcPct val="90000"/>
              </a:lnSpc>
            </a:pPr>
            <a:r>
              <a:rPr lang="en-US" sz="2400" dirty="0"/>
              <a:t>Watering Facilities (614)………………………..6 ea</a:t>
            </a:r>
          </a:p>
          <a:p>
            <a:pPr eaLnBrk="1" hangingPunct="1">
              <a:lnSpc>
                <a:spcPct val="90000"/>
              </a:lnSpc>
            </a:pPr>
            <a:r>
              <a:rPr lang="en-US" sz="2400" dirty="0"/>
              <a:t>Heavy Use Area Protection (561)…… 4,557 sq ft</a:t>
            </a:r>
          </a:p>
          <a:p>
            <a:pPr eaLnBrk="1" hangingPunct="1">
              <a:lnSpc>
                <a:spcPct val="90000"/>
              </a:lnSpc>
            </a:pPr>
            <a:r>
              <a:rPr lang="en-US" sz="2400" dirty="0"/>
              <a:t>Brush Management (314)………………….696.6 ac</a:t>
            </a:r>
          </a:p>
          <a:p>
            <a:pPr eaLnBrk="1" hangingPunct="1">
              <a:lnSpc>
                <a:spcPct val="90000"/>
              </a:lnSpc>
            </a:pPr>
            <a:r>
              <a:rPr lang="en-US" sz="2400" dirty="0"/>
              <a:t>Pond (378)………………………………… 1ea- 1500 cy</a:t>
            </a:r>
          </a:p>
          <a:p>
            <a:pPr eaLnBrk="1" hangingPunct="1">
              <a:lnSpc>
                <a:spcPct val="90000"/>
              </a:lnSpc>
            </a:pPr>
            <a:r>
              <a:rPr lang="en-US" sz="2400" i="1" dirty="0"/>
              <a:t>Pipeline (516)………………………..…….6,371.8 ft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eaLnBrk="1" hangingPunct="1"/>
            <a:r>
              <a:rPr lang="en-US" sz="4000" dirty="0"/>
              <a:t>Conservation Planning </a:t>
            </a:r>
            <a:br>
              <a:rPr lang="en-US" sz="4000" dirty="0"/>
            </a:br>
            <a:endParaRPr lang="en-US" sz="4000" dirty="0"/>
          </a:p>
        </p:txBody>
      </p:sp>
      <p:sp>
        <p:nvSpPr>
          <p:cNvPr id="17411" name="Rectangle 3"/>
          <p:cNvSpPr>
            <a:spLocks noGrp="1" noChangeArrowheads="1"/>
          </p:cNvSpPr>
          <p:nvPr>
            <p:ph idx="1"/>
          </p:nvPr>
        </p:nvSpPr>
        <p:spPr>
          <a:xfrm>
            <a:off x="577919" y="2057400"/>
            <a:ext cx="6347714" cy="3880773"/>
          </a:xfrm>
        </p:spPr>
        <p:txBody>
          <a:bodyPr/>
          <a:lstStyle/>
          <a:p>
            <a:pPr eaLnBrk="1" hangingPunct="1"/>
            <a:r>
              <a:rPr lang="en-US" dirty="0"/>
              <a:t>116 Farm Plans  with 44 contracts</a:t>
            </a:r>
          </a:p>
          <a:p>
            <a:pPr eaLnBrk="1" hangingPunct="1"/>
            <a:r>
              <a:rPr lang="en-US" dirty="0"/>
              <a:t> Contracts for $100,734.77</a:t>
            </a:r>
          </a:p>
          <a:p>
            <a:pPr eaLnBrk="1" hangingPunct="1"/>
            <a:r>
              <a:rPr lang="en-US" dirty="0"/>
              <a:t>$62,852.47 paid to farmers as of 9/28/2017</a:t>
            </a:r>
          </a:p>
          <a:p>
            <a:pPr eaLnBrk="1" hangingPunct="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eaLnBrk="1" hangingPunct="1"/>
            <a:r>
              <a:rPr lang="en-US" sz="4000"/>
              <a:t>Conservation Planning </a:t>
            </a:r>
            <a:br>
              <a:rPr lang="en-US" sz="4000"/>
            </a:br>
            <a:endParaRPr lang="en-US" sz="4000"/>
          </a:p>
        </p:txBody>
      </p:sp>
      <p:sp>
        <p:nvSpPr>
          <p:cNvPr id="18435" name="Rectangle 3"/>
          <p:cNvSpPr>
            <a:spLocks noGrp="1" noChangeArrowheads="1"/>
          </p:cNvSpPr>
          <p:nvPr>
            <p:ph idx="1"/>
          </p:nvPr>
        </p:nvSpPr>
        <p:spPr/>
        <p:txBody>
          <a:bodyPr/>
          <a:lstStyle/>
          <a:p>
            <a:pPr algn="ctr" eaLnBrk="1" hangingPunct="1">
              <a:buFont typeface="Wingdings" pitchFamily="2" charset="2"/>
              <a:buNone/>
            </a:pPr>
            <a:r>
              <a:rPr lang="en-US"/>
              <a:t> QUESTIONS</a:t>
            </a:r>
          </a:p>
          <a:p>
            <a:pPr algn="ctr" eaLnBrk="1" hangingPunct="1">
              <a:buFont typeface="Wingdings" pitchFamily="2" charset="2"/>
              <a:buNone/>
            </a:pPr>
            <a:r>
              <a:rPr lang="en-US"/>
              <a:t>OR </a:t>
            </a:r>
          </a:p>
          <a:p>
            <a:pPr algn="ctr" eaLnBrk="1" hangingPunct="1">
              <a:buFont typeface="Wingdings" pitchFamily="2" charset="2"/>
              <a:buNone/>
            </a:pPr>
            <a:r>
              <a:rPr lang="en-US"/>
              <a:t>COMMENTS?????</a:t>
            </a:r>
          </a:p>
          <a:p>
            <a:pPr eaLnBrk="1" hangingPunct="1">
              <a:buFont typeface="Wingdings" pitchFamily="2" charset="2"/>
              <a:buNone/>
            </a:pPr>
            <a:r>
              <a:rPr lang="en-US"/>
              <a:t> </a:t>
            </a:r>
          </a:p>
          <a:p>
            <a:pPr algn="ctr" eaLnBrk="1" hangingPunct="1"/>
            <a:endParaRPr lang="en-US"/>
          </a:p>
          <a:p>
            <a:pPr eaLnBrk="1" hangingPunct="1"/>
            <a:endParaRPr lang="en-US"/>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17765</TotalTime>
  <Words>383</Words>
  <Application>Microsoft Office PowerPoint</Application>
  <PresentationFormat>On-screen Show (4:3)</PresentationFormat>
  <Paragraphs>73</Paragraphs>
  <Slides>17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Trebuchet MS</vt:lpstr>
      <vt:lpstr>Wingdings</vt:lpstr>
      <vt:lpstr>Wingdings 3</vt:lpstr>
      <vt:lpstr>Facet</vt:lpstr>
      <vt:lpstr>Fulton County Conservation District</vt:lpstr>
      <vt:lpstr>   Strawberry River  Sub Watershed Project Project 15-1100</vt:lpstr>
      <vt:lpstr> Six sub watersheds:  Greasy Creek                      Bullpen Creek Bens Creek                         Sandy Creek Hackney Creek                   Little Strawberry    </vt:lpstr>
      <vt:lpstr>Priorities for Planning</vt:lpstr>
      <vt:lpstr>Objectives</vt:lpstr>
      <vt:lpstr>OUTREACH</vt:lpstr>
      <vt:lpstr>EQIP-MRBI funded through NRCS</vt:lpstr>
      <vt:lpstr>PowerPoint Presentation</vt:lpstr>
      <vt:lpstr>Recommended practices for implementation</vt:lpstr>
      <vt:lpstr>PowerPoint Presentation</vt:lpstr>
      <vt:lpstr>PowerPoint Presentation</vt:lpstr>
      <vt:lpstr>PowerPoint Presentation</vt:lpstr>
      <vt:lpstr>PowerPoint Presentation</vt:lpstr>
      <vt:lpstr>PowerPoint Presentation</vt:lpstr>
      <vt:lpstr>BMPs Installed</vt:lpstr>
      <vt:lpstr>Conservation Planning  </vt:lpstr>
      <vt:lpstr>Conservation Planning  </vt:lpstr>
    </vt:vector>
  </TitlesOfParts>
  <Company>USDA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Strawberry River Sub Watershed Project 15-1100</dc:title>
  <dc:subject>Strawberry River Sub Watershed Project 15-1100</dc:subject>
  <dc:creator>joe.massey</dc:creator>
  <cp:keywords>arkansas,water,watershed,strawberry river,fulton county,conservation,project,15-1100,319,2017</cp:keywords>
  <dc:description/>
  <cp:lastModifiedBy>Donna Rinke</cp:lastModifiedBy>
  <cp:revision>104</cp:revision>
  <dcterms:created xsi:type="dcterms:W3CDTF">2007-09-10T15:07:55Z</dcterms:created>
  <dcterms:modified xsi:type="dcterms:W3CDTF">2018-06-25T16:28:32Z</dcterms:modified>
</cp:coreProperties>
</file>