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8" autoAdjust="0"/>
    <p:restoredTop sz="94660"/>
  </p:normalViewPr>
  <p:slideViewPr>
    <p:cSldViewPr snapToGrid="0">
      <p:cViewPr varScale="1">
        <p:scale>
          <a:sx n="90" d="100"/>
          <a:sy n="90" d="100"/>
        </p:scale>
        <p:origin x="7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10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7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39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73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7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53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9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52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1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30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18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8C651-07E0-4399-88A0-1595A8E34C18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9339D-31AA-4A15-B568-E6901EF9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0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65015"/>
            <a:ext cx="7772400" cy="2387600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</a:rPr>
              <a:t>Bayou </a:t>
            </a:r>
            <a:r>
              <a:rPr lang="en-US" sz="4400" b="1" dirty="0" err="1">
                <a:latin typeface="+mn-lt"/>
              </a:rPr>
              <a:t>DeView</a:t>
            </a:r>
            <a:r>
              <a:rPr lang="en-US" sz="4400" b="1" dirty="0">
                <a:latin typeface="+mn-lt"/>
              </a:rPr>
              <a:t> </a:t>
            </a: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Watershed Monitoring</a:t>
            </a: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16-800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472623"/>
            <a:ext cx="6858000" cy="12418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3200" dirty="0">
                <a:solidFill>
                  <a:prstClr val="black">
                    <a:tint val="75000"/>
                  </a:prstClr>
                </a:solidFill>
              </a:rPr>
              <a:t>Jennifer L. </a:t>
            </a:r>
            <a:r>
              <a:rPr lang="en-US" sz="3200" dirty="0" err="1">
                <a:solidFill>
                  <a:prstClr val="black">
                    <a:tint val="75000"/>
                  </a:prstClr>
                </a:solidFill>
              </a:rPr>
              <a:t>Bouldin</a:t>
            </a:r>
            <a:r>
              <a:rPr lang="en-US" sz="3200" dirty="0">
                <a:solidFill>
                  <a:prstClr val="black">
                    <a:tint val="75000"/>
                  </a:prstClr>
                </a:solidFill>
              </a:rPr>
              <a:t>, PhD</a:t>
            </a: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3200" dirty="0">
                <a:solidFill>
                  <a:prstClr val="black">
                    <a:tint val="75000"/>
                  </a:prstClr>
                </a:solidFill>
              </a:rPr>
              <a:t>Ecotoxicology Research Facility</a:t>
            </a: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3200" dirty="0">
                <a:solidFill>
                  <a:prstClr val="black">
                    <a:tint val="75000"/>
                  </a:prstClr>
                </a:solidFill>
              </a:rPr>
              <a:t>Arkansas State University</a:t>
            </a:r>
          </a:p>
          <a:p>
            <a:endParaRPr lang="en-US" sz="3200" dirty="0"/>
          </a:p>
        </p:txBody>
      </p:sp>
      <p:pic>
        <p:nvPicPr>
          <p:cNvPr id="5" name="Picture 10" descr="EcoTox Ecotoxicology Research Faci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645" y="5904411"/>
            <a:ext cx="1865937" cy="6443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A State Arkansas State Universit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6" y="5569432"/>
            <a:ext cx="1254803" cy="9793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573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Cache River Watershed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816" y="1889235"/>
            <a:ext cx="78867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Mid Bayou </a:t>
            </a:r>
            <a:r>
              <a:rPr lang="en-US" dirty="0" err="1"/>
              <a:t>DeView</a:t>
            </a:r>
            <a:r>
              <a:rPr lang="en-US" dirty="0"/>
              <a:t> River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Weekly sampling</a:t>
            </a:r>
          </a:p>
        </p:txBody>
      </p:sp>
      <p:pic>
        <p:nvPicPr>
          <p:cNvPr id="7" name="Content Placeholder 3" descr="Map of the state of Arkansas showing the location of the Cache River Watershed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520" b="60033" l="7269" r="18081"/>
                    </a14:imgEffect>
                  </a14:imgLayer>
                </a14:imgProps>
              </a:ext>
            </a:extLst>
          </a:blip>
          <a:srcRect l="6052" t="19957" r="81581" b="35455"/>
          <a:stretch/>
        </p:blipFill>
        <p:spPr>
          <a:xfrm>
            <a:off x="3003700" y="1135847"/>
            <a:ext cx="6373995" cy="637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43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5105" y="269711"/>
            <a:ext cx="3088895" cy="279154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</a:rPr>
              <a:t>79.8% cropland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10.7% forest</a:t>
            </a:r>
            <a:br>
              <a:rPr lang="en-US" sz="2400" dirty="0">
                <a:latin typeface="+mn-lt"/>
              </a:rPr>
            </a:b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Decrease in cropland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since 1999</a:t>
            </a:r>
            <a:br>
              <a:rPr lang="en-US" sz="2400" dirty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pic>
        <p:nvPicPr>
          <p:cNvPr id="4" name="Content Placeholder 3" descr="Map of the state of Arkansas showing the location of the Cache River Watershed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520" b="60033" l="7269" r="18081"/>
                    </a14:imgEffect>
                  </a14:imgLayer>
                </a14:imgProps>
              </a:ext>
            </a:extLst>
          </a:blip>
          <a:srcRect l="6052" t="19957" r="81581" b="35455"/>
          <a:stretch/>
        </p:blipFill>
        <p:spPr>
          <a:xfrm>
            <a:off x="4763589" y="2185848"/>
            <a:ext cx="4101737" cy="4101741"/>
          </a:xfrm>
          <a:prstGeom prst="rect">
            <a:avLst/>
          </a:prstGeom>
        </p:spPr>
      </p:pic>
      <p:pic>
        <p:nvPicPr>
          <p:cNvPr id="5" name="Picture 4" descr="Map of the state of Arkansas showing the location of the Cache River Watershe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29" y="1368472"/>
            <a:ext cx="4177466" cy="4919117"/>
          </a:xfrm>
          <a:prstGeom prst="rect">
            <a:avLst/>
          </a:prstGeom>
        </p:spPr>
      </p:pic>
      <p:cxnSp>
        <p:nvCxnSpPr>
          <p:cNvPr id="7" name="Straight Connector 6" descr=" "/>
          <p:cNvCxnSpPr/>
          <p:nvPr/>
        </p:nvCxnSpPr>
        <p:spPr>
          <a:xfrm flipH="1" flipV="1">
            <a:off x="5014395" y="1368472"/>
            <a:ext cx="2679628" cy="2158499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 descr=" "/>
          <p:cNvCxnSpPr/>
          <p:nvPr/>
        </p:nvCxnSpPr>
        <p:spPr>
          <a:xfrm flipH="1">
            <a:off x="4996979" y="3735977"/>
            <a:ext cx="2679626" cy="2530453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69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112" y="365126"/>
            <a:ext cx="4908237" cy="1325563"/>
          </a:xfrm>
        </p:spPr>
        <p:txBody>
          <a:bodyPr/>
          <a:lstStyle/>
          <a:p>
            <a:r>
              <a:rPr lang="en-US" b="1" dirty="0"/>
              <a:t>Town of </a:t>
            </a:r>
            <a:r>
              <a:rPr lang="en-US" b="1" dirty="0" err="1"/>
              <a:t>Waldenburg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9" y="191588"/>
            <a:ext cx="3379784" cy="397981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067" y="2181497"/>
            <a:ext cx="4598286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Map showing the location of the Cache River Watershed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8" b="89949" l="9783" r="92874">
                        <a14:backgroundMark x1="29952" y1="34667" x2="32609" y2="47385"/>
                        <a14:backgroundMark x1="34662" y1="29436" x2="36715" y2="52410"/>
                        <a14:backgroundMark x1="36715" y1="52410" x2="36715" y2="52410"/>
                        <a14:backgroundMark x1="44444" y1="51077" x2="35386" y2="62667"/>
                        <a14:backgroundMark x1="34662" y1="72718" x2="34662" y2="72718"/>
                        <a14:backgroundMark x1="25604" y1="67282" x2="21256" y2="76308"/>
                        <a14:backgroundMark x1="44203" y1="48718" x2="44686" y2="48718"/>
                        <a14:backgroundMark x1="37681" y1="53333" x2="38768" y2="53026"/>
                        <a14:backgroundMark x1="38768" y1="53026" x2="38768" y2="53026"/>
                        <a14:backgroundMark x1="43116" y1="50256" x2="43357" y2="50256"/>
                        <a14:backgroundMark x1="43357" y1="50256" x2="43357" y2="502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9" y="191588"/>
            <a:ext cx="3379784" cy="3979818"/>
          </a:xfrm>
          <a:prstGeom prst="rect">
            <a:avLst/>
          </a:prstGeom>
        </p:spPr>
      </p:pic>
      <p:pic>
        <p:nvPicPr>
          <p:cNvPr id="4" name="Picture 3" descr="Bar chart showing the Town of Waldenburg Turb (N T U) and T S S (mg/l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589" y="1424484"/>
            <a:ext cx="4584589" cy="2755631"/>
          </a:xfrm>
          <a:prstGeom prst="rect">
            <a:avLst/>
          </a:prstGeom>
        </p:spPr>
      </p:pic>
      <p:pic>
        <p:nvPicPr>
          <p:cNvPr id="6" name="Picture 5" descr="Bar chart showing the Town of Waldenburg Orthophospate (ppm) and Nitrate (ppm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97" y="4171404"/>
            <a:ext cx="4584589" cy="2755631"/>
          </a:xfrm>
          <a:prstGeom prst="rect">
            <a:avLst/>
          </a:prstGeom>
        </p:spPr>
      </p:pic>
      <p:pic>
        <p:nvPicPr>
          <p:cNvPr id="7" name="Picture 6" descr="Bar chart showing the Town of Waldenburg Total P (ppm) and Total N (ppm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9577" y="4171405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112" y="365126"/>
            <a:ext cx="4908237" cy="1325563"/>
          </a:xfrm>
        </p:spPr>
        <p:txBody>
          <a:bodyPr/>
          <a:lstStyle/>
          <a:p>
            <a:r>
              <a:rPr lang="en-US" b="1" dirty="0"/>
              <a:t>Flag Slough Ditch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9" y="191588"/>
            <a:ext cx="3379784" cy="3979818"/>
          </a:xfrm>
          <a:prstGeom prst="rect">
            <a:avLst/>
          </a:prstGeom>
        </p:spPr>
      </p:pic>
      <p:pic>
        <p:nvPicPr>
          <p:cNvPr id="4" name="Content Placeholder 3" descr="Bar chart showing the Flag Slough Ditch Turb (N T U) and T S S (mg/l)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59398" y="1346736"/>
            <a:ext cx="4578493" cy="2755631"/>
          </a:xfrm>
          <a:prstGeom prst="rect">
            <a:avLst/>
          </a:prstGeom>
        </p:spPr>
      </p:pic>
      <p:pic>
        <p:nvPicPr>
          <p:cNvPr id="8" name="Picture 7" descr="Map showing the location of the Flag Slough Ditch Watershed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8" b="89949" l="9783" r="92874">
                        <a14:foregroundMark x1="47101" y1="37641" x2="46860" y2="46872"/>
                        <a14:backgroundMark x1="29952" y1="34667" x2="32609" y2="47385"/>
                        <a14:backgroundMark x1="34662" y1="29436" x2="36715" y2="52410"/>
                        <a14:backgroundMark x1="36715" y1="52410" x2="36715" y2="52410"/>
                        <a14:backgroundMark x1="44444" y1="51077" x2="35386" y2="62667"/>
                        <a14:backgroundMark x1="34662" y1="72718" x2="34662" y2="72718"/>
                        <a14:backgroundMark x1="25604" y1="67282" x2="21256" y2="76308"/>
                        <a14:backgroundMark x1="44203" y1="48718" x2="44686" y2="48718"/>
                        <a14:backgroundMark x1="37681" y1="53333" x2="38768" y2="53026"/>
                        <a14:backgroundMark x1="38768" y1="53026" x2="38768" y2="53026"/>
                        <a14:backgroundMark x1="43116" y1="50256" x2="43357" y2="50256"/>
                        <a14:backgroundMark x1="43357" y1="50256" x2="43357" y2="502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2" y="191588"/>
            <a:ext cx="3379784" cy="3979818"/>
          </a:xfrm>
          <a:prstGeom prst="rect">
            <a:avLst/>
          </a:prstGeom>
        </p:spPr>
      </p:pic>
      <p:pic>
        <p:nvPicPr>
          <p:cNvPr id="6" name="Picture 5" descr="Bar chart showing the Flag Slough Ditch Orthophospate (ppm) and Nitrate (ppm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02369"/>
            <a:ext cx="4584589" cy="2755631"/>
          </a:xfrm>
          <a:prstGeom prst="rect">
            <a:avLst/>
          </a:prstGeom>
        </p:spPr>
      </p:pic>
      <p:pic>
        <p:nvPicPr>
          <p:cNvPr id="7" name="Picture 6" descr="Bar chart showing the Flag Slough Ditch Total P (ppm) and Total N (ppm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9411" y="4102368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99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112" y="365126"/>
            <a:ext cx="4908237" cy="1325563"/>
          </a:xfrm>
        </p:spPr>
        <p:txBody>
          <a:bodyPr/>
          <a:lstStyle/>
          <a:p>
            <a:r>
              <a:rPr lang="en-US" b="1" dirty="0"/>
              <a:t>    Three Mile Creek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9" y="191588"/>
            <a:ext cx="3379784" cy="397981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067" y="2181497"/>
            <a:ext cx="4598286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Map showing the location of the Three Mile Creek Watershed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28744" y1="35487" x2="29469" y2="41026"/>
                        <a14:backgroundMark x1="48188" y1="43487" x2="47585" y2="38462"/>
                        <a14:backgroundMark x1="49638" y1="34359" x2="50604" y2="32410"/>
                        <a14:backgroundMark x1="35145" y1="62256" x2="41546" y2="53949"/>
                        <a14:backgroundMark x1="26087" y1="57128" x2="27174" y2="62872"/>
                        <a14:backgroundMark x1="21739" y1="68410" x2="34058" y2="67077"/>
                        <a14:backgroundMark x1="42995" y1="49231" x2="43841" y2="48513"/>
                        <a14:backgroundMark x1="38768" y1="53538" x2="38768" y2="52308"/>
                        <a14:backgroundMark x1="41787" y1="47077" x2="41908" y2="46769"/>
                        <a14:backgroundMark x1="42995" y1="46154" x2="44686" y2="45949"/>
                        <a14:backgroundMark x1="38768" y1="49641" x2="39855" y2="48923"/>
                        <a14:backgroundMark x1="41546" y1="48205" x2="42633" y2="47077"/>
                        <a14:backgroundMark x1="38406" y1="51385" x2="38768" y2="51282"/>
                        <a14:backgroundMark x1="38768" y1="51282" x2="38768" y2="512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8" y="191588"/>
            <a:ext cx="3379784" cy="3979818"/>
          </a:xfrm>
          <a:prstGeom prst="rect">
            <a:avLst/>
          </a:prstGeom>
        </p:spPr>
      </p:pic>
      <p:pic>
        <p:nvPicPr>
          <p:cNvPr id="4" name="Picture 3" descr="Bar chart showing the Three Mile Creek Turb (N T U) and T S S (mg/l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507" y="1415775"/>
            <a:ext cx="4578493" cy="2755631"/>
          </a:xfrm>
          <a:prstGeom prst="rect">
            <a:avLst/>
          </a:prstGeom>
        </p:spPr>
      </p:pic>
      <p:pic>
        <p:nvPicPr>
          <p:cNvPr id="6" name="Picture 5" descr="Bar chart showing the Three Mile Creek Orthophospate (ppm) and Nitrate (ppm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02369"/>
            <a:ext cx="4584589" cy="2755631"/>
          </a:xfrm>
          <a:prstGeom prst="rect">
            <a:avLst/>
          </a:prstGeom>
        </p:spPr>
      </p:pic>
      <p:pic>
        <p:nvPicPr>
          <p:cNvPr id="7" name="Picture 6" descr="Bar chart showing the Three Mile Creek Total P (ppm) and Total N (ppm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5028" y="4102369"/>
            <a:ext cx="4578493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92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112" y="365126"/>
            <a:ext cx="4908237" cy="1325563"/>
          </a:xfrm>
        </p:spPr>
        <p:txBody>
          <a:bodyPr/>
          <a:lstStyle/>
          <a:p>
            <a:r>
              <a:rPr lang="en-US" b="1" dirty="0"/>
              <a:t>    Town of </a:t>
            </a:r>
            <a:r>
              <a:rPr lang="en-US" b="1" dirty="0" err="1"/>
              <a:t>Pittenger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9" y="191588"/>
            <a:ext cx="3379784" cy="397981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067" y="2181497"/>
            <a:ext cx="4598286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Map showing the location of the Town of Pittenger Watershed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6353" y1="61231" x2="42150" y2="53231"/>
                        <a14:backgroundMark x1="20773" y1="74462" x2="23430" y2="67385"/>
                        <a14:backgroundMark x1="27295" y1="60821" x2="27295" y2="60821"/>
                        <a14:backgroundMark x1="28019" y1="65641" x2="28019" y2="67795"/>
                        <a14:backgroundMark x1="34058" y1="72513" x2="37923" y2="72513"/>
                        <a14:backgroundMark x1="47585" y1="42667" x2="49879" y2="35590"/>
                        <a14:backgroundMark x1="37440" y1="39179" x2="34783" y2="32103"/>
                        <a14:backgroundMark x1="36957" y1="47487" x2="36957" y2="47487"/>
                        <a14:backgroundMark x1="39493" y1="48615" x2="39493" y2="48615"/>
                        <a14:backgroundMark x1="36353" y1="48410" x2="36353" y2="48410"/>
                        <a14:backgroundMark x1="35870" y1="49744" x2="35870" y2="49744"/>
                        <a14:backgroundMark x1="33575" y1="44205" x2="32971" y2="432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8" y="191588"/>
            <a:ext cx="3379784" cy="3979818"/>
          </a:xfrm>
          <a:prstGeom prst="rect">
            <a:avLst/>
          </a:prstGeom>
        </p:spPr>
      </p:pic>
      <p:pic>
        <p:nvPicPr>
          <p:cNvPr id="4" name="Picture 3" descr="Bar chart showing the Town of Pittenger Turb (N T U) and T S S (mg/l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11" y="1415775"/>
            <a:ext cx="4584589" cy="2755631"/>
          </a:xfrm>
          <a:prstGeom prst="rect">
            <a:avLst/>
          </a:prstGeom>
        </p:spPr>
      </p:pic>
      <p:pic>
        <p:nvPicPr>
          <p:cNvPr id="6" name="Picture 5" descr="Bar chart showing the Town of Pittenber Orthophospate (ppm) and Nitrate (ppm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02369"/>
            <a:ext cx="4584589" cy="2755631"/>
          </a:xfrm>
          <a:prstGeom prst="rect">
            <a:avLst/>
          </a:prstGeom>
        </p:spPr>
      </p:pic>
      <p:pic>
        <p:nvPicPr>
          <p:cNvPr id="7" name="Picture 6" descr="Bar chart showing the Town of Pittenger Total P (ppm) and Total N (ppm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932" y="4106723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45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112" y="365126"/>
            <a:ext cx="4908237" cy="1325563"/>
          </a:xfrm>
        </p:spPr>
        <p:txBody>
          <a:bodyPr/>
          <a:lstStyle/>
          <a:p>
            <a:r>
              <a:rPr lang="en-US" b="1" dirty="0"/>
              <a:t>    Cow Lake Ditch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9" y="191588"/>
            <a:ext cx="3379784" cy="397981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067" y="2181497"/>
            <a:ext cx="4598286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Map showing the location of the Cow Lake Ditch Watershed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22343" y1="70051" x2="22343" y2="72513"/>
                        <a14:backgroundMark x1="35628" y1="73333" x2="35628" y2="73333"/>
                        <a14:backgroundMark x1="36594" y1="71179" x2="36594" y2="71179"/>
                        <a14:backgroundMark x1="36111" y1="30974" x2="36111" y2="30974"/>
                        <a14:backgroundMark x1="47826" y1="43590" x2="47826" y2="43590"/>
                        <a14:backgroundMark x1="41908" y1="53744" x2="41908" y2="53744"/>
                        <a14:backgroundMark x1="40821" y1="49128" x2="40821" y2="49128"/>
                        <a14:backgroundMark x1="38768" y1="49026" x2="38768" y2="49026"/>
                        <a14:backgroundMark x1="36715" y1="53026" x2="45290" y2="47795"/>
                        <a14:backgroundMark x1="36594" y1="50667" x2="36594" y2="50667"/>
                        <a14:backgroundMark x1="37198" y1="46872" x2="37198" y2="46872"/>
                        <a14:backgroundMark x1="36715" y1="48205" x2="36715" y2="48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8" y="191588"/>
            <a:ext cx="3379784" cy="3979818"/>
          </a:xfrm>
          <a:prstGeom prst="rect">
            <a:avLst/>
          </a:prstGeom>
        </p:spPr>
      </p:pic>
      <p:pic>
        <p:nvPicPr>
          <p:cNvPr id="4" name="Picture 3" descr="Bar chart showing the Cow Lake Ditch Turb (N T U) and T S S (mg/l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11" y="1548878"/>
            <a:ext cx="4584589" cy="2755631"/>
          </a:xfrm>
          <a:prstGeom prst="rect">
            <a:avLst/>
          </a:prstGeom>
        </p:spPr>
      </p:pic>
      <p:pic>
        <p:nvPicPr>
          <p:cNvPr id="6" name="Picture 5" descr="Bar chart showing the Cow Lake Ditch Orthophospate (ppm) and Nitrate (ppm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5178" y="4148398"/>
            <a:ext cx="4584589" cy="2755631"/>
          </a:xfrm>
          <a:prstGeom prst="rect">
            <a:avLst/>
          </a:prstGeom>
        </p:spPr>
      </p:pic>
      <p:pic>
        <p:nvPicPr>
          <p:cNvPr id="7" name="Picture 6" descr="Bar chart showing the Cow Lake Ditch Total P (ppm) and Total N (ppm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8746" y="4148397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610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112" y="365126"/>
            <a:ext cx="4908237" cy="1325563"/>
          </a:xfrm>
        </p:spPr>
        <p:txBody>
          <a:bodyPr/>
          <a:lstStyle/>
          <a:p>
            <a:r>
              <a:rPr lang="en-US" b="1" dirty="0"/>
              <a:t>    May Branch Lateral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9" y="191588"/>
            <a:ext cx="3379784" cy="397981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067" y="2181497"/>
            <a:ext cx="4598286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Map showing the location of the May Branch Lateral Watershed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30193" y1="53949" x2="33454" y2="48718"/>
                        <a14:backgroundMark x1="30435" y1="65949" x2="30435" y2="65949"/>
                        <a14:backgroundMark x1="28744" y1="68308" x2="28744" y2="68308"/>
                        <a14:backgroundMark x1="39372" y1="61128" x2="39372" y2="61128"/>
                        <a14:backgroundMark x1="35628" y1="71282" x2="35628" y2="71282"/>
                        <a14:backgroundMark x1="48551" y1="43179" x2="48551" y2="43179"/>
                        <a14:backgroundMark x1="36353" y1="45538" x2="36353" y2="45538"/>
                        <a14:backgroundMark x1="38889" y1="65333" x2="38889" y2="65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8" y="191588"/>
            <a:ext cx="3379784" cy="3979818"/>
          </a:xfrm>
          <a:prstGeom prst="rect">
            <a:avLst/>
          </a:prstGeom>
        </p:spPr>
      </p:pic>
      <p:pic>
        <p:nvPicPr>
          <p:cNvPr id="4" name="Picture 3" descr="Bar chart showing the May Branch Lateral Turb (N T U) and T S S (mg/l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931" y="1415775"/>
            <a:ext cx="4584589" cy="2755631"/>
          </a:xfrm>
          <a:prstGeom prst="rect">
            <a:avLst/>
          </a:prstGeom>
        </p:spPr>
      </p:pic>
      <p:pic>
        <p:nvPicPr>
          <p:cNvPr id="6" name="Picture 5" descr="Bar chart showing the May Branch Lateral Orthophospate (ppm) and Nitrate (ppm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17918"/>
            <a:ext cx="4584589" cy="2755631"/>
          </a:xfrm>
          <a:prstGeom prst="rect">
            <a:avLst/>
          </a:prstGeom>
        </p:spPr>
      </p:pic>
      <p:pic>
        <p:nvPicPr>
          <p:cNvPr id="7" name="Picture 6" descr="Bar chart showing the May Branch Lateral Total P (ppm) and Total N (ppm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932" y="4117918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33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112" y="365126"/>
            <a:ext cx="4908237" cy="1325563"/>
          </a:xfrm>
        </p:spPr>
        <p:txBody>
          <a:bodyPr/>
          <a:lstStyle/>
          <a:p>
            <a:pPr algn="ctr"/>
            <a:r>
              <a:rPr lang="en-US" b="1" dirty="0"/>
              <a:t>Old Channel Bayou </a:t>
            </a:r>
            <a:r>
              <a:rPr lang="en-US" b="1" dirty="0" err="1"/>
              <a:t>DeView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9" y="191588"/>
            <a:ext cx="3379784" cy="3979818"/>
          </a:xfrm>
          <a:prstGeom prst="rect">
            <a:avLst/>
          </a:prstGeom>
        </p:spPr>
      </p:pic>
      <p:pic>
        <p:nvPicPr>
          <p:cNvPr id="4" name="Content Placeholder 3" descr="Bar chart showing the Old Channel Bayou DeView Turb (N T U) and T S S (mg/l)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5048" y="1603603"/>
            <a:ext cx="4578493" cy="2755631"/>
          </a:xfrm>
          <a:prstGeom prst="rect">
            <a:avLst/>
          </a:prstGeom>
        </p:spPr>
      </p:pic>
      <p:pic>
        <p:nvPicPr>
          <p:cNvPr id="8" name="Picture 7" descr="Map showing the location of the Old Channel Bayou DeView Watershed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9" b="99077" l="604" r="89976">
                        <a14:foregroundMark x1="12319" y1="88718" x2="20048" y2="87077"/>
                        <a14:foregroundMark x1="34662" y1="73744" x2="32488" y2="78462"/>
                        <a14:backgroundMark x1="35870" y1="48923" x2="42874" y2="50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8" y="191588"/>
            <a:ext cx="3379784" cy="3979818"/>
          </a:xfrm>
          <a:prstGeom prst="rect">
            <a:avLst/>
          </a:prstGeom>
        </p:spPr>
      </p:pic>
      <p:pic>
        <p:nvPicPr>
          <p:cNvPr id="6" name="Picture 5" descr="Bar chart showing the Old Channel Bayou DeView Orthophospate (ppm) and Nitrate (ppm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02369"/>
            <a:ext cx="4584589" cy="2755631"/>
          </a:xfrm>
          <a:prstGeom prst="rect">
            <a:avLst/>
          </a:prstGeom>
        </p:spPr>
      </p:pic>
      <p:pic>
        <p:nvPicPr>
          <p:cNvPr id="7" name="Picture 6" descr="Bar chart showing the Old Channel Bayou DeView Total P (ppm) and Total N (ppm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9411" y="4102368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44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796</TotalTime>
  <Words>52</Words>
  <Application>Microsoft Office PowerPoint</Application>
  <PresentationFormat>On-screen Show (4:3)</PresentationFormat>
  <Paragraphs>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Bayou DeView  Watershed Monitoring 16-800</vt:lpstr>
      <vt:lpstr>Cache River Watershed</vt:lpstr>
      <vt:lpstr>79.8% cropland 10.7% forest  Decrease in cropland since 1999 </vt:lpstr>
      <vt:lpstr>Town of Waldenburg</vt:lpstr>
      <vt:lpstr>Flag Slough Ditch</vt:lpstr>
      <vt:lpstr>    Three Mile Creek</vt:lpstr>
      <vt:lpstr>    Town of Pittenger</vt:lpstr>
      <vt:lpstr>    Cow Lake Ditch</vt:lpstr>
      <vt:lpstr>    May Branch Lateral</vt:lpstr>
      <vt:lpstr>Old Channel Bayou DeView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Bayou DeView  Watershed Monitoring 16-800</dc:title>
  <dc:subject>Bayou DeView  Watershed Monitoring 16-800</dc:subject>
  <dc:creator>JENNIFER L BOULDIN</dc:creator>
  <cp:keywords>arkansas,water,watershed,bayou,deview,monitoring,project,16-800,319,2017</cp:keywords>
  <cp:lastModifiedBy>Donna Rinke</cp:lastModifiedBy>
  <cp:revision>23</cp:revision>
  <dcterms:created xsi:type="dcterms:W3CDTF">2017-09-06T14:55:58Z</dcterms:created>
  <dcterms:modified xsi:type="dcterms:W3CDTF">2018-06-23T22:13:25Z</dcterms:modified>
</cp:coreProperties>
</file>