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15"/>
  </p:notesMasterIdLst>
  <p:handoutMasterIdLst>
    <p:handoutMasterId r:id="rId16"/>
  </p:handoutMasterIdLst>
  <p:sldIdLst>
    <p:sldId id="257" r:id="rId4"/>
    <p:sldId id="258" r:id="rId5"/>
    <p:sldId id="259" r:id="rId6"/>
    <p:sldId id="260" r:id="rId7"/>
    <p:sldId id="269" r:id="rId8"/>
    <p:sldId id="261" r:id="rId9"/>
    <p:sldId id="262" r:id="rId10"/>
    <p:sldId id="263" r:id="rId11"/>
    <p:sldId id="264" r:id="rId12"/>
    <p:sldId id="265" r:id="rId13"/>
    <p:sldId id="266"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varScale="1">
        <p:scale>
          <a:sx n="85" d="100"/>
          <a:sy n="85" d="100"/>
        </p:scale>
        <p:origin x="90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US" dirty="0"/>
              <a:t>Boone County Bull Shoals Watershed Project</a:t>
            </a: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6E72AD7-315C-4478-A284-3E6DF2F618FE}" type="datetimeFigureOut">
              <a:rPr lang="en-US" smtClean="0"/>
              <a:t>6/23/2018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9CAE1BB-1504-43AD-ADA5-CFDAC1D48450}" type="slidenum">
              <a:rPr lang="en-US" smtClean="0"/>
              <a:t>‹#›</a:t>
            </a:fld>
            <a:endParaRPr lang="en-US" dirty="0"/>
          </a:p>
        </p:txBody>
      </p:sp>
    </p:spTree>
    <p:extLst>
      <p:ext uri="{BB962C8B-B14F-4D97-AF65-F5344CB8AC3E}">
        <p14:creationId xmlns:p14="http://schemas.microsoft.com/office/powerpoint/2010/main" val="1695937971"/>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US" dirty="0"/>
              <a:t>Boone County Bull Shoals Watershed Project</a:t>
            </a: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14F8674-95CC-499B-BD3E-2A52102C3623}" type="datetimeFigureOut">
              <a:rPr lang="en-US" smtClean="0"/>
              <a:t>6/23/2018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C8045A8-555E-4D12-ABC6-7DF0415E150F}" type="slidenum">
              <a:rPr lang="en-US" smtClean="0"/>
              <a:t>‹#›</a:t>
            </a:fld>
            <a:endParaRPr lang="en-US" dirty="0"/>
          </a:p>
        </p:txBody>
      </p:sp>
    </p:spTree>
    <p:extLst>
      <p:ext uri="{BB962C8B-B14F-4D97-AF65-F5344CB8AC3E}">
        <p14:creationId xmlns:p14="http://schemas.microsoft.com/office/powerpoint/2010/main" val="3895620667"/>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Boone County Bull Shoals Watershed Project</a:t>
            </a:r>
          </a:p>
        </p:txBody>
      </p:sp>
      <p:sp>
        <p:nvSpPr>
          <p:cNvPr id="5" name="Date Placeholder 4"/>
          <p:cNvSpPr>
            <a:spLocks noGrp="1"/>
          </p:cNvSpPr>
          <p:nvPr>
            <p:ph type="dt" idx="11"/>
          </p:nvPr>
        </p:nvSpPr>
        <p:spPr/>
        <p:txBody>
          <a:bodyPr/>
          <a:lstStyle/>
          <a:p>
            <a:fld id="{81331B57-0BE5-4F82-AA58-76F53EFF3ADA}" type="datetime8">
              <a:rPr lang="en-US" smtClean="0"/>
              <a:pPr/>
              <a:t>6/23/2018 5:08 PM</a:t>
            </a:fld>
            <a:endParaRPr lang="en-US" dirty="0"/>
          </a:p>
        </p:txBody>
      </p:sp>
      <p:sp>
        <p:nvSpPr>
          <p:cNvPr id="6" name="Footer Placeholder 5"/>
          <p:cNvSpPr>
            <a:spLocks noGrp="1"/>
          </p:cNvSpPr>
          <p:nvPr>
            <p:ph type="ftr" sz="quarter" idx="12"/>
          </p:nvPr>
        </p:nvSpPr>
        <p:spPr>
          <a:xfrm>
            <a:off x="0" y="8829967"/>
            <a:ext cx="6309360" cy="46482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Tree>
    <p:extLst>
      <p:ext uri="{BB962C8B-B14F-4D97-AF65-F5344CB8AC3E}">
        <p14:creationId xmlns:p14="http://schemas.microsoft.com/office/powerpoint/2010/main" val="2996890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Boone County Bull Shoals Watershed Project</a:t>
            </a:r>
          </a:p>
        </p:txBody>
      </p:sp>
      <p:sp>
        <p:nvSpPr>
          <p:cNvPr id="5" name="Date Placeholder 4"/>
          <p:cNvSpPr>
            <a:spLocks noGrp="1"/>
          </p:cNvSpPr>
          <p:nvPr>
            <p:ph type="dt" idx="11"/>
          </p:nvPr>
        </p:nvSpPr>
        <p:spPr/>
        <p:txBody>
          <a:bodyPr/>
          <a:lstStyle/>
          <a:p>
            <a:fld id="{81331B57-0BE5-4F82-AA58-76F53EFF3ADA}" type="datetime8">
              <a:rPr lang="en-US" smtClean="0"/>
              <a:pPr/>
              <a:t>6/23/2018 5:08 PM</a:t>
            </a:fld>
            <a:endParaRPr lang="en-US" dirty="0"/>
          </a:p>
        </p:txBody>
      </p:sp>
      <p:sp>
        <p:nvSpPr>
          <p:cNvPr id="6" name="Footer Placeholder 5"/>
          <p:cNvSpPr>
            <a:spLocks noGrp="1"/>
          </p:cNvSpPr>
          <p:nvPr>
            <p:ph type="ftr" sz="quarter" idx="12"/>
          </p:nvPr>
        </p:nvSpPr>
        <p:spPr/>
        <p:txBody>
          <a:bodyPr/>
          <a:lstStyle/>
          <a:p>
            <a:r>
              <a:rPr lang="en-US" dirty="0">
                <a:solidFill>
                  <a:srgbClr val="000000"/>
                </a:solidFill>
              </a:rPr>
              <a:t>© 2007 Microsoft Corporation. All rights reserved. Microsoft, Windows, Windows Vista and other product names are or may be registered trademarks and/or trademarks in the U.S. and/or other countries.</a:t>
            </a:r>
          </a:p>
          <a:p>
            <a:r>
              <a:rPr lang="en-US"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a:solidFill>
                  <a:srgbClr val="000000"/>
                </a:solidFill>
              </a:rPr>
            </a:br>
            <a:r>
              <a:rPr lang="en-US" dirty="0">
                <a:solidFill>
                  <a:srgbClr val="000000"/>
                </a:solidFill>
              </a:rPr>
              <a:t>MICROSOFT MAKES NO WARRANTIES, EXPRESS, IMPLIED OR STATUTORY, AS TO THE INFORMATION IN THIS PRESENTATION.</a:t>
            </a:r>
          </a:p>
          <a:p>
            <a:endParaRPr lang="en-US" dirty="0"/>
          </a:p>
        </p:txBody>
      </p:sp>
    </p:spTree>
    <p:extLst>
      <p:ext uri="{BB962C8B-B14F-4D97-AF65-F5344CB8AC3E}">
        <p14:creationId xmlns:p14="http://schemas.microsoft.com/office/powerpoint/2010/main" val="1095653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Boone County Bull Shoals Watershed Project</a:t>
            </a:r>
          </a:p>
        </p:txBody>
      </p:sp>
      <p:sp>
        <p:nvSpPr>
          <p:cNvPr id="5" name="Date Placeholder 4"/>
          <p:cNvSpPr>
            <a:spLocks noGrp="1"/>
          </p:cNvSpPr>
          <p:nvPr>
            <p:ph type="dt" idx="11"/>
          </p:nvPr>
        </p:nvSpPr>
        <p:spPr/>
        <p:txBody>
          <a:bodyPr/>
          <a:lstStyle/>
          <a:p>
            <a:fld id="{81331B57-0BE5-4F82-AA58-76F53EFF3ADA}" type="datetime8">
              <a:rPr lang="en-US" smtClean="0"/>
              <a:pPr/>
              <a:t>6/23/2018 5:08 PM</a:t>
            </a:fld>
            <a:endParaRPr lang="en-US" dirty="0"/>
          </a:p>
        </p:txBody>
      </p:sp>
      <p:sp>
        <p:nvSpPr>
          <p:cNvPr id="6" name="Footer Placeholder 5"/>
          <p:cNvSpPr>
            <a:spLocks noGrp="1"/>
          </p:cNvSpPr>
          <p:nvPr>
            <p:ph type="ftr" sz="quarter" idx="12"/>
          </p:nvPr>
        </p:nvSpPr>
        <p:spPr/>
        <p:txBody>
          <a:bodyPr/>
          <a:lstStyle/>
          <a:p>
            <a:r>
              <a:rPr lang="en-US" dirty="0">
                <a:solidFill>
                  <a:srgbClr val="000000"/>
                </a:solidFill>
              </a:rPr>
              <a:t>© 2007 Microsoft Corporation. All rights reserved. Microsoft, Windows, Windows Vista and other product names are or may be registered trademarks and/or trademarks in the U.S. and/or other countries.</a:t>
            </a:r>
          </a:p>
          <a:p>
            <a:r>
              <a:rPr lang="en-US"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a:solidFill>
                  <a:srgbClr val="000000"/>
                </a:solidFill>
              </a:rPr>
            </a:br>
            <a:r>
              <a:rPr lang="en-US" dirty="0">
                <a:solidFill>
                  <a:srgbClr val="000000"/>
                </a:solidFill>
              </a:rPr>
              <a:t>MICROSOFT MAKES NO WARRANTIES, EXPRESS, IMPLIED OR STATUTORY, AS TO THE INFORMATION IN THIS PRESENTATION.</a:t>
            </a:r>
          </a:p>
          <a:p>
            <a:endParaRPr lang="en-US" dirty="0"/>
          </a:p>
        </p:txBody>
      </p:sp>
    </p:spTree>
    <p:extLst>
      <p:ext uri="{BB962C8B-B14F-4D97-AF65-F5344CB8AC3E}">
        <p14:creationId xmlns:p14="http://schemas.microsoft.com/office/powerpoint/2010/main" val="2983073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Header Placeholder 4"/>
          <p:cNvSpPr>
            <a:spLocks noGrp="1"/>
          </p:cNvSpPr>
          <p:nvPr>
            <p:ph type="hdr" sz="quarter" idx="10"/>
          </p:nvPr>
        </p:nvSpPr>
        <p:spPr/>
        <p:txBody>
          <a:bodyPr/>
          <a:lstStyle/>
          <a:p>
            <a:r>
              <a:rPr lang="en-US" dirty="0"/>
              <a:t>Boone County Bull Shoals Watershed Project</a:t>
            </a:r>
          </a:p>
        </p:txBody>
      </p:sp>
    </p:spTree>
    <p:extLst>
      <p:ext uri="{BB962C8B-B14F-4D97-AF65-F5344CB8AC3E}">
        <p14:creationId xmlns:p14="http://schemas.microsoft.com/office/powerpoint/2010/main" val="462207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Boone County Bull Shoals Watershed Project</a:t>
            </a:r>
          </a:p>
        </p:txBody>
      </p:sp>
    </p:spTree>
    <p:extLst>
      <p:ext uri="{BB962C8B-B14F-4D97-AF65-F5344CB8AC3E}">
        <p14:creationId xmlns:p14="http://schemas.microsoft.com/office/powerpoint/2010/main" val="1191569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Boone County Bull Shoals Watershed Project</a:t>
            </a:r>
          </a:p>
        </p:txBody>
      </p:sp>
      <p:sp>
        <p:nvSpPr>
          <p:cNvPr id="5" name="Date Placeholder 4"/>
          <p:cNvSpPr>
            <a:spLocks noGrp="1"/>
          </p:cNvSpPr>
          <p:nvPr>
            <p:ph type="dt" idx="11"/>
          </p:nvPr>
        </p:nvSpPr>
        <p:spPr/>
        <p:txBody>
          <a:bodyPr/>
          <a:lstStyle/>
          <a:p>
            <a:fld id="{81331B57-0BE5-4F82-AA58-76F53EFF3ADA}" type="datetime8">
              <a:rPr lang="en-US" smtClean="0"/>
              <a:pPr/>
              <a:t>6/23/2018 5:08 PM</a:t>
            </a:fld>
            <a:endParaRPr lang="en-US" dirty="0"/>
          </a:p>
        </p:txBody>
      </p:sp>
      <p:sp>
        <p:nvSpPr>
          <p:cNvPr id="6" name="Footer Placeholder 5"/>
          <p:cNvSpPr>
            <a:spLocks noGrp="1"/>
          </p:cNvSpPr>
          <p:nvPr>
            <p:ph type="ftr" sz="quarter" idx="12"/>
          </p:nvPr>
        </p:nvSpPr>
        <p:spPr/>
        <p:txBody>
          <a:bodyPr/>
          <a:lstStyle/>
          <a:p>
            <a:r>
              <a:rPr lang="en-US" dirty="0">
                <a:solidFill>
                  <a:srgbClr val="000000"/>
                </a:solidFill>
              </a:rPr>
              <a:t>© 2007 Microsoft Corporation. All rights reserved. Microsoft, Windows, Windows Vista and other product names are or may be registered trademarks and/or trademarks in the U.S. and/or other countries.</a:t>
            </a:r>
          </a:p>
          <a:p>
            <a:r>
              <a:rPr lang="en-US"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a:solidFill>
                  <a:srgbClr val="000000"/>
                </a:solidFill>
              </a:rPr>
            </a:br>
            <a:r>
              <a:rPr lang="en-US" dirty="0">
                <a:solidFill>
                  <a:srgbClr val="000000"/>
                </a:solidFill>
              </a:rPr>
              <a:t>MICROSOFT MAKES NO WARRANTIES, EXPRESS, IMPLIED OR STATUTORY, AS TO THE INFORMATION IN THIS PRESENTATION.</a:t>
            </a:r>
          </a:p>
          <a:p>
            <a:endParaRPr lang="en-US" dirty="0"/>
          </a:p>
        </p:txBody>
      </p:sp>
    </p:spTree>
    <p:extLst>
      <p:ext uri="{BB962C8B-B14F-4D97-AF65-F5344CB8AC3E}">
        <p14:creationId xmlns:p14="http://schemas.microsoft.com/office/powerpoint/2010/main" val="4003653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Header Placeholder 4"/>
          <p:cNvSpPr>
            <a:spLocks noGrp="1"/>
          </p:cNvSpPr>
          <p:nvPr>
            <p:ph type="hdr" sz="quarter" idx="10"/>
          </p:nvPr>
        </p:nvSpPr>
        <p:spPr/>
        <p:txBody>
          <a:bodyPr/>
          <a:lstStyle/>
          <a:p>
            <a:r>
              <a:rPr lang="en-US" dirty="0"/>
              <a:t>Boone County Bull Shoals Watershed Project</a:t>
            </a:r>
          </a:p>
        </p:txBody>
      </p:sp>
    </p:spTree>
    <p:extLst>
      <p:ext uri="{BB962C8B-B14F-4D97-AF65-F5344CB8AC3E}">
        <p14:creationId xmlns:p14="http://schemas.microsoft.com/office/powerpoint/2010/main" val="48860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Header Placeholder 4"/>
          <p:cNvSpPr>
            <a:spLocks noGrp="1"/>
          </p:cNvSpPr>
          <p:nvPr>
            <p:ph type="hdr" sz="quarter" idx="10"/>
          </p:nvPr>
        </p:nvSpPr>
        <p:spPr/>
        <p:txBody>
          <a:bodyPr/>
          <a:lstStyle/>
          <a:p>
            <a:r>
              <a:rPr lang="en-US" dirty="0"/>
              <a:t>Boone County Bull Shoals Watershed Project</a:t>
            </a:r>
          </a:p>
        </p:txBody>
      </p:sp>
    </p:spTree>
    <p:extLst>
      <p:ext uri="{BB962C8B-B14F-4D97-AF65-F5344CB8AC3E}">
        <p14:creationId xmlns:p14="http://schemas.microsoft.com/office/powerpoint/2010/main" val="1632301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Boone County Bull Shoals Watershed Project</a:t>
            </a:r>
          </a:p>
        </p:txBody>
      </p:sp>
      <p:sp>
        <p:nvSpPr>
          <p:cNvPr id="5" name="Date Placeholder 4"/>
          <p:cNvSpPr>
            <a:spLocks noGrp="1"/>
          </p:cNvSpPr>
          <p:nvPr>
            <p:ph type="dt" idx="11"/>
          </p:nvPr>
        </p:nvSpPr>
        <p:spPr/>
        <p:txBody>
          <a:bodyPr/>
          <a:lstStyle/>
          <a:p>
            <a:fld id="{81331B57-0BE5-4F82-AA58-76F53EFF3ADA}" type="datetime8">
              <a:rPr lang="en-US" smtClean="0"/>
              <a:pPr/>
              <a:t>6/23/2018 5:08 PM</a:t>
            </a:fld>
            <a:endParaRPr lang="en-US" dirty="0"/>
          </a:p>
        </p:txBody>
      </p:sp>
      <p:sp>
        <p:nvSpPr>
          <p:cNvPr id="6" name="Footer Placeholder 5"/>
          <p:cNvSpPr>
            <a:spLocks noGrp="1"/>
          </p:cNvSpPr>
          <p:nvPr>
            <p:ph type="ftr" sz="quarter" idx="12"/>
          </p:nvPr>
        </p:nvSpPr>
        <p:spPr/>
        <p:txBody>
          <a:bodyPr/>
          <a:lstStyle/>
          <a:p>
            <a:r>
              <a:rPr lang="en-US" dirty="0">
                <a:solidFill>
                  <a:srgbClr val="000000"/>
                </a:solidFill>
              </a:rPr>
              <a:t>© 2007 Microsoft Corporation. All rights reserved. Microsoft, Windows, Windows Vista and other product names are or may be registered trademarks and/or trademarks in the U.S. and/or other countries.</a:t>
            </a:r>
          </a:p>
          <a:p>
            <a:r>
              <a:rPr lang="en-US"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a:solidFill>
                  <a:srgbClr val="000000"/>
                </a:solidFill>
              </a:rPr>
            </a:br>
            <a:r>
              <a:rPr lang="en-US" dirty="0">
                <a:solidFill>
                  <a:srgbClr val="000000"/>
                </a:solidFill>
              </a:rPr>
              <a:t>MICROSOFT MAKES NO WARRANTIES, EXPRESS, IMPLIED OR STATUTORY, AS TO THE INFORMATION IN THIS PRESENTATION.</a:t>
            </a:r>
          </a:p>
          <a:p>
            <a:endParaRPr lang="en-US" dirty="0"/>
          </a:p>
        </p:txBody>
      </p:sp>
    </p:spTree>
    <p:extLst>
      <p:ext uri="{BB962C8B-B14F-4D97-AF65-F5344CB8AC3E}">
        <p14:creationId xmlns:p14="http://schemas.microsoft.com/office/powerpoint/2010/main" val="1653437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Boone County Bull Shoals Watershed Project</a:t>
            </a:r>
          </a:p>
        </p:txBody>
      </p:sp>
      <p:sp>
        <p:nvSpPr>
          <p:cNvPr id="5" name="Date Placeholder 4"/>
          <p:cNvSpPr>
            <a:spLocks noGrp="1"/>
          </p:cNvSpPr>
          <p:nvPr>
            <p:ph type="dt" idx="11"/>
          </p:nvPr>
        </p:nvSpPr>
        <p:spPr/>
        <p:txBody>
          <a:bodyPr/>
          <a:lstStyle/>
          <a:p>
            <a:fld id="{81331B57-0BE5-4F82-AA58-76F53EFF3ADA}" type="datetime8">
              <a:rPr lang="en-US" smtClean="0"/>
              <a:pPr/>
              <a:t>6/23/2018 5:08 PM</a:t>
            </a:fld>
            <a:endParaRPr lang="en-US" dirty="0"/>
          </a:p>
        </p:txBody>
      </p:sp>
      <p:sp>
        <p:nvSpPr>
          <p:cNvPr id="6" name="Footer Placeholder 5"/>
          <p:cNvSpPr>
            <a:spLocks noGrp="1"/>
          </p:cNvSpPr>
          <p:nvPr>
            <p:ph type="ftr" sz="quarter" idx="12"/>
          </p:nvPr>
        </p:nvSpPr>
        <p:spPr/>
        <p:txBody>
          <a:bodyPr/>
          <a:lstStyle/>
          <a:p>
            <a:r>
              <a:rPr lang="en-US" dirty="0">
                <a:solidFill>
                  <a:srgbClr val="000000"/>
                </a:solidFill>
              </a:rPr>
              <a:t>© 2007 Microsoft Corporation. All rights reserved. Microsoft, Windows, Windows Vista and other product names are or may be registered trademarks and/or trademarks in the U.S. and/or other countries.</a:t>
            </a:r>
          </a:p>
          <a:p>
            <a:r>
              <a:rPr lang="en-US"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a:solidFill>
                  <a:srgbClr val="000000"/>
                </a:solidFill>
              </a:rPr>
            </a:br>
            <a:r>
              <a:rPr lang="en-US" dirty="0">
                <a:solidFill>
                  <a:srgbClr val="000000"/>
                </a:solidFill>
              </a:rPr>
              <a:t>MICROSOFT MAKES NO WARRANTIES, EXPRESS, IMPLIED OR STATUTORY, AS TO THE INFORMATION IN THIS PRESENTATION.</a:t>
            </a:r>
          </a:p>
          <a:p>
            <a:endParaRPr lang="en-US" dirty="0"/>
          </a:p>
        </p:txBody>
      </p:sp>
    </p:spTree>
    <p:extLst>
      <p:ext uri="{BB962C8B-B14F-4D97-AF65-F5344CB8AC3E}">
        <p14:creationId xmlns:p14="http://schemas.microsoft.com/office/powerpoint/2010/main" val="782310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Boone County Bull Shoals Watershed Project</a:t>
            </a:r>
          </a:p>
        </p:txBody>
      </p:sp>
      <p:sp>
        <p:nvSpPr>
          <p:cNvPr id="5" name="Date Placeholder 4"/>
          <p:cNvSpPr>
            <a:spLocks noGrp="1"/>
          </p:cNvSpPr>
          <p:nvPr>
            <p:ph type="dt" idx="11"/>
          </p:nvPr>
        </p:nvSpPr>
        <p:spPr/>
        <p:txBody>
          <a:bodyPr/>
          <a:lstStyle/>
          <a:p>
            <a:fld id="{81331B57-0BE5-4F82-AA58-76F53EFF3ADA}" type="datetime8">
              <a:rPr lang="en-US" smtClean="0"/>
              <a:pPr/>
              <a:t>6/23/2018 5:08 PM</a:t>
            </a:fld>
            <a:endParaRPr lang="en-US" dirty="0"/>
          </a:p>
        </p:txBody>
      </p:sp>
      <p:sp>
        <p:nvSpPr>
          <p:cNvPr id="6" name="Footer Placeholder 5"/>
          <p:cNvSpPr>
            <a:spLocks noGrp="1"/>
          </p:cNvSpPr>
          <p:nvPr>
            <p:ph type="ftr" sz="quarter" idx="12"/>
          </p:nvPr>
        </p:nvSpPr>
        <p:spPr/>
        <p:txBody>
          <a:bodyPr/>
          <a:lstStyle/>
          <a:p>
            <a:r>
              <a:rPr lang="en-US" dirty="0">
                <a:solidFill>
                  <a:srgbClr val="000000"/>
                </a:solidFill>
              </a:rPr>
              <a:t>© 2007 Microsoft Corporation. All rights reserved. Microsoft, Windows, Windows Vista and other product names are or may be registered trademarks and/or trademarks in the U.S. and/or other countries.</a:t>
            </a:r>
          </a:p>
          <a:p>
            <a:r>
              <a:rPr lang="en-US"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a:solidFill>
                  <a:srgbClr val="000000"/>
                </a:solidFill>
              </a:rPr>
            </a:br>
            <a:r>
              <a:rPr lang="en-US" dirty="0">
                <a:solidFill>
                  <a:srgbClr val="000000"/>
                </a:solidFill>
              </a:rPr>
              <a:t>MICROSOFT MAKES NO WARRANTIES, EXPRESS, IMPLIED OR STATUTORY, AS TO THE INFORMATION IN THIS PRESENTATION.</a:t>
            </a:r>
          </a:p>
          <a:p>
            <a:endParaRPr lang="en-US" dirty="0"/>
          </a:p>
        </p:txBody>
      </p:sp>
    </p:spTree>
    <p:extLst>
      <p:ext uri="{BB962C8B-B14F-4D97-AF65-F5344CB8AC3E}">
        <p14:creationId xmlns:p14="http://schemas.microsoft.com/office/powerpoint/2010/main" val="3594982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image" Target="../media/image1.jpe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 id="2147483693" r:id="rId13"/>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8" cstate="screen">
            <a:extLst>
              <a:ext uri="{28A0092B-C50C-407E-A947-70E740481C1C}">
                <a14:useLocalDpi xmlns:a14="http://schemas.microsoft.com/office/drawing/2010/main"/>
              </a:ext>
            </a:extLst>
          </a:blip>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www.boonecd.com/" TargetMode="External"/><Relationship Id="rId5" Type="http://schemas.openxmlformats.org/officeDocument/2006/relationships/image" Target="../media/image7.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Boone County Beaver Reservoir Watershed Project</a:t>
            </a:r>
          </a:p>
        </p:txBody>
      </p:sp>
      <p:sp>
        <p:nvSpPr>
          <p:cNvPr id="3" name="Subtitle 2"/>
          <p:cNvSpPr>
            <a:spLocks noGrp="1"/>
          </p:cNvSpPr>
          <p:nvPr>
            <p:ph type="subTitle" idx="1"/>
          </p:nvPr>
        </p:nvSpPr>
        <p:spPr>
          <a:xfrm>
            <a:off x="304006" y="4343400"/>
            <a:ext cx="8534399" cy="1293812"/>
          </a:xfrm>
        </p:spPr>
        <p:txBody>
          <a:bodyPr>
            <a:normAutofit/>
          </a:bodyPr>
          <a:lstStyle/>
          <a:p>
            <a:r>
              <a:rPr lang="en-US" dirty="0">
                <a:solidFill>
                  <a:schemeClr val="bg2">
                    <a:lumMod val="75000"/>
                  </a:schemeClr>
                </a:solidFill>
              </a:rPr>
              <a:t>Presented By:  Boone County Conservation District</a:t>
            </a:r>
          </a:p>
          <a:p>
            <a:endParaRPr lang="en-US"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87798"/>
          </a:xfrm>
        </p:spPr>
        <p:txBody>
          <a:bodyPr/>
          <a:lstStyle/>
          <a:p>
            <a:r>
              <a:rPr lang="en-US" sz="2800" dirty="0"/>
              <a:t>Boone County Beaver Reservoir Watershed Project</a:t>
            </a:r>
          </a:p>
        </p:txBody>
      </p:sp>
      <p:sp>
        <p:nvSpPr>
          <p:cNvPr id="6" name="Content Placeholder 4"/>
          <p:cNvSpPr txBox="1">
            <a:spLocks/>
          </p:cNvSpPr>
          <p:nvPr/>
        </p:nvSpPr>
        <p:spPr>
          <a:xfrm>
            <a:off x="609600" y="990600"/>
            <a:ext cx="8153400" cy="4911740"/>
          </a:xfrm>
          <a:prstGeom prst="rect">
            <a:avLst/>
          </a:prstGeom>
        </p:spPr>
        <p:txBody>
          <a:bodyPr>
            <a:normAutofit fontScale="92500" lnSpcReduction="10000"/>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endParaRPr lang="en-US" sz="3000" b="1" dirty="0"/>
          </a:p>
          <a:p>
            <a:r>
              <a:rPr lang="en-US" sz="3000" b="1" dirty="0"/>
              <a:t>Beaver Lake Watershed Protection Strategy: adopted by the US EPA</a:t>
            </a:r>
          </a:p>
          <a:p>
            <a:r>
              <a:rPr lang="en-US" sz="3000" b="1" dirty="0"/>
              <a:t>Beaver and Table Rock Lake-supplies drinking water </a:t>
            </a:r>
          </a:p>
          <a:p>
            <a:r>
              <a:rPr lang="en-US" sz="3000" b="1" dirty="0"/>
              <a:t>Causes of impairment: sediment/nutrient/chemical residues </a:t>
            </a:r>
          </a:p>
          <a:p>
            <a:r>
              <a:rPr lang="en-US" sz="3000" b="1" dirty="0"/>
              <a:t>Adverse effects on several species</a:t>
            </a:r>
          </a:p>
          <a:p>
            <a:pPr marL="0" indent="0" algn="ctr">
              <a:buNone/>
            </a:pPr>
            <a:r>
              <a:rPr lang="en-US" sz="2800" dirty="0">
                <a:solidFill>
                  <a:srgbClr val="FFFF00"/>
                </a:solidFill>
              </a:rPr>
              <a:t>Project Goal</a:t>
            </a:r>
          </a:p>
          <a:p>
            <a:pPr marL="0" indent="0" algn="ctr">
              <a:buNone/>
            </a:pPr>
            <a:r>
              <a:rPr lang="en-US" sz="2800" dirty="0">
                <a:solidFill>
                  <a:srgbClr val="FFFF00"/>
                </a:solidFill>
              </a:rPr>
              <a:t>Encourage voluntary participation of Best Management Practices (BMPs) on 50% of pastureland (approximately 22,500 acres)</a:t>
            </a:r>
          </a:p>
          <a:p>
            <a:pPr marL="0" indent="0">
              <a:buNone/>
            </a:pPr>
            <a:endParaRPr lang="en-US" sz="3000" b="1"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230188"/>
            <a:ext cx="3124200" cy="1163395"/>
          </a:xfrm>
        </p:spPr>
        <p:txBody>
          <a:bodyPr/>
          <a:lstStyle/>
          <a:p>
            <a:r>
              <a:rPr lang="en-US" sz="2800" dirty="0"/>
              <a:t>Boone County Beaver Reservoir Watershed Project</a:t>
            </a:r>
          </a:p>
        </p:txBody>
      </p:sp>
      <p:sp>
        <p:nvSpPr>
          <p:cNvPr id="7" name="Content Placeholder 4"/>
          <p:cNvSpPr txBox="1">
            <a:spLocks/>
          </p:cNvSpPr>
          <p:nvPr/>
        </p:nvSpPr>
        <p:spPr>
          <a:xfrm>
            <a:off x="112555" y="1676400"/>
            <a:ext cx="3316445" cy="4911740"/>
          </a:xfrm>
          <a:prstGeom prst="rect">
            <a:avLst/>
          </a:prstGeom>
        </p:spPr>
        <p:txBody>
          <a:bodyPr>
            <a:normAutofit fontScale="70000" lnSpcReduction="20000"/>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Tx/>
              <a:buNone/>
            </a:pPr>
            <a:r>
              <a:rPr lang="en-US" sz="3600" b="1" dirty="0"/>
              <a:t>Project Focus </a:t>
            </a:r>
          </a:p>
          <a:p>
            <a:pPr marL="0" indent="0">
              <a:buFontTx/>
              <a:buNone/>
            </a:pPr>
            <a:endParaRPr lang="en-US" sz="3000" b="1" dirty="0"/>
          </a:p>
          <a:p>
            <a:pPr marL="0" indent="0">
              <a:buFontTx/>
              <a:buNone/>
            </a:pPr>
            <a:r>
              <a:rPr lang="en-US" sz="3000" b="1" dirty="0"/>
              <a:t>Sub watersheds:</a:t>
            </a:r>
          </a:p>
          <a:p>
            <a:pPr marL="0" indent="0">
              <a:buFontTx/>
              <a:buNone/>
            </a:pPr>
            <a:endParaRPr lang="en-US" sz="3000" b="1" dirty="0"/>
          </a:p>
          <a:p>
            <a:r>
              <a:rPr lang="en-US" sz="3000" b="1" dirty="0"/>
              <a:t>Brush Creek-Table Rock Lake</a:t>
            </a:r>
          </a:p>
          <a:p>
            <a:r>
              <a:rPr lang="en-US" sz="3000" b="1" dirty="0"/>
              <a:t>Long Creek-Table Rock Lake</a:t>
            </a:r>
          </a:p>
          <a:p>
            <a:r>
              <a:rPr lang="en-US" sz="3000" b="1" dirty="0"/>
              <a:t>Lick Branch-Long Creek</a:t>
            </a:r>
          </a:p>
          <a:p>
            <a:r>
              <a:rPr lang="en-US" sz="3000" b="1" dirty="0" err="1"/>
              <a:t>Callens</a:t>
            </a:r>
            <a:r>
              <a:rPr lang="en-US" sz="3000" b="1" dirty="0"/>
              <a:t> Branch-Dry Creek</a:t>
            </a:r>
          </a:p>
          <a:p>
            <a:r>
              <a:rPr lang="en-US" sz="3000" b="1" dirty="0"/>
              <a:t>Terrapin Creek</a:t>
            </a:r>
          </a:p>
          <a:p>
            <a:r>
              <a:rPr lang="en-US" sz="3000" b="1" dirty="0"/>
              <a:t>Bobo Creek-Long Creek</a:t>
            </a:r>
          </a:p>
          <a:p>
            <a:r>
              <a:rPr lang="en-US" sz="3000" b="1" dirty="0"/>
              <a:t>Headwaters Osage Creek</a:t>
            </a:r>
          </a:p>
        </p:txBody>
      </p:sp>
      <p:pic>
        <p:nvPicPr>
          <p:cNvPr id="2" name="Picture 1" descr="Topo map showing the location of the Boone County Beaver Reservoir Watershed "/>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86200" y="230188"/>
            <a:ext cx="5031954" cy="6511940"/>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230188"/>
            <a:ext cx="8382000" cy="387798"/>
          </a:xfrm>
        </p:spPr>
        <p:txBody>
          <a:bodyPr/>
          <a:lstStyle/>
          <a:p>
            <a:r>
              <a:rPr lang="en-US" sz="2800" dirty="0"/>
              <a:t>Boone County Beaver Reservoir Watershed Project</a:t>
            </a:r>
          </a:p>
        </p:txBody>
      </p:sp>
      <p:sp>
        <p:nvSpPr>
          <p:cNvPr id="12" name="Rectangle 11"/>
          <p:cNvSpPr/>
          <p:nvPr/>
        </p:nvSpPr>
        <p:spPr>
          <a:xfrm>
            <a:off x="228600" y="1953106"/>
            <a:ext cx="4724400" cy="1631216"/>
          </a:xfrm>
          <a:prstGeom prst="rect">
            <a:avLst/>
          </a:prstGeom>
        </p:spPr>
        <p:txBody>
          <a:bodyPr wrap="square">
            <a:spAutoFit/>
          </a:bodyPr>
          <a:lstStyle/>
          <a:p>
            <a:r>
              <a:rPr lang="en-US" sz="2000" dirty="0">
                <a:solidFill>
                  <a:schemeClr val="bg1"/>
                </a:solidFill>
              </a:rPr>
              <a:t>Speakers included the:</a:t>
            </a:r>
          </a:p>
          <a:p>
            <a:pPr marL="285750" indent="-285750">
              <a:buFont typeface="Arial" panose="020B0604020202020204" pitchFamily="34" charset="0"/>
              <a:buChar char="•"/>
            </a:pPr>
            <a:r>
              <a:rPr lang="en-US" sz="2000" dirty="0">
                <a:solidFill>
                  <a:schemeClr val="bg1"/>
                </a:solidFill>
              </a:rPr>
              <a:t>NRCS Technicians</a:t>
            </a:r>
          </a:p>
          <a:p>
            <a:pPr marL="285750" indent="-285750">
              <a:buFont typeface="Arial" panose="020B0604020202020204" pitchFamily="34" charset="0"/>
              <a:buChar char="•"/>
            </a:pPr>
            <a:r>
              <a:rPr lang="en-US" sz="2000" dirty="0">
                <a:solidFill>
                  <a:schemeClr val="bg1"/>
                </a:solidFill>
              </a:rPr>
              <a:t>Dirk Philipp, Ph.D., U of A</a:t>
            </a:r>
          </a:p>
          <a:p>
            <a:pPr marL="285750" indent="-285750">
              <a:buFont typeface="Arial" panose="020B0604020202020204" pitchFamily="34" charset="0"/>
              <a:buChar char="•"/>
            </a:pPr>
            <a:r>
              <a:rPr lang="en-US" sz="2000" dirty="0">
                <a:solidFill>
                  <a:schemeClr val="bg1"/>
                </a:solidFill>
              </a:rPr>
              <a:t>BCCD Technicians &amp; Board</a:t>
            </a:r>
          </a:p>
          <a:p>
            <a:pPr marL="285750" indent="-285750">
              <a:buFont typeface="Arial" panose="020B0604020202020204" pitchFamily="34" charset="0"/>
              <a:buChar char="•"/>
            </a:pPr>
            <a:r>
              <a:rPr lang="en-US" sz="2000" dirty="0">
                <a:solidFill>
                  <a:schemeClr val="bg1"/>
                </a:solidFill>
              </a:rPr>
              <a:t>Testimonials from land owners</a:t>
            </a:r>
          </a:p>
        </p:txBody>
      </p:sp>
      <p:pic>
        <p:nvPicPr>
          <p:cNvPr id="2" name="Picture 1" descr="Picture a flyer for the Pasture Management Discussion meeting held on March 28, 20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6759" y="990600"/>
            <a:ext cx="4187536" cy="5419163"/>
          </a:xfrm>
          <a:prstGeom prst="rect">
            <a:avLst/>
          </a:prstGeom>
        </p:spPr>
      </p:pic>
      <p:sp>
        <p:nvSpPr>
          <p:cNvPr id="3" name="TextBox 2"/>
          <p:cNvSpPr txBox="1"/>
          <p:nvPr/>
        </p:nvSpPr>
        <p:spPr>
          <a:xfrm>
            <a:off x="533400" y="1219200"/>
            <a:ext cx="4191000" cy="707886"/>
          </a:xfrm>
          <a:prstGeom prst="rect">
            <a:avLst/>
          </a:prstGeom>
          <a:noFill/>
        </p:spPr>
        <p:txBody>
          <a:bodyPr wrap="square" rtlCol="0">
            <a:spAutoFit/>
          </a:bodyPr>
          <a:lstStyle/>
          <a:p>
            <a:pPr algn="ctr"/>
            <a:r>
              <a:rPr lang="en-US" sz="2000" b="1" dirty="0"/>
              <a:t>Pasture Management Discussion</a:t>
            </a:r>
          </a:p>
          <a:p>
            <a:pPr algn="ctr"/>
            <a:r>
              <a:rPr lang="en-US" sz="2000" b="1" dirty="0"/>
              <a:t>March 28,2016</a:t>
            </a:r>
          </a:p>
        </p:txBody>
      </p:sp>
      <p:sp>
        <p:nvSpPr>
          <p:cNvPr id="5" name="TextBox 4"/>
          <p:cNvSpPr txBox="1"/>
          <p:nvPr/>
        </p:nvSpPr>
        <p:spPr>
          <a:xfrm>
            <a:off x="228600" y="3886200"/>
            <a:ext cx="4267200" cy="1477328"/>
          </a:xfrm>
          <a:prstGeom prst="rect">
            <a:avLst/>
          </a:prstGeom>
          <a:noFill/>
        </p:spPr>
        <p:txBody>
          <a:bodyPr wrap="square" rtlCol="0">
            <a:spAutoFit/>
          </a:bodyPr>
          <a:lstStyle/>
          <a:p>
            <a:pPr algn="ctr"/>
            <a:r>
              <a:rPr lang="en-US" b="1" dirty="0"/>
              <a:t>Focused on:</a:t>
            </a:r>
          </a:p>
          <a:p>
            <a:pPr algn="ctr"/>
            <a:r>
              <a:rPr lang="en-US" b="1" dirty="0"/>
              <a:t>Increasing Awareness for Water Quality Protection:  Stream Restoration through Temporary &amp; Permanent Animal Access Restriction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ture of a lake surrounded by fall colored trees. "/>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2400" y="228600"/>
            <a:ext cx="3962400" cy="2971800"/>
          </a:xfrm>
          <a:prstGeom prst="rect">
            <a:avLst/>
          </a:prstGeom>
        </p:spPr>
      </p:pic>
      <p:sp>
        <p:nvSpPr>
          <p:cNvPr id="6" name="Title 1"/>
          <p:cNvSpPr>
            <a:spLocks noGrp="1"/>
          </p:cNvSpPr>
          <p:nvPr>
            <p:ph type="title"/>
          </p:nvPr>
        </p:nvSpPr>
        <p:spPr>
          <a:xfrm>
            <a:off x="4343400" y="304800"/>
            <a:ext cx="4343400" cy="387798"/>
          </a:xfrm>
        </p:spPr>
        <p:txBody>
          <a:bodyPr/>
          <a:lstStyle/>
          <a:p>
            <a:r>
              <a:rPr lang="en-US" sz="2800" dirty="0"/>
              <a:t>Boone County Beaver Reservoir Watershed Project</a:t>
            </a:r>
          </a:p>
        </p:txBody>
      </p:sp>
      <p:sp>
        <p:nvSpPr>
          <p:cNvPr id="3" name="Rectangle 2"/>
          <p:cNvSpPr/>
          <p:nvPr/>
        </p:nvSpPr>
        <p:spPr>
          <a:xfrm>
            <a:off x="304800" y="3352800"/>
            <a:ext cx="8305800" cy="2985433"/>
          </a:xfrm>
          <a:prstGeom prst="rect">
            <a:avLst/>
          </a:prstGeom>
        </p:spPr>
        <p:txBody>
          <a:bodyPr wrap="square">
            <a:spAutoFit/>
          </a:bodyPr>
          <a:lstStyle/>
          <a:p>
            <a:pPr marL="342900" marR="0" lvl="0" indent="-342900" defTabSz="91440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0" cap="none" spc="0" normalizeH="0" baseline="0" noProof="0" dirty="0">
                <a:ln>
                  <a:noFill/>
                </a:ln>
                <a:effectLst/>
                <a:uLnTx/>
                <a:uFillTx/>
              </a:rPr>
              <a:t>Newsletter Inserts Quarterly</a:t>
            </a:r>
          </a:p>
          <a:p>
            <a:pPr marL="342900" marR="0" lvl="0" indent="-342900" defTabSz="91440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0" cap="none" spc="0" normalizeH="0" baseline="0" noProof="0" dirty="0">
                <a:ln>
                  <a:noFill/>
                </a:ln>
                <a:effectLst/>
                <a:uLnTx/>
                <a:uFillTx/>
              </a:rPr>
              <a:t>Facts Sheets</a:t>
            </a:r>
          </a:p>
          <a:p>
            <a:pPr marL="342900" marR="0" lvl="0" indent="-342900" defTabSz="91440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0" cap="none" spc="0" normalizeH="0" baseline="0" noProof="0" dirty="0">
                <a:ln>
                  <a:noFill/>
                </a:ln>
                <a:effectLst/>
                <a:uLnTx/>
                <a:uFillTx/>
              </a:rPr>
              <a:t>Fair Booth at the Northwest </a:t>
            </a:r>
          </a:p>
          <a:p>
            <a:pPr marL="0" marR="0" lvl="0" indent="0" defTabSz="914400" eaLnBrk="1" fontAlgn="auto" latinLnBrk="0" hangingPunct="1">
              <a:lnSpc>
                <a:spcPct val="100000"/>
              </a:lnSpc>
              <a:spcBef>
                <a:spcPct val="20000"/>
              </a:spcBef>
              <a:spcAft>
                <a:spcPts val="0"/>
              </a:spcAft>
              <a:buClrTx/>
              <a:buSzTx/>
              <a:buFontTx/>
              <a:buNone/>
              <a:tabLst/>
              <a:defRPr/>
            </a:pPr>
            <a:r>
              <a:rPr kumimoji="0" lang="en-US" sz="2000" b="0" i="0" u="none" strike="noStrike" kern="0" cap="none" spc="0" normalizeH="0" baseline="0" noProof="0" dirty="0">
                <a:ln>
                  <a:noFill/>
                </a:ln>
                <a:effectLst/>
                <a:uLnTx/>
                <a:uFillTx/>
              </a:rPr>
              <a:t>	Arkansas District Fair</a:t>
            </a:r>
          </a:p>
          <a:p>
            <a:pPr marL="342900" marR="0" lvl="0" indent="-342900" defTabSz="91440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0" cap="none" spc="0" normalizeH="0" baseline="0" noProof="0" dirty="0">
                <a:ln>
                  <a:noFill/>
                </a:ln>
                <a:effectLst/>
                <a:uLnTx/>
                <a:uFillTx/>
              </a:rPr>
              <a:t>Project Highlighted on District’s</a:t>
            </a:r>
          </a:p>
          <a:p>
            <a:pPr marL="0" marR="0" lvl="1" indent="0" defTabSz="914400" eaLnBrk="1" fontAlgn="auto" latinLnBrk="0" hangingPunct="1">
              <a:lnSpc>
                <a:spcPct val="100000"/>
              </a:lnSpc>
              <a:spcBef>
                <a:spcPct val="20000"/>
              </a:spcBef>
              <a:spcAft>
                <a:spcPts val="0"/>
              </a:spcAft>
              <a:buClrTx/>
              <a:buSzTx/>
              <a:buFontTx/>
              <a:buNone/>
              <a:tabLst/>
              <a:defRPr/>
            </a:pPr>
            <a:r>
              <a:rPr kumimoji="0" lang="en-US" sz="2000" b="0" i="0" u="none" strike="noStrike" kern="0" cap="none" spc="0" normalizeH="0" baseline="0" noProof="0" dirty="0">
                <a:ln>
                  <a:noFill/>
                </a:ln>
                <a:effectLst/>
                <a:uLnTx/>
                <a:uFillTx/>
              </a:rPr>
              <a:t>	Website   </a:t>
            </a:r>
            <a:r>
              <a:rPr kumimoji="0" lang="en-US" sz="2000" b="0" i="0" u="none" strike="noStrike" kern="0" cap="none" spc="0" normalizeH="0" baseline="0" noProof="0" dirty="0">
                <a:ln>
                  <a:noFill/>
                </a:ln>
                <a:solidFill>
                  <a:srgbClr val="FFFF00"/>
                </a:solidFill>
                <a:effectLst/>
                <a:uLnTx/>
                <a:uFillTx/>
                <a:hlinkClick r:id="rId6"/>
              </a:rPr>
              <a:t>www.boonecd.com</a:t>
            </a:r>
            <a:endParaRPr kumimoji="0" lang="en-US" sz="2000" b="0" i="0" u="none" strike="noStrike" kern="0" cap="none" spc="0" normalizeH="0" baseline="0" noProof="0" dirty="0">
              <a:ln>
                <a:noFill/>
              </a:ln>
              <a:solidFill>
                <a:srgbClr val="FFFF00"/>
              </a:solidFill>
              <a:effectLst/>
              <a:uLnTx/>
              <a:uFillTx/>
            </a:endParaRPr>
          </a:p>
          <a:p>
            <a:pPr marL="342900" marR="0" lvl="0" indent="-342900" defTabSz="91440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0" cap="none" spc="0" normalizeH="0" baseline="0" noProof="0" dirty="0">
                <a:ln>
                  <a:noFill/>
                </a:ln>
                <a:effectLst/>
                <a:uLnTx/>
                <a:uFillTx/>
              </a:rPr>
              <a:t>Radio Spots &amp; Newspaper </a:t>
            </a:r>
          </a:p>
          <a:p>
            <a:pPr marL="0" marR="0" lvl="0" indent="0" defTabSz="914400" eaLnBrk="1" fontAlgn="auto" latinLnBrk="0" hangingPunct="1">
              <a:lnSpc>
                <a:spcPct val="100000"/>
              </a:lnSpc>
              <a:spcBef>
                <a:spcPct val="20000"/>
              </a:spcBef>
              <a:spcAft>
                <a:spcPts val="0"/>
              </a:spcAft>
              <a:buClrTx/>
              <a:buSzTx/>
              <a:buFontTx/>
              <a:buNone/>
              <a:tabLst/>
              <a:defRPr/>
            </a:pPr>
            <a:r>
              <a:rPr kumimoji="0" lang="en-US" sz="2000" b="0" i="0" u="none" strike="noStrike" kern="0" cap="none" spc="0" normalizeH="0" baseline="0" noProof="0" dirty="0">
                <a:ln>
                  <a:noFill/>
                </a:ln>
                <a:effectLst/>
                <a:uLnTx/>
                <a:uFillTx/>
              </a:rPr>
              <a:t>	Articles</a:t>
            </a:r>
          </a:p>
        </p:txBody>
      </p:sp>
      <p:sp>
        <p:nvSpPr>
          <p:cNvPr id="7" name="Rectangle 6"/>
          <p:cNvSpPr/>
          <p:nvPr/>
        </p:nvSpPr>
        <p:spPr>
          <a:xfrm>
            <a:off x="5153003" y="2057400"/>
            <a:ext cx="2863284" cy="923330"/>
          </a:xfrm>
          <a:prstGeom prst="rect">
            <a:avLst/>
          </a:prstGeom>
        </p:spPr>
        <p:txBody>
          <a:bodyPr wrap="none">
            <a:spAutoFit/>
          </a:body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en-US" sz="5400" b="1" i="0" u="none" strike="noStrike" kern="0" cap="none" spc="0" normalizeH="0" baseline="0" noProof="0" dirty="0">
                <a:ln>
                  <a:noFill/>
                </a:ln>
                <a:effectLst/>
                <a:uLnTx/>
                <a:uFillTx/>
              </a:rPr>
              <a:t>Outreach</a:t>
            </a:r>
          </a:p>
        </p:txBody>
      </p:sp>
      <p:pic>
        <p:nvPicPr>
          <p:cNvPr id="8" name="BCCD 319 program 30 a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466901" y="3735932"/>
            <a:ext cx="609600" cy="609600"/>
          </a:xfrm>
          <a:prstGeom prst="rect">
            <a:avLst/>
          </a:prstGeom>
        </p:spPr>
      </p:pic>
    </p:spTree>
    <p:extLst>
      <p:ext uri="{BB962C8B-B14F-4D97-AF65-F5344CB8AC3E}">
        <p14:creationId xmlns:p14="http://schemas.microsoft.com/office/powerpoint/2010/main" val="43640893"/>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45"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z="2800" dirty="0"/>
              <a:t>Boone County Beaver Reservoir Watershed Project</a:t>
            </a:r>
          </a:p>
        </p:txBody>
      </p:sp>
      <p:sp>
        <p:nvSpPr>
          <p:cNvPr id="3" name="Rectangle 2"/>
          <p:cNvSpPr/>
          <p:nvPr/>
        </p:nvSpPr>
        <p:spPr>
          <a:xfrm>
            <a:off x="3744686" y="685800"/>
            <a:ext cx="4241303" cy="369332"/>
          </a:xfrm>
          <a:prstGeom prst="rect">
            <a:avLst/>
          </a:prstGeom>
        </p:spPr>
        <p:txBody>
          <a:bodyPr wrap="square">
            <a:spAutoFit/>
          </a:bodyPr>
          <a:lstStyle/>
          <a:p>
            <a:r>
              <a:rPr lang="en-US" b="1" dirty="0"/>
              <a:t>Other BMPs Completed</a:t>
            </a:r>
          </a:p>
        </p:txBody>
      </p:sp>
      <p:sp>
        <p:nvSpPr>
          <p:cNvPr id="4" name="Title 1"/>
          <p:cNvSpPr txBox="1">
            <a:spLocks/>
          </p:cNvSpPr>
          <p:nvPr/>
        </p:nvSpPr>
        <p:spPr>
          <a:xfrm>
            <a:off x="239485" y="1514416"/>
            <a:ext cx="8066315" cy="6647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3600" dirty="0"/>
              <a:t>Forage &amp; Biomass Planting (512)   </a:t>
            </a:r>
            <a:r>
              <a:rPr lang="en-US" dirty="0"/>
              <a:t>312.3 ac</a:t>
            </a:r>
          </a:p>
        </p:txBody>
      </p:sp>
      <p:sp>
        <p:nvSpPr>
          <p:cNvPr id="5" name="Title 1"/>
          <p:cNvSpPr txBox="1">
            <a:spLocks/>
          </p:cNvSpPr>
          <p:nvPr/>
        </p:nvSpPr>
        <p:spPr>
          <a:xfrm>
            <a:off x="1143000" y="2828940"/>
            <a:ext cx="8066315" cy="6647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3600" dirty="0"/>
              <a:t>Brush </a:t>
            </a:r>
            <a:r>
              <a:rPr lang="en-US" sz="3600" dirty="0" err="1"/>
              <a:t>Mgt</a:t>
            </a:r>
            <a:r>
              <a:rPr lang="en-US" sz="3600" dirty="0"/>
              <a:t> (314)   </a:t>
            </a:r>
            <a:r>
              <a:rPr lang="en-US" dirty="0"/>
              <a:t>10 ac</a:t>
            </a:r>
          </a:p>
        </p:txBody>
      </p:sp>
      <p:pic>
        <p:nvPicPr>
          <p:cNvPr id="2" name="Picture 1" descr="Picture of a pasture with fenci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5356623" y="3493737"/>
            <a:ext cx="3657600" cy="2194560"/>
          </a:xfrm>
          <a:prstGeom prst="rect">
            <a:avLst/>
          </a:prstGeom>
        </p:spPr>
      </p:pic>
      <p:pic>
        <p:nvPicPr>
          <p:cNvPr id="6" name="Picture 5" descr="Picture of fence next to a stream"/>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174662" y="3810000"/>
            <a:ext cx="4986869" cy="2805114"/>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p:cNvSpPr txBox="1">
            <a:spLocks/>
          </p:cNvSpPr>
          <p:nvPr/>
        </p:nvSpPr>
        <p:spPr>
          <a:xfrm>
            <a:off x="-76200" y="835024"/>
            <a:ext cx="9067800" cy="381000"/>
          </a:xfrm>
          <a:prstGeom prst="rect">
            <a:avLst/>
          </a:prstGeom>
        </p:spPr>
        <p:txBody>
          <a:bodyPr vert="horz" lIns="91440" tIns="45720" rIns="91440" bIns="45720" rtlCol="0">
            <a:normAutofit/>
          </a:bodyPr>
          <a:lstStyle>
            <a:lvl1pPr marL="342900" indent="-342900" algn="r" defTabSz="914400" rtl="0" eaLnBrk="1" latinLnBrk="0" hangingPunct="1">
              <a:spcBef>
                <a:spcPct val="20000"/>
              </a:spcBef>
              <a:buFont typeface="Arial" pitchFamily="34" charset="0"/>
              <a:buNone/>
              <a:defRPr lang="en-US" sz="1800" b="1" kern="1200" dirty="0" smtClean="0">
                <a:solidFill>
                  <a:schemeClr val="bg1">
                    <a:lumMod val="65000"/>
                  </a:schemeClr>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700" b="1" i="0" u="none" strike="noStrike" kern="1200" cap="none" spc="0" normalizeH="0" baseline="0" noProof="0" dirty="0">
                <a:ln>
                  <a:noFill/>
                </a:ln>
                <a:solidFill>
                  <a:prstClr val="black">
                    <a:lumMod val="75000"/>
                    <a:lumOff val="25000"/>
                  </a:prstClr>
                </a:solidFill>
                <a:effectLst/>
                <a:uLnTx/>
                <a:uFillTx/>
                <a:latin typeface="Calibri" pitchFamily="34" charset="0"/>
                <a:ea typeface="+mn-ea"/>
                <a:cs typeface="+mn-cs"/>
              </a:rPr>
              <a:t>Completed Practices</a:t>
            </a:r>
          </a:p>
        </p:txBody>
      </p:sp>
      <p:sp>
        <p:nvSpPr>
          <p:cNvPr id="5" name="Title 3"/>
          <p:cNvSpPr txBox="1">
            <a:spLocks/>
          </p:cNvSpPr>
          <p:nvPr/>
        </p:nvSpPr>
        <p:spPr>
          <a:xfrm>
            <a:off x="304800" y="1752600"/>
            <a:ext cx="8458200" cy="1905000"/>
          </a:xfrm>
          <a:prstGeom prst="rect">
            <a:avLst/>
          </a:prstGeom>
        </p:spPr>
        <p:txBody>
          <a:bodyPr vert="horz" wrap="square" lIns="0" tIns="0" rIns="0" bIns="0" rtlCol="0" anchor="t">
            <a:no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spcBef>
                <a:spcPts val="0"/>
              </a:spcBef>
            </a:pPr>
            <a:endParaRPr lang="en-US" sz="2800" dirty="0"/>
          </a:p>
        </p:txBody>
      </p:sp>
      <p:sp>
        <p:nvSpPr>
          <p:cNvPr id="7" name="Title 1"/>
          <p:cNvSpPr txBox="1">
            <a:spLocks/>
          </p:cNvSpPr>
          <p:nvPr/>
        </p:nvSpPr>
        <p:spPr>
          <a:xfrm>
            <a:off x="609600" y="1755354"/>
            <a:ext cx="6172200" cy="1994392"/>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dirty="0"/>
              <a:t>Fencing (382)  </a:t>
            </a:r>
          </a:p>
          <a:p>
            <a:r>
              <a:rPr lang="en-US" dirty="0"/>
              <a:t>                       22,424.20 ft.</a:t>
            </a:r>
            <a:br>
              <a:rPr lang="en-US" dirty="0"/>
            </a:br>
            <a:r>
              <a:rPr lang="en-US" dirty="0"/>
              <a:t>	</a:t>
            </a:r>
          </a:p>
        </p:txBody>
      </p:sp>
      <p:pic>
        <p:nvPicPr>
          <p:cNvPr id="3" name="Picture 2" descr="Picture of fence next to a stream"/>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06667" y="3352800"/>
            <a:ext cx="3352800" cy="2514600"/>
          </a:xfrm>
          <a:prstGeom prst="rect">
            <a:avLst/>
          </a:prstGeom>
        </p:spPr>
      </p:pic>
      <p:pic>
        <p:nvPicPr>
          <p:cNvPr id="6" name="Picture 5" descr="Picture of fence next to a stream"/>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407577" y="3749746"/>
            <a:ext cx="4774023" cy="2864414"/>
          </a:xfrm>
          <a:prstGeom prst="rect">
            <a:avLst/>
          </a:prstGeom>
        </p:spPr>
      </p:pic>
      <p:sp>
        <p:nvSpPr>
          <p:cNvPr id="8" name="Title 1"/>
          <p:cNvSpPr>
            <a:spLocks noGrp="1"/>
          </p:cNvSpPr>
          <p:nvPr>
            <p:ph type="title"/>
          </p:nvPr>
        </p:nvSpPr>
        <p:spPr>
          <a:xfrm>
            <a:off x="381000" y="230188"/>
            <a:ext cx="8382000" cy="387350"/>
          </a:xfrm>
        </p:spPr>
        <p:txBody>
          <a:bodyPr/>
          <a:lstStyle/>
          <a:p>
            <a:r>
              <a:rPr lang="en-US" sz="2800" dirty="0"/>
              <a:t>Boone County Beaver Reservoir Watershed Project</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8600" y="1524000"/>
            <a:ext cx="7010400" cy="6647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dirty="0"/>
              <a:t>Pipeline (516)   2001 ft.</a:t>
            </a:r>
          </a:p>
        </p:txBody>
      </p:sp>
      <p:sp>
        <p:nvSpPr>
          <p:cNvPr id="5" name="Title 1"/>
          <p:cNvSpPr txBox="1">
            <a:spLocks/>
          </p:cNvSpPr>
          <p:nvPr/>
        </p:nvSpPr>
        <p:spPr>
          <a:xfrm>
            <a:off x="381000" y="4267200"/>
            <a:ext cx="5334000" cy="1994392"/>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dirty="0"/>
              <a:t>Heavy Use Area Protection (561)</a:t>
            </a:r>
            <a:br>
              <a:rPr lang="en-US" dirty="0"/>
            </a:br>
            <a:r>
              <a:rPr lang="en-US" dirty="0"/>
              <a:t>	</a:t>
            </a:r>
          </a:p>
        </p:txBody>
      </p:sp>
      <p:sp>
        <p:nvSpPr>
          <p:cNvPr id="6" name="Title 1"/>
          <p:cNvSpPr txBox="1">
            <a:spLocks/>
          </p:cNvSpPr>
          <p:nvPr/>
        </p:nvSpPr>
        <p:spPr>
          <a:xfrm>
            <a:off x="228600" y="2808669"/>
            <a:ext cx="7467600" cy="1329595"/>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dirty="0"/>
              <a:t>Watering Facilities (614)</a:t>
            </a:r>
            <a:br>
              <a:rPr lang="en-US" dirty="0"/>
            </a:br>
            <a:r>
              <a:rPr lang="en-US" dirty="0"/>
              <a:t>	</a:t>
            </a:r>
          </a:p>
        </p:txBody>
      </p:sp>
      <p:sp>
        <p:nvSpPr>
          <p:cNvPr id="8" name="Rectangle 7"/>
          <p:cNvSpPr/>
          <p:nvPr/>
        </p:nvSpPr>
        <p:spPr>
          <a:xfrm>
            <a:off x="3744686" y="685800"/>
            <a:ext cx="4241303" cy="369332"/>
          </a:xfrm>
          <a:prstGeom prst="rect">
            <a:avLst/>
          </a:prstGeom>
        </p:spPr>
        <p:txBody>
          <a:bodyPr wrap="square">
            <a:spAutoFit/>
          </a:bodyPr>
          <a:lstStyle/>
          <a:p>
            <a:r>
              <a:rPr lang="en-US" b="1" dirty="0"/>
              <a:t>Other BMPs Completed</a:t>
            </a:r>
          </a:p>
        </p:txBody>
      </p:sp>
      <p:sp>
        <p:nvSpPr>
          <p:cNvPr id="10" name="Title 1"/>
          <p:cNvSpPr>
            <a:spLocks noGrp="1"/>
          </p:cNvSpPr>
          <p:nvPr>
            <p:ph type="title"/>
          </p:nvPr>
        </p:nvSpPr>
        <p:spPr>
          <a:xfrm>
            <a:off x="381000" y="230188"/>
            <a:ext cx="8382000" cy="387350"/>
          </a:xfrm>
        </p:spPr>
        <p:txBody>
          <a:bodyPr/>
          <a:lstStyle/>
          <a:p>
            <a:r>
              <a:rPr lang="en-US" sz="2800" dirty="0"/>
              <a:t>Boone County Beaver Reservoir Watershed Project</a:t>
            </a:r>
          </a:p>
        </p:txBody>
      </p:sp>
      <p:pic>
        <p:nvPicPr>
          <p:cNvPr id="3" name="Picture 2" descr="Picture of a watering trough made from a large tractor tir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666572" y="3510457"/>
            <a:ext cx="3505200" cy="2628900"/>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1000" y="1295400"/>
            <a:ext cx="8229600" cy="4216539"/>
          </a:xfrm>
          <a:prstGeom prst="rect">
            <a:avLst/>
          </a:prstGeom>
        </p:spPr>
        <p:txBody>
          <a:bodyPr wrap="square">
            <a:spAutoFit/>
          </a:bodyPr>
          <a:lstStyle/>
          <a:p>
            <a:r>
              <a:rPr lang="en-US" sz="4000" b="1" dirty="0"/>
              <a:t>Accomplishments to Date</a:t>
            </a:r>
          </a:p>
          <a:p>
            <a:endParaRPr lang="en-US" sz="4000" b="1" dirty="0"/>
          </a:p>
          <a:p>
            <a:pPr marL="285750" indent="-285750">
              <a:buFont typeface="Arial" panose="020B0604020202020204" pitchFamily="34" charset="0"/>
              <a:buChar char="•"/>
            </a:pPr>
            <a:r>
              <a:rPr lang="en-US" sz="3200" b="1" dirty="0"/>
              <a:t>Completed 17 conservation plans</a:t>
            </a:r>
            <a:endParaRPr lang="en-US" sz="2400" b="1" dirty="0"/>
          </a:p>
          <a:p>
            <a:pPr marL="285750" indent="-285750">
              <a:buFont typeface="Arial" panose="020B0604020202020204" pitchFamily="34" charset="0"/>
              <a:buChar char="•"/>
            </a:pPr>
            <a:r>
              <a:rPr lang="en-US" sz="3200" b="1" dirty="0"/>
              <a:t>Revised 5 Nutrient Management Plans &amp; created 7 new plans</a:t>
            </a:r>
          </a:p>
          <a:p>
            <a:pPr marL="285750" indent="-285750">
              <a:buFont typeface="Arial" panose="020B0604020202020204" pitchFamily="34" charset="0"/>
              <a:buChar char="•"/>
            </a:pPr>
            <a:r>
              <a:rPr lang="en-US" sz="3200" b="1" dirty="0"/>
              <a:t>$27,720.36 has been paid to landowners, 	$41,580.61 landowner match  </a:t>
            </a:r>
            <a:endParaRPr lang="en-US" sz="2400" b="1" dirty="0"/>
          </a:p>
          <a:p>
            <a:r>
              <a:rPr lang="en-US" sz="2800" b="1" dirty="0"/>
              <a:t>	</a:t>
            </a:r>
          </a:p>
        </p:txBody>
      </p:sp>
      <p:sp>
        <p:nvSpPr>
          <p:cNvPr id="4" name="Title 1"/>
          <p:cNvSpPr txBox="1">
            <a:spLocks/>
          </p:cNvSpPr>
          <p:nvPr/>
        </p:nvSpPr>
        <p:spPr>
          <a:xfrm>
            <a:off x="304800" y="230188"/>
            <a:ext cx="8382000" cy="387798"/>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2800" dirty="0"/>
              <a:t>Boone County Beaver Reservoir Watershed Project</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14400" y="1447800"/>
            <a:ext cx="7162800" cy="4431983"/>
          </a:xfrm>
          <a:prstGeom prst="rect">
            <a:avLst/>
          </a:prstGeom>
        </p:spPr>
        <p:txBody>
          <a:bodyPr wrap="square">
            <a:spAutoFit/>
          </a:bodyPr>
          <a:lstStyle/>
          <a:p>
            <a:pPr algn="ctr"/>
            <a:r>
              <a:rPr lang="en-US" sz="4400" dirty="0"/>
              <a:t>Those Aiding in the Project</a:t>
            </a:r>
          </a:p>
          <a:p>
            <a:pPr algn="ctr"/>
            <a:endParaRPr lang="en-US" sz="2800" dirty="0"/>
          </a:p>
          <a:p>
            <a:pPr marL="457200" indent="-457200">
              <a:buFont typeface="Arial" pitchFamily="34" charset="0"/>
              <a:buChar char="•"/>
            </a:pPr>
            <a:r>
              <a:rPr lang="en-US" sz="3200" dirty="0"/>
              <a:t>Boone County Conservation District</a:t>
            </a:r>
          </a:p>
          <a:p>
            <a:pPr marL="457200" indent="-457200">
              <a:buFont typeface="Arial" pitchFamily="34" charset="0"/>
              <a:buChar char="•"/>
            </a:pPr>
            <a:r>
              <a:rPr lang="en-US" sz="3200" dirty="0"/>
              <a:t>Natural Resource Conservation Service</a:t>
            </a:r>
          </a:p>
          <a:p>
            <a:pPr marL="457200" indent="-457200">
              <a:buFont typeface="Arial" pitchFamily="34" charset="0"/>
              <a:buChar char="•"/>
            </a:pPr>
            <a:r>
              <a:rPr lang="en-US" sz="3200" dirty="0"/>
              <a:t>Boone County Extension Service</a:t>
            </a:r>
          </a:p>
          <a:p>
            <a:pPr marL="457200" indent="-457200">
              <a:buFont typeface="Arial" pitchFamily="34" charset="0"/>
              <a:buChar char="•"/>
            </a:pPr>
            <a:r>
              <a:rPr lang="en-US" sz="3200" dirty="0"/>
              <a:t>Arkansas Natural Resources Commission</a:t>
            </a:r>
          </a:p>
          <a:p>
            <a:pPr marL="457200" indent="-457200">
              <a:buFont typeface="Arial" pitchFamily="34" charset="0"/>
              <a:buChar char="•"/>
            </a:pPr>
            <a:r>
              <a:rPr lang="en-US" sz="3200" dirty="0"/>
              <a:t>US Environmental Protection Agency</a:t>
            </a:r>
          </a:p>
          <a:p>
            <a:endParaRPr lang="en-US" dirty="0"/>
          </a:p>
        </p:txBody>
      </p:sp>
      <p:sp>
        <p:nvSpPr>
          <p:cNvPr id="5" name="Title 1"/>
          <p:cNvSpPr txBox="1">
            <a:spLocks/>
          </p:cNvSpPr>
          <p:nvPr/>
        </p:nvSpPr>
        <p:spPr>
          <a:xfrm>
            <a:off x="304800" y="230188"/>
            <a:ext cx="8382000" cy="387798"/>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2800" dirty="0"/>
              <a:t>Boone County Beaver Reservoir Watershed Project</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765777" y="1066800"/>
            <a:ext cx="7690114" cy="1384994"/>
          </a:xfrm>
        </p:spPr>
        <p:txBody>
          <a:bodyPr/>
          <a:lstStyle/>
          <a:p>
            <a:pPr algn="ctr"/>
            <a:r>
              <a:rPr lang="en-US" dirty="0"/>
              <a:t>Questions?</a:t>
            </a:r>
          </a:p>
        </p:txBody>
      </p:sp>
      <p:sp>
        <p:nvSpPr>
          <p:cNvPr id="12" name="Title 1"/>
          <p:cNvSpPr txBox="1">
            <a:spLocks/>
          </p:cNvSpPr>
          <p:nvPr/>
        </p:nvSpPr>
        <p:spPr>
          <a:xfrm>
            <a:off x="304800" y="230188"/>
            <a:ext cx="8382000" cy="387798"/>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2800" dirty="0"/>
              <a:t>Boone County Beaver Reservoir Watershed Project</a:t>
            </a:r>
          </a:p>
        </p:txBody>
      </p:sp>
      <p:pic>
        <p:nvPicPr>
          <p:cNvPr id="13" name="Picture 12" descr="Picture of a man standing in a ditch"/>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4541704" y="4762500"/>
            <a:ext cx="3159896" cy="1777441"/>
          </a:xfrm>
          <a:prstGeom prst="rect">
            <a:avLst/>
          </a:prstGeom>
        </p:spPr>
      </p:pic>
      <p:pic>
        <p:nvPicPr>
          <p:cNvPr id="14" name="Picture 13" descr="Picture of a little girl standing in a pasture with cow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0600" y="2667000"/>
            <a:ext cx="2628900" cy="3505200"/>
          </a:xfrm>
          <a:prstGeom prst="rect">
            <a:avLst/>
          </a:prstGeom>
        </p:spPr>
      </p:pic>
      <p:pic>
        <p:nvPicPr>
          <p:cNvPr id="15" name="Picture 14" descr="Picture of a herd of cows."/>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0588" y="2286000"/>
            <a:ext cx="3159896" cy="2369922"/>
          </a:xfrm>
          <a:prstGeom prst="rect">
            <a:avLst/>
          </a:prstGeom>
        </p:spPr>
      </p:pic>
    </p:spTree>
  </p:cSld>
  <p:clrMapOvr>
    <a:masterClrMapping/>
  </p:clrMapOvr>
  <p:transition>
    <p:fade/>
  </p:transition>
</p:sld>
</file>

<file path=ppt/theme/theme1.xml><?xml version="1.0" encoding="utf-8"?>
<a:theme xmlns:a="http://schemas.openxmlformats.org/drawingml/2006/main" name="1_Soft Blue texture template Sego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7E35BF7-BA12-4FCD-B665-9595BABCDE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1_Soft Blue texture template Segoe</Template>
  <TotalTime>1032</TotalTime>
  <Words>1132</Words>
  <Application>Microsoft Office PowerPoint</Application>
  <PresentationFormat>On-screen Show (4:3)</PresentationFormat>
  <Paragraphs>104</Paragraphs>
  <Slides>11</Slides>
  <Notes>11</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Courier New</vt:lpstr>
      <vt:lpstr>Wingdings</vt:lpstr>
      <vt:lpstr>1_Soft Blue texture template Segoe</vt:lpstr>
      <vt:lpstr>White with Courier font for code slides</vt:lpstr>
      <vt:lpstr>Boone County Beaver Reservoir Watershed Project</vt:lpstr>
      <vt:lpstr>Boone County Beaver Reservoir Watershed Project</vt:lpstr>
      <vt:lpstr>Boone County Beaver Reservoir Watershed Project</vt:lpstr>
      <vt:lpstr>Boone County Beaver Reservoir Watershed Project</vt:lpstr>
      <vt:lpstr>Boone County Beaver Reservoir Watershed Project</vt:lpstr>
      <vt:lpstr>Boone County Beaver Reservoir Watershed Project</vt:lpstr>
      <vt:lpstr>Boone County Beaver Reservoir Watershed Project</vt:lpstr>
      <vt:lpstr>Boone County Beaver Reservoir Watershed Project</vt:lpstr>
      <vt:lpstr>PowerPoint Presentation</vt:lpstr>
      <vt:lpstr>PowerPoint Presentation</vt:lpstr>
      <vt:lpstr>PowerPoint Presentation</vt:lpstr>
    </vt:vector>
  </TitlesOfParts>
  <Company>USDA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Boone County Beaver Reservoir Watershed Project - 15-600</dc:title>
  <dc:subject>Boone County Beaver Reservoir Watershed Project - 15-600</dc:subject>
  <dc:creator>Widner, Lisa - NRCS, Harrison, AR</dc:creator>
  <cp:keywords>arkansas,water,watershed,boone county,beaver,reservoir,project,15-600,319,2017</cp:keywords>
  <cp:lastModifiedBy>Donna Rinke</cp:lastModifiedBy>
  <cp:revision>65</cp:revision>
  <cp:lastPrinted>2017-09-08T20:36:06Z</cp:lastPrinted>
  <dcterms:created xsi:type="dcterms:W3CDTF">2014-08-22T19:34:04Z</dcterms:created>
  <dcterms:modified xsi:type="dcterms:W3CDTF">2018-06-23T22:15:17Z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TC102867749990</vt:lpwstr>
  </property>
</Properties>
</file>