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553" r:id="rId2"/>
    <p:sldId id="544" r:id="rId3"/>
    <p:sldId id="550" r:id="rId4"/>
    <p:sldId id="554" r:id="rId5"/>
    <p:sldId id="537" r:id="rId6"/>
    <p:sldId id="488" r:id="rId7"/>
    <p:sldId id="565" r:id="rId8"/>
    <p:sldId id="490" r:id="rId9"/>
    <p:sldId id="556" r:id="rId10"/>
    <p:sldId id="551" r:id="rId11"/>
    <p:sldId id="555" r:id="rId12"/>
    <p:sldId id="557" r:id="rId13"/>
    <p:sldId id="489" r:id="rId14"/>
    <p:sldId id="558" r:id="rId15"/>
    <p:sldId id="559" r:id="rId16"/>
    <p:sldId id="536" r:id="rId17"/>
    <p:sldId id="485" r:id="rId18"/>
    <p:sldId id="563" r:id="rId19"/>
    <p:sldId id="562" r:id="rId20"/>
    <p:sldId id="502" r:id="rId2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 uri="{2D200454-40CA-4A62-9FC3-DE9A4176ACB9}">
      <p15:notesGuideLst xmlns:p15="http://schemas.microsoft.com/office/powerpoint/2012/main">
        <p15:guide id="1" orient="horz" pos="2928">
          <p15:clr>
            <a:srgbClr val="A4A3A4"/>
          </p15:clr>
        </p15:guide>
        <p15:guide id="2" pos="22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A451"/>
    <a:srgbClr val="339966"/>
    <a:srgbClr val="009999"/>
    <a:srgbClr val="000099"/>
    <a:srgbClr val="003399"/>
    <a:srgbClr val="CCEC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9" autoAdjust="0"/>
    <p:restoredTop sz="95627" autoAdjust="0"/>
  </p:normalViewPr>
  <p:slideViewPr>
    <p:cSldViewPr>
      <p:cViewPr varScale="1">
        <p:scale>
          <a:sx n="86" d="100"/>
          <a:sy n="86" d="100"/>
        </p:scale>
        <p:origin x="1518" y="60"/>
      </p:cViewPr>
      <p:guideLst>
        <p:guide orient="horz" pos="4319"/>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52"/>
    </p:cViewPr>
  </p:sorterViewPr>
  <p:notesViewPr>
    <p:cSldViewPr>
      <p:cViewPr varScale="1">
        <p:scale>
          <a:sx n="73" d="100"/>
          <a:sy n="73" d="100"/>
        </p:scale>
        <p:origin x="-1500" y="-108"/>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29" tIns="45714" rIns="91429" bIns="45714" numCol="1" anchor="t" anchorCtr="0" compatLnSpc="1">
            <a:prstTxWarp prst="textNoShape">
              <a:avLst/>
            </a:prstTxWarp>
          </a:bodyPr>
          <a:lstStyle>
            <a:lvl1pPr>
              <a:defRPr sz="1200">
                <a:latin typeface="Arial" charset="0"/>
              </a:defRPr>
            </a:lvl1pPr>
          </a:lstStyle>
          <a:p>
            <a:pPr>
              <a:defRPr/>
            </a:pPr>
            <a:endParaRPr lang="en-US" dirty="0"/>
          </a:p>
        </p:txBody>
      </p:sp>
      <p:sp>
        <p:nvSpPr>
          <p:cNvPr id="4096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29" tIns="45714" rIns="91429" bIns="45714" numCol="1" anchor="t" anchorCtr="0" compatLnSpc="1">
            <a:prstTxWarp prst="textNoShape">
              <a:avLst/>
            </a:prstTxWarp>
          </a:bodyPr>
          <a:lstStyle>
            <a:lvl1pPr algn="r">
              <a:defRPr sz="1200">
                <a:latin typeface="Arial" charset="0"/>
              </a:defRPr>
            </a:lvl1pPr>
          </a:lstStyle>
          <a:p>
            <a:pPr>
              <a:defRPr/>
            </a:pPr>
            <a:fld id="{D77B9993-57D1-4217-AFE7-59A0F8341E89}" type="datetime1">
              <a:rPr lang="en-US"/>
              <a:pPr>
                <a:defRPr/>
              </a:pPr>
              <a:t>6/23/2018</a:t>
            </a:fld>
            <a:endParaRPr lang="en-US" dirty="0"/>
          </a:p>
        </p:txBody>
      </p:sp>
      <p:sp>
        <p:nvSpPr>
          <p:cNvPr id="4096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defRPr sz="1200">
                <a:latin typeface="Arial" charset="0"/>
              </a:defRPr>
            </a:lvl1pPr>
          </a:lstStyle>
          <a:p>
            <a:pPr>
              <a:defRPr/>
            </a:pPr>
            <a:endParaRPr lang="en-US" dirty="0"/>
          </a:p>
        </p:txBody>
      </p:sp>
      <p:sp>
        <p:nvSpPr>
          <p:cNvPr id="4096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r">
              <a:defRPr sz="1200">
                <a:latin typeface="Arial" charset="0"/>
              </a:defRPr>
            </a:lvl1pPr>
          </a:lstStyle>
          <a:p>
            <a:pPr>
              <a:defRPr/>
            </a:pPr>
            <a:fld id="{A5DB47AF-B690-4631-B28A-DBD5C63E39D7}" type="slidenum">
              <a:rPr lang="en-US"/>
              <a:pPr>
                <a:defRPr/>
              </a:pPr>
              <a:t>‹#›</a:t>
            </a:fld>
            <a:endParaRPr lang="en-US" dirty="0"/>
          </a:p>
        </p:txBody>
      </p:sp>
    </p:spTree>
    <p:extLst>
      <p:ext uri="{BB962C8B-B14F-4D97-AF65-F5344CB8AC3E}">
        <p14:creationId xmlns:p14="http://schemas.microsoft.com/office/powerpoint/2010/main" val="28163703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5" tIns="46583" rIns="93165" bIns="46583" numCol="1" anchor="t" anchorCtr="0" compatLnSpc="1">
            <a:prstTxWarp prst="textNoShape">
              <a:avLst/>
            </a:prstTxWarp>
          </a:bodyPr>
          <a:lstStyle>
            <a:lvl1pPr defTabSz="931751">
              <a:defRPr sz="1200">
                <a:latin typeface="Arial" charset="0"/>
              </a:defRPr>
            </a:lvl1pPr>
          </a:lstStyle>
          <a:p>
            <a:pPr>
              <a:defRPr/>
            </a:pPr>
            <a:endParaRPr lang="en-US" dirty="0"/>
          </a:p>
        </p:txBody>
      </p:sp>
      <p:sp>
        <p:nvSpPr>
          <p:cNvPr id="8195"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5" tIns="46583" rIns="93165" bIns="46583" numCol="1" anchor="t" anchorCtr="0" compatLnSpc="1">
            <a:prstTxWarp prst="textNoShape">
              <a:avLst/>
            </a:prstTxWarp>
          </a:bodyPr>
          <a:lstStyle>
            <a:lvl1pPr algn="r" defTabSz="931751">
              <a:defRPr sz="1200">
                <a:latin typeface="Arial" charset="0"/>
              </a:defRPr>
            </a:lvl1pPr>
          </a:lstStyle>
          <a:p>
            <a:pPr>
              <a:defRPr/>
            </a:pPr>
            <a:fld id="{81B6F6F5-4E64-4FC5-95C5-8315D9E73501}" type="datetime1">
              <a:rPr lang="en-US"/>
              <a:pPr>
                <a:defRPr/>
              </a:pPr>
              <a:t>6/23/2018</a:t>
            </a:fld>
            <a:endParaRPr lang="en-US" dirty="0"/>
          </a:p>
        </p:txBody>
      </p:sp>
      <p:sp>
        <p:nvSpPr>
          <p:cNvPr id="307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701675" y="4416425"/>
            <a:ext cx="5608638" cy="4183063"/>
          </a:xfrm>
          <a:prstGeom prst="rect">
            <a:avLst/>
          </a:prstGeom>
          <a:noFill/>
          <a:ln w="9525">
            <a:noFill/>
            <a:miter lim="800000"/>
            <a:headEnd/>
            <a:tailEnd/>
          </a:ln>
          <a:effectLst/>
        </p:spPr>
        <p:txBody>
          <a:bodyPr vert="horz" wrap="square" lIns="93165" tIns="46583" rIns="93165" bIns="4658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5" tIns="46583" rIns="93165" bIns="46583" numCol="1" anchor="b" anchorCtr="0" compatLnSpc="1">
            <a:prstTxWarp prst="textNoShape">
              <a:avLst/>
            </a:prstTxWarp>
          </a:bodyPr>
          <a:lstStyle>
            <a:lvl1pPr defTabSz="931751">
              <a:defRPr sz="1200">
                <a:latin typeface="Arial" charset="0"/>
              </a:defRPr>
            </a:lvl1pPr>
          </a:lstStyle>
          <a:p>
            <a:pPr>
              <a:defRPr/>
            </a:pPr>
            <a:endParaRPr lang="en-US" dirty="0"/>
          </a:p>
        </p:txBody>
      </p:sp>
      <p:sp>
        <p:nvSpPr>
          <p:cNvPr id="8199"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5" tIns="46583" rIns="93165" bIns="46583" numCol="1" anchor="b" anchorCtr="0" compatLnSpc="1">
            <a:prstTxWarp prst="textNoShape">
              <a:avLst/>
            </a:prstTxWarp>
          </a:bodyPr>
          <a:lstStyle>
            <a:lvl1pPr algn="r" defTabSz="931751">
              <a:defRPr sz="1200">
                <a:latin typeface="Arial" charset="0"/>
              </a:defRPr>
            </a:lvl1pPr>
          </a:lstStyle>
          <a:p>
            <a:pPr>
              <a:defRPr/>
            </a:pPr>
            <a:fld id="{28B26471-2354-400F-8E60-81D3F894E625}" type="slidenum">
              <a:rPr lang="en-US"/>
              <a:pPr>
                <a:defRPr/>
              </a:pPr>
              <a:t>‹#›</a:t>
            </a:fld>
            <a:endParaRPr lang="en-US" dirty="0"/>
          </a:p>
        </p:txBody>
      </p:sp>
    </p:spTree>
    <p:extLst>
      <p:ext uri="{BB962C8B-B14F-4D97-AF65-F5344CB8AC3E}">
        <p14:creationId xmlns:p14="http://schemas.microsoft.com/office/powerpoint/2010/main" val="20045628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a:xfrm>
            <a:off x="298174" y="4416436"/>
            <a:ext cx="6187109" cy="4727565"/>
          </a:xfrm>
        </p:spPr>
        <p:txBody>
          <a:bodyPr/>
          <a:lstStyle/>
          <a:p>
            <a:pPr>
              <a:lnSpc>
                <a:spcPct val="150000"/>
              </a:lnSpc>
            </a:pPr>
            <a:r>
              <a:rPr lang="en-US" sz="1200" b="1" i="1" dirty="0">
                <a:effectLst/>
                <a:latin typeface="Arial" panose="020B0604020202020204" pitchFamily="34" charset="0"/>
                <a:cs typeface="Arial" panose="020B0604020202020204" pitchFamily="34" charset="0"/>
              </a:rPr>
              <a:t>Farm Bill Impacts on NRCS Program Administration</a:t>
            </a:r>
          </a:p>
          <a:p>
            <a:pPr algn="l">
              <a:lnSpc>
                <a:spcPct val="150000"/>
              </a:lnSpc>
            </a:pPr>
            <a:r>
              <a:rPr lang="en-US" sz="1200" b="1" i="1" dirty="0">
                <a:effectLst/>
                <a:latin typeface="Arial" panose="020B0604020202020204" pitchFamily="34" charset="0"/>
                <a:cs typeface="Arial" panose="020B0604020202020204" pitchFamily="34" charset="0"/>
              </a:rPr>
              <a:t>Key thoughts: </a:t>
            </a:r>
            <a:r>
              <a:rPr lang="en-US" sz="1200" dirty="0">
                <a:effectLst/>
                <a:latin typeface="Arial" panose="020B0604020202020204" pitchFamily="34" charset="0"/>
                <a:cs typeface="Arial" panose="020B0604020202020204" pitchFamily="34" charset="0"/>
              </a:rPr>
              <a:t> </a:t>
            </a:r>
          </a:p>
          <a:p>
            <a:pPr marL="514350" marR="0" lvl="1" indent="-514350" algn="l" defTabSz="914400" rtl="0" eaLnBrk="1" fontAlgn="base" latinLnBrk="0" hangingPunct="1">
              <a:lnSpc>
                <a:spcPct val="100000"/>
              </a:lnSpc>
              <a:spcBef>
                <a:spcPct val="30000"/>
              </a:spcBef>
              <a:spcAft>
                <a:spcPct val="0"/>
              </a:spcAft>
              <a:buClrTx/>
              <a:buSzTx/>
              <a:buFont typeface="Wingdings" panose="05000000000000000000" pitchFamily="2" charset="2"/>
              <a:buChar char="Ø"/>
              <a:tabLst/>
              <a:defRPr/>
            </a:pPr>
            <a:r>
              <a:rPr lang="en-US" sz="1200" b="1" dirty="0">
                <a:effectLst/>
                <a:latin typeface="Arial" panose="020B0604020202020204" pitchFamily="34" charset="0"/>
                <a:cs typeface="Arial" panose="020B0604020202020204" pitchFamily="34" charset="0"/>
              </a:rPr>
              <a:t>Streamlining/consolidation </a:t>
            </a:r>
            <a:r>
              <a:rPr lang="en-US" sz="1200" b="0" u="none" dirty="0">
                <a:solidFill>
                  <a:schemeClr val="bg2"/>
                </a:solidFill>
                <a:latin typeface="Arial" panose="020B0604020202020204" pitchFamily="34" charset="0"/>
                <a:cs typeface="Arial" panose="020B0604020202020204" pitchFamily="34" charset="0"/>
              </a:rPr>
              <a:t>of programs and efforts brought about by program consolidation </a:t>
            </a:r>
            <a:r>
              <a:rPr lang="en-US" sz="1200" b="0" dirty="0">
                <a:solidFill>
                  <a:srgbClr val="FF0000"/>
                </a:solidFill>
                <a:latin typeface="Arial" panose="020B0604020202020204" pitchFamily="34" charset="0"/>
                <a:cs typeface="Arial" panose="020B0604020202020204" pitchFamily="34" charset="0"/>
              </a:rPr>
              <a:t>provides NRCS an opportunity to rethink how it delivers its conservation programs.  Our goal is to use this opportunity  to further improve our efficiency, streamline administration and  reduce burden on the public and our field staff.</a:t>
            </a:r>
          </a:p>
          <a:p>
            <a:pPr marL="514350" marR="0" indent="-514350" algn="l" defTabSz="914400" rtl="0" eaLnBrk="1" fontAlgn="base" latinLnBrk="0" hangingPunct="1">
              <a:lnSpc>
                <a:spcPct val="100000"/>
              </a:lnSpc>
              <a:spcBef>
                <a:spcPct val="30000"/>
              </a:spcBef>
              <a:spcAft>
                <a:spcPct val="0"/>
              </a:spcAft>
              <a:buClrTx/>
              <a:buSzTx/>
              <a:buFont typeface="Wingdings" panose="05000000000000000000" pitchFamily="2" charset="2"/>
              <a:buChar char="Ø"/>
              <a:tabLst/>
              <a:defRPr/>
            </a:pPr>
            <a:r>
              <a:rPr lang="en-US" sz="1200" b="0" u="none" dirty="0">
                <a:solidFill>
                  <a:schemeClr val="bg2"/>
                </a:solidFill>
                <a:latin typeface="Arial" panose="020B0604020202020204" pitchFamily="34" charset="0"/>
                <a:cs typeface="Arial" panose="020B0604020202020204" pitchFamily="34" charset="0"/>
              </a:rPr>
              <a:t>and;</a:t>
            </a:r>
          </a:p>
          <a:p>
            <a:pPr marL="514350" indent="-514350" algn="l">
              <a:lnSpc>
                <a:spcPct val="100000"/>
              </a:lnSpc>
              <a:buFont typeface="Wingdings" panose="05000000000000000000" pitchFamily="2" charset="2"/>
              <a:buChar char="Ø"/>
            </a:pPr>
            <a:r>
              <a:rPr lang="en-US" sz="1200" b="1" u="none" dirty="0">
                <a:solidFill>
                  <a:schemeClr val="bg2"/>
                </a:solidFill>
                <a:latin typeface="Arial" panose="020B0604020202020204" pitchFamily="34" charset="0"/>
                <a:cs typeface="Arial" panose="020B0604020202020204" pitchFamily="34" charset="0"/>
              </a:rPr>
              <a:t>Maintains NRCS opportunities and tools while enabling the agency to improve efficiency.</a:t>
            </a:r>
            <a:r>
              <a:rPr lang="en-US" sz="1200" b="0" u="none" dirty="0">
                <a:solidFill>
                  <a:schemeClr val="bg2"/>
                </a:solidFill>
                <a:latin typeface="Arial" panose="020B0604020202020204" pitchFamily="34" charset="0"/>
                <a:cs typeface="Arial" panose="020B0604020202020204" pitchFamily="34" charset="0"/>
              </a:rPr>
              <a:t>  Future applicants will be offered much the same opportunities to improve their stewardship with greater ease and increased transparency.</a:t>
            </a:r>
          </a:p>
          <a:p>
            <a:pPr marL="514350" indent="-514350" algn="l">
              <a:lnSpc>
                <a:spcPct val="100000"/>
              </a:lnSpc>
              <a:buFont typeface="Wingdings" panose="05000000000000000000" pitchFamily="2" charset="2"/>
              <a:buChar char="Ø"/>
            </a:pPr>
            <a:r>
              <a:rPr lang="en-US" b="1" u="none" dirty="0">
                <a:solidFill>
                  <a:srgbClr val="FF0000"/>
                </a:solidFill>
                <a:latin typeface="Arial" panose="020B0604020202020204" pitchFamily="34" charset="0"/>
                <a:cs typeface="Arial" panose="020B0604020202020204" pitchFamily="34" charset="0"/>
              </a:rPr>
              <a:t>New focus on </a:t>
            </a:r>
            <a:r>
              <a:rPr lang="en-US" sz="1200" b="1" u="none" dirty="0">
                <a:latin typeface="Arial" panose="020B0604020202020204" pitchFamily="34" charset="0"/>
                <a:cs typeface="Arial" panose="020B0604020202020204" pitchFamily="34" charset="0"/>
              </a:rPr>
              <a:t>Regional Conservation Priorities</a:t>
            </a:r>
            <a:r>
              <a:rPr lang="en-US" sz="1200" b="0" dirty="0">
                <a:latin typeface="Arial" panose="020B0604020202020204" pitchFamily="34" charset="0"/>
                <a:cs typeface="Arial" panose="020B0604020202020204" pitchFamily="34" charset="0"/>
              </a:rPr>
              <a:t>: NRCS</a:t>
            </a:r>
            <a:r>
              <a:rPr lang="en-US" sz="1200" b="0" dirty="0">
                <a:solidFill>
                  <a:srgbClr val="FF0000"/>
                </a:solidFill>
                <a:latin typeface="Arial" panose="020B0604020202020204" pitchFamily="34" charset="0"/>
                <a:cs typeface="Arial" panose="020B0604020202020204" pitchFamily="34" charset="0"/>
              </a:rPr>
              <a:t> can maintain and strengthen existing regional initiatives </a:t>
            </a:r>
            <a:r>
              <a:rPr lang="en-US" dirty="0">
                <a:solidFill>
                  <a:srgbClr val="FF0000"/>
                </a:solidFill>
                <a:latin typeface="Arial" panose="020B0604020202020204" pitchFamily="34" charset="0"/>
                <a:cs typeface="Arial" panose="020B0604020202020204" pitchFamily="34" charset="0"/>
              </a:rPr>
              <a:t>while developing new priorities with partnership involvement</a:t>
            </a:r>
            <a:r>
              <a:rPr lang="en-US" sz="1200" b="0" dirty="0">
                <a:solidFill>
                  <a:srgbClr val="FF0000"/>
                </a:solidFill>
                <a:latin typeface="Arial" panose="020B0604020202020204" pitchFamily="34" charset="0"/>
                <a:cs typeface="Arial" panose="020B0604020202020204" pitchFamily="34" charset="0"/>
              </a:rPr>
              <a:t>.</a:t>
            </a:r>
          </a:p>
          <a:p>
            <a:pPr marL="628650" lvl="1" indent="-171450" algn="l">
              <a:lnSpc>
                <a:spcPct val="80000"/>
              </a:lnSpc>
              <a:buFont typeface="Wingdings" panose="05000000000000000000" pitchFamily="2" charset="2"/>
              <a:buChar char="§"/>
            </a:pPr>
            <a:endParaRPr lang="en-US" sz="1200" b="0" dirty="0">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a:lnSpc>
                <a:spcPct val="100000"/>
              </a:lnSpc>
            </a:pPr>
            <a:endParaRPr lang="en-US" dirty="0">
              <a:solidFill>
                <a:srgbClr val="FF0000"/>
              </a:solidFill>
            </a:endParaRPr>
          </a:p>
        </p:txBody>
      </p:sp>
      <p:sp>
        <p:nvSpPr>
          <p:cNvPr id="5" name="Slide Number Placeholder 4"/>
          <p:cNvSpPr>
            <a:spLocks noGrp="1"/>
          </p:cNvSpPr>
          <p:nvPr>
            <p:ph type="sldNum" sz="quarter" idx="11"/>
          </p:nvPr>
        </p:nvSpPr>
        <p:spPr>
          <a:xfrm>
            <a:off x="6261653" y="8839200"/>
            <a:ext cx="296625" cy="236540"/>
          </a:xfrm>
        </p:spPr>
        <p:txBody>
          <a:bodyPr/>
          <a:lstStyle/>
          <a:p>
            <a:fld id="{94ACDEFE-EA78-43EB-AAAB-077AD3FAB07D}" type="slidenum">
              <a:rPr lang="en-US" smtClean="0"/>
              <a:pPr/>
              <a:t>1</a:t>
            </a:fld>
            <a:endParaRPr lang="en-US" dirty="0"/>
          </a:p>
        </p:txBody>
      </p:sp>
      <p:sp>
        <p:nvSpPr>
          <p:cNvPr id="6" name="Date Placeholder 5"/>
          <p:cNvSpPr>
            <a:spLocks noGrp="1"/>
          </p:cNvSpPr>
          <p:nvPr>
            <p:ph type="dt" idx="12"/>
          </p:nvPr>
        </p:nvSpPr>
        <p:spPr/>
        <p:txBody>
          <a:bodyPr/>
          <a:lstStyle/>
          <a:p>
            <a:fld id="{F6953C45-32E7-4BA3-9AEF-63749C098572}" type="datetime1">
              <a:rPr lang="en-US" smtClean="0"/>
              <a:t>6/23/2018</a:t>
            </a:fld>
            <a:endParaRPr lang="en-US" dirty="0"/>
          </a:p>
        </p:txBody>
      </p:sp>
    </p:spTree>
    <p:extLst>
      <p:ext uri="{BB962C8B-B14F-4D97-AF65-F5344CB8AC3E}">
        <p14:creationId xmlns:p14="http://schemas.microsoft.com/office/powerpoint/2010/main" val="782569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a:xfrm>
            <a:off x="298174" y="4416436"/>
            <a:ext cx="6187109" cy="4727565"/>
          </a:xfrm>
        </p:spPr>
        <p:txBody>
          <a:bodyPr/>
          <a:lstStyle/>
          <a:p>
            <a:pPr marL="457200" lvl="1" indent="0" algn="l">
              <a:lnSpc>
                <a:spcPct val="80000"/>
              </a:lnSpc>
              <a:buFont typeface="Wingdings" panose="05000000000000000000" pitchFamily="2" charset="2"/>
              <a:buNone/>
            </a:pPr>
            <a:r>
              <a:rPr lang="en-US" sz="1200" b="0" dirty="0">
                <a:latin typeface="Arial" panose="020B0604020202020204" pitchFamily="34" charset="0"/>
                <a:cs typeface="Arial" panose="020B0604020202020204" pitchFamily="34" charset="0"/>
              </a:rPr>
              <a:t>Status</a:t>
            </a:r>
            <a:r>
              <a:rPr lang="en-US" sz="1200" b="0" baseline="0" dirty="0">
                <a:latin typeface="Arial" panose="020B0604020202020204" pitchFamily="34" charset="0"/>
                <a:cs typeface="Arial" panose="020B0604020202020204" pitchFamily="34" charset="0"/>
              </a:rPr>
              <a:t> of MRBI-Currently we have 7 projects receiving funds (2015 and 2016 projects) but funding will end in 2018 with current Farm Bill.  However the projects will have contract implementations until year 2021.  At that time all MRBI in Arkansas will be finalized.</a:t>
            </a:r>
            <a:endParaRPr lang="en-US" sz="1200" b="0" dirty="0">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a:lnSpc>
                <a:spcPct val="100000"/>
              </a:lnSpc>
            </a:pPr>
            <a:endParaRPr lang="en-US" dirty="0">
              <a:solidFill>
                <a:srgbClr val="FF0000"/>
              </a:solidFill>
            </a:endParaRPr>
          </a:p>
        </p:txBody>
      </p:sp>
      <p:sp>
        <p:nvSpPr>
          <p:cNvPr id="5" name="Slide Number Placeholder 4"/>
          <p:cNvSpPr>
            <a:spLocks noGrp="1"/>
          </p:cNvSpPr>
          <p:nvPr>
            <p:ph type="sldNum" sz="quarter" idx="11"/>
          </p:nvPr>
        </p:nvSpPr>
        <p:spPr>
          <a:xfrm>
            <a:off x="6261653" y="8839200"/>
            <a:ext cx="296625" cy="236540"/>
          </a:xfrm>
        </p:spPr>
        <p:txBody>
          <a:bodyPr/>
          <a:lstStyle/>
          <a:p>
            <a:fld id="{94ACDEFE-EA78-43EB-AAAB-077AD3FAB07D}" type="slidenum">
              <a:rPr lang="en-US" smtClean="0"/>
              <a:pPr/>
              <a:t>2</a:t>
            </a:fld>
            <a:endParaRPr lang="en-US" dirty="0"/>
          </a:p>
        </p:txBody>
      </p:sp>
      <p:sp>
        <p:nvSpPr>
          <p:cNvPr id="6" name="Date Placeholder 5"/>
          <p:cNvSpPr>
            <a:spLocks noGrp="1"/>
          </p:cNvSpPr>
          <p:nvPr>
            <p:ph type="dt" idx="12"/>
          </p:nvPr>
        </p:nvSpPr>
        <p:spPr/>
        <p:txBody>
          <a:bodyPr/>
          <a:lstStyle/>
          <a:p>
            <a:fld id="{F6953C45-32E7-4BA3-9AEF-63749C098572}" type="datetime1">
              <a:rPr lang="en-US" smtClean="0"/>
              <a:t>6/23/2018</a:t>
            </a:fld>
            <a:endParaRPr lang="en-US" dirty="0"/>
          </a:p>
        </p:txBody>
      </p:sp>
    </p:spTree>
    <p:extLst>
      <p:ext uri="{BB962C8B-B14F-4D97-AF65-F5344CB8AC3E}">
        <p14:creationId xmlns:p14="http://schemas.microsoft.com/office/powerpoint/2010/main" val="3523335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effectLst/>
              </a:rPr>
              <a:t>Arkansas conservation partners were approved for four RCPP projects (2 State, 1 National, and 1 Critical Conservation Area (CCA)).</a:t>
            </a:r>
          </a:p>
          <a:p>
            <a:r>
              <a:rPr lang="en-US" dirty="0">
                <a:effectLst/>
              </a:rPr>
              <a:t>Red River, Illinois River, Bayou Meto, Rice Stewardship</a:t>
            </a:r>
          </a:p>
          <a:p>
            <a:endParaRPr lang="en-US" dirty="0">
              <a:effectLst/>
            </a:endParaRPr>
          </a:p>
          <a:p>
            <a:r>
              <a:rPr lang="en-US" dirty="0">
                <a:effectLst/>
              </a:rPr>
              <a:t>RCPP projects in Arkansas will address water quality degradation, groundwater declines, and inadequate habitat for fish and wildlife on irrigated cropland; reducing nutrient and sediment load entering the Red River; improving water quality in the Illinois River Watershed so that all waters meet their designated uses; and assisting rice producers address water quantity, water quality, and wildlife habitat across 380,000 acres in Mississippi, Arkansas, California, Louisiana, Missouri, and Texas.</a:t>
            </a:r>
          </a:p>
        </p:txBody>
      </p:sp>
      <p:sp>
        <p:nvSpPr>
          <p:cNvPr id="4" name="Date Placeholder 3"/>
          <p:cNvSpPr>
            <a:spLocks noGrp="1"/>
          </p:cNvSpPr>
          <p:nvPr>
            <p:ph type="dt" idx="10"/>
          </p:nvPr>
        </p:nvSpPr>
        <p:spPr/>
        <p:txBody>
          <a:bodyPr/>
          <a:lstStyle/>
          <a:p>
            <a:fld id="{B8A0FB5B-2E22-4C66-B093-D531C92ED87A}" type="datetime1">
              <a:rPr lang="en-US" smtClean="0">
                <a:solidFill>
                  <a:srgbClr val="000000"/>
                </a:solidFill>
              </a:rPr>
              <a:pPr/>
              <a:t>6/23/2018</a:t>
            </a:fld>
            <a:endParaRPr lang="en-US" dirty="0">
              <a:solidFill>
                <a:srgbClr val="000000"/>
              </a:solidFill>
            </a:endParaRPr>
          </a:p>
        </p:txBody>
      </p:sp>
      <p:sp>
        <p:nvSpPr>
          <p:cNvPr id="5" name="Slide Number Placeholder 4"/>
          <p:cNvSpPr>
            <a:spLocks noGrp="1"/>
          </p:cNvSpPr>
          <p:nvPr>
            <p:ph type="sldNum" sz="quarter" idx="11"/>
          </p:nvPr>
        </p:nvSpPr>
        <p:spPr/>
        <p:txBody>
          <a:bodyPr/>
          <a:lstStyle/>
          <a:p>
            <a:fld id="{94ACDEFE-EA78-43EB-AAAB-077AD3FAB07D}" type="slidenum">
              <a:rPr lang="en-US" smtClean="0">
                <a:solidFill>
                  <a:srgbClr val="000000"/>
                </a:solidFill>
              </a:rPr>
              <a:pPr/>
              <a:t>3</a:t>
            </a:fld>
            <a:endParaRPr lang="en-US" dirty="0">
              <a:solidFill>
                <a:srgbClr val="000000"/>
              </a:solidFill>
            </a:endParaRPr>
          </a:p>
        </p:txBody>
      </p:sp>
    </p:spTree>
    <p:extLst>
      <p:ext uri="{BB962C8B-B14F-4D97-AF65-F5344CB8AC3E}">
        <p14:creationId xmlns:p14="http://schemas.microsoft.com/office/powerpoint/2010/main" val="3316933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effectLst/>
              </a:rPr>
              <a:t>These 4 projects</a:t>
            </a:r>
            <a:r>
              <a:rPr lang="en-US" baseline="0" dirty="0">
                <a:effectLst/>
              </a:rPr>
              <a:t> contain 60% of the contracts, 33% of the contract acres, 41% of the funding obligated and 55% of the producers contribution</a:t>
            </a:r>
            <a:endParaRPr lang="en-US" dirty="0">
              <a:effectLst/>
            </a:endParaRPr>
          </a:p>
        </p:txBody>
      </p:sp>
      <p:sp>
        <p:nvSpPr>
          <p:cNvPr id="4" name="Date Placeholder 3"/>
          <p:cNvSpPr>
            <a:spLocks noGrp="1"/>
          </p:cNvSpPr>
          <p:nvPr>
            <p:ph type="dt" idx="10"/>
          </p:nvPr>
        </p:nvSpPr>
        <p:spPr/>
        <p:txBody>
          <a:bodyPr/>
          <a:lstStyle/>
          <a:p>
            <a:fld id="{B8A0FB5B-2E22-4C66-B093-D531C92ED87A}" type="datetime1">
              <a:rPr lang="en-US" smtClean="0">
                <a:solidFill>
                  <a:srgbClr val="000000"/>
                </a:solidFill>
              </a:rPr>
              <a:pPr/>
              <a:t>6/23/2018</a:t>
            </a:fld>
            <a:endParaRPr lang="en-US" dirty="0">
              <a:solidFill>
                <a:srgbClr val="000000"/>
              </a:solidFill>
            </a:endParaRPr>
          </a:p>
        </p:txBody>
      </p:sp>
      <p:sp>
        <p:nvSpPr>
          <p:cNvPr id="5" name="Slide Number Placeholder 4"/>
          <p:cNvSpPr>
            <a:spLocks noGrp="1"/>
          </p:cNvSpPr>
          <p:nvPr>
            <p:ph type="sldNum" sz="quarter" idx="11"/>
          </p:nvPr>
        </p:nvSpPr>
        <p:spPr/>
        <p:txBody>
          <a:bodyPr/>
          <a:lstStyle/>
          <a:p>
            <a:fld id="{94ACDEFE-EA78-43EB-AAAB-077AD3FAB07D}" type="slidenum">
              <a:rPr lang="en-US" smtClean="0">
                <a:solidFill>
                  <a:srgbClr val="000000"/>
                </a:solidFill>
              </a:rPr>
              <a:pPr/>
              <a:t>4</a:t>
            </a:fld>
            <a:endParaRPr lang="en-US" dirty="0">
              <a:solidFill>
                <a:srgbClr val="000000"/>
              </a:solidFill>
            </a:endParaRPr>
          </a:p>
        </p:txBody>
      </p:sp>
    </p:spTree>
    <p:extLst>
      <p:ext uri="{BB962C8B-B14F-4D97-AF65-F5344CB8AC3E}">
        <p14:creationId xmlns:p14="http://schemas.microsoft.com/office/powerpoint/2010/main" val="3218901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a:xfrm>
            <a:off x="298174" y="4416436"/>
            <a:ext cx="6187109" cy="4727565"/>
          </a:xfrm>
        </p:spPr>
        <p:txBody>
          <a:bodyPr/>
          <a:lstStyle/>
          <a:p>
            <a:pPr marL="0" indent="0" algn="l">
              <a:lnSpc>
                <a:spcPct val="100000"/>
              </a:lnSpc>
              <a:buFont typeface="Wingdings" panose="05000000000000000000" pitchFamily="2" charset="2"/>
              <a:buNone/>
            </a:pPr>
            <a:r>
              <a:rPr lang="en-US" sz="1200" b="0" u="none" dirty="0">
                <a:solidFill>
                  <a:schemeClr val="bg2"/>
                </a:solidFill>
                <a:latin typeface="Arial" panose="020B0604020202020204" pitchFamily="34" charset="0"/>
                <a:cs typeface="Arial" panose="020B0604020202020204" pitchFamily="34" charset="0"/>
              </a:rPr>
              <a:t>Estimates</a:t>
            </a:r>
            <a:r>
              <a:rPr lang="en-US" sz="1200" b="0" u="none" baseline="0" dirty="0">
                <a:solidFill>
                  <a:schemeClr val="bg2"/>
                </a:solidFill>
                <a:latin typeface="Arial" panose="020B0604020202020204" pitchFamily="34" charset="0"/>
                <a:cs typeface="Arial" panose="020B0604020202020204" pitchFamily="34" charset="0"/>
              </a:rPr>
              <a:t> were obtained by data provided from Lee Norfleet from our Tech Center.  He is responsible for running models for MRBI and CEAP data.  Data may vary in the </a:t>
            </a:r>
            <a:r>
              <a:rPr lang="en-US" sz="1200" b="0" u="none" baseline="0" dirty="0" err="1">
                <a:solidFill>
                  <a:schemeClr val="bg2"/>
                </a:solidFill>
                <a:latin typeface="Arial" panose="020B0604020202020204" pitchFamily="34" charset="0"/>
                <a:cs typeface="Arial" panose="020B0604020202020204" pitchFamily="34" charset="0"/>
              </a:rPr>
              <a:t>furture</a:t>
            </a:r>
            <a:r>
              <a:rPr lang="en-US" sz="1200" b="0" u="none" baseline="0" dirty="0">
                <a:solidFill>
                  <a:schemeClr val="bg2"/>
                </a:solidFill>
                <a:latin typeface="Arial" panose="020B0604020202020204" pitchFamily="34" charset="0"/>
                <a:cs typeface="Arial" panose="020B0604020202020204" pitchFamily="34" charset="0"/>
              </a:rPr>
              <a:t> as more finite data is used.  Took estimated soil loss and factor the amount of N and P saved per ton of soil loss to get figures.  Ground water was estimated at the savings per irrigation practices such as land leveling, </a:t>
            </a:r>
            <a:endParaRPr lang="en-US" sz="1200" b="0" u="none" dirty="0">
              <a:solidFill>
                <a:schemeClr val="bg2"/>
              </a:solidFill>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a:lnSpc>
                <a:spcPct val="100000"/>
              </a:lnSpc>
            </a:pPr>
            <a:endParaRPr lang="en-US" dirty="0">
              <a:solidFill>
                <a:srgbClr val="FF0000"/>
              </a:solidFill>
            </a:endParaRPr>
          </a:p>
        </p:txBody>
      </p:sp>
      <p:sp>
        <p:nvSpPr>
          <p:cNvPr id="5" name="Slide Number Placeholder 4"/>
          <p:cNvSpPr>
            <a:spLocks noGrp="1"/>
          </p:cNvSpPr>
          <p:nvPr>
            <p:ph type="sldNum" sz="quarter" idx="11"/>
          </p:nvPr>
        </p:nvSpPr>
        <p:spPr>
          <a:xfrm>
            <a:off x="6261653" y="8839200"/>
            <a:ext cx="296625" cy="236540"/>
          </a:xfrm>
        </p:spPr>
        <p:txBody>
          <a:bodyPr/>
          <a:lstStyle/>
          <a:p>
            <a:fld id="{94ACDEFE-EA78-43EB-AAAB-077AD3FAB07D}" type="slidenum">
              <a:rPr lang="en-US" smtClean="0"/>
              <a:pPr/>
              <a:t>5</a:t>
            </a:fld>
            <a:endParaRPr lang="en-US" dirty="0"/>
          </a:p>
        </p:txBody>
      </p:sp>
      <p:sp>
        <p:nvSpPr>
          <p:cNvPr id="6" name="Date Placeholder 5"/>
          <p:cNvSpPr>
            <a:spLocks noGrp="1"/>
          </p:cNvSpPr>
          <p:nvPr>
            <p:ph type="dt" idx="12"/>
          </p:nvPr>
        </p:nvSpPr>
        <p:spPr/>
        <p:txBody>
          <a:bodyPr/>
          <a:lstStyle/>
          <a:p>
            <a:fld id="{F6953C45-32E7-4BA3-9AEF-63749C098572}" type="datetime1">
              <a:rPr lang="en-US" smtClean="0"/>
              <a:t>6/23/2018</a:t>
            </a:fld>
            <a:endParaRPr lang="en-US" dirty="0"/>
          </a:p>
        </p:txBody>
      </p:sp>
    </p:spTree>
    <p:extLst>
      <p:ext uri="{BB962C8B-B14F-4D97-AF65-F5344CB8AC3E}">
        <p14:creationId xmlns:p14="http://schemas.microsoft.com/office/powerpoint/2010/main" val="2661506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b="1" dirty="0"/>
          </a:p>
        </p:txBody>
      </p:sp>
      <p:sp>
        <p:nvSpPr>
          <p:cNvPr id="45060" name="Slide Number Placeholder 3"/>
          <p:cNvSpPr>
            <a:spLocks noGrp="1"/>
          </p:cNvSpPr>
          <p:nvPr>
            <p:ph type="sldNum" sz="quarter" idx="5"/>
          </p:nvPr>
        </p:nvSpPr>
        <p:spPr>
          <a:noFill/>
        </p:spPr>
        <p:txBody>
          <a:bodyPr/>
          <a:lstStyle/>
          <a:p>
            <a:pPr defTabSz="930275"/>
            <a:fld id="{717D9662-E4E4-4A97-8EFF-AD1869E5A13C}" type="slidenum">
              <a:rPr lang="en-US" smtClean="0"/>
              <a:pPr defTabSz="930275"/>
              <a:t>6</a:t>
            </a:fld>
            <a:endParaRPr lang="en-US" dirty="0"/>
          </a:p>
        </p:txBody>
      </p:sp>
    </p:spTree>
    <p:extLst>
      <p:ext uri="{BB962C8B-B14F-4D97-AF65-F5344CB8AC3E}">
        <p14:creationId xmlns:p14="http://schemas.microsoft.com/office/powerpoint/2010/main" val="1946392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b="1" dirty="0"/>
          </a:p>
        </p:txBody>
      </p:sp>
      <p:sp>
        <p:nvSpPr>
          <p:cNvPr id="45060" name="Slide Number Placeholder 3"/>
          <p:cNvSpPr>
            <a:spLocks noGrp="1"/>
          </p:cNvSpPr>
          <p:nvPr>
            <p:ph type="sldNum" sz="quarter" idx="5"/>
          </p:nvPr>
        </p:nvSpPr>
        <p:spPr>
          <a:noFill/>
        </p:spPr>
        <p:txBody>
          <a:bodyPr/>
          <a:lstStyle/>
          <a:p>
            <a:pPr defTabSz="930275"/>
            <a:fld id="{717D9662-E4E4-4A97-8EFF-AD1869E5A13C}" type="slidenum">
              <a:rPr lang="en-US" smtClean="0"/>
              <a:pPr defTabSz="930275"/>
              <a:t>7</a:t>
            </a:fld>
            <a:endParaRPr lang="en-US" dirty="0"/>
          </a:p>
        </p:txBody>
      </p:sp>
    </p:spTree>
    <p:extLst>
      <p:ext uri="{BB962C8B-B14F-4D97-AF65-F5344CB8AC3E}">
        <p14:creationId xmlns:p14="http://schemas.microsoft.com/office/powerpoint/2010/main" val="480942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b="1" dirty="0"/>
          </a:p>
        </p:txBody>
      </p:sp>
      <p:sp>
        <p:nvSpPr>
          <p:cNvPr id="47108" name="Slide Number Placeholder 3"/>
          <p:cNvSpPr>
            <a:spLocks noGrp="1"/>
          </p:cNvSpPr>
          <p:nvPr>
            <p:ph type="sldNum" sz="quarter" idx="5"/>
          </p:nvPr>
        </p:nvSpPr>
        <p:spPr>
          <a:noFill/>
        </p:spPr>
        <p:txBody>
          <a:bodyPr/>
          <a:lstStyle/>
          <a:p>
            <a:pPr defTabSz="930275"/>
            <a:fld id="{5563E4A7-022E-43FA-9D79-C2290DB43329}" type="slidenum">
              <a:rPr lang="en-US" smtClean="0"/>
              <a:pPr defTabSz="930275"/>
              <a:t>8</a:t>
            </a:fld>
            <a:endParaRPr lang="en-US" dirty="0"/>
          </a:p>
        </p:txBody>
      </p:sp>
    </p:spTree>
    <p:extLst>
      <p:ext uri="{BB962C8B-B14F-4D97-AF65-F5344CB8AC3E}">
        <p14:creationId xmlns:p14="http://schemas.microsoft.com/office/powerpoint/2010/main" val="2057186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a:xfrm>
            <a:off x="298174" y="4416436"/>
            <a:ext cx="6187109" cy="4727565"/>
          </a:xfrm>
        </p:spPr>
        <p:txBody>
          <a:bodyPr/>
          <a:lstStyle/>
          <a:p>
            <a:pPr>
              <a:lnSpc>
                <a:spcPct val="150000"/>
              </a:lnSpc>
            </a:pPr>
            <a:r>
              <a:rPr lang="en-US" sz="1200" b="1" i="1" dirty="0">
                <a:effectLst/>
                <a:latin typeface="Arial" panose="020B0604020202020204" pitchFamily="34" charset="0"/>
                <a:cs typeface="Arial" panose="020B0604020202020204" pitchFamily="34" charset="0"/>
              </a:rPr>
              <a:t>Farm Bill Impacts on NRCS Program Administration</a:t>
            </a:r>
          </a:p>
          <a:p>
            <a:pPr algn="l">
              <a:lnSpc>
                <a:spcPct val="150000"/>
              </a:lnSpc>
            </a:pPr>
            <a:r>
              <a:rPr lang="en-US" sz="1200" b="1" i="1" dirty="0">
                <a:effectLst/>
                <a:latin typeface="Arial" panose="020B0604020202020204" pitchFamily="34" charset="0"/>
                <a:cs typeface="Arial" panose="020B0604020202020204" pitchFamily="34" charset="0"/>
              </a:rPr>
              <a:t>Key thoughts: </a:t>
            </a:r>
            <a:r>
              <a:rPr lang="en-US" sz="1200" dirty="0">
                <a:effectLst/>
                <a:latin typeface="Arial" panose="020B0604020202020204" pitchFamily="34" charset="0"/>
                <a:cs typeface="Arial" panose="020B0604020202020204" pitchFamily="34" charset="0"/>
              </a:rPr>
              <a:t> </a:t>
            </a:r>
          </a:p>
          <a:p>
            <a:pPr marL="514350" marR="0" lvl="1" indent="-514350" algn="l" defTabSz="914400" rtl="0" eaLnBrk="1" fontAlgn="base" latinLnBrk="0" hangingPunct="1">
              <a:lnSpc>
                <a:spcPct val="100000"/>
              </a:lnSpc>
              <a:spcBef>
                <a:spcPct val="30000"/>
              </a:spcBef>
              <a:spcAft>
                <a:spcPct val="0"/>
              </a:spcAft>
              <a:buClrTx/>
              <a:buSzTx/>
              <a:buFont typeface="Wingdings" panose="05000000000000000000" pitchFamily="2" charset="2"/>
              <a:buChar char="Ø"/>
              <a:tabLst/>
              <a:defRPr/>
            </a:pPr>
            <a:r>
              <a:rPr lang="en-US" sz="1200" b="1" dirty="0">
                <a:effectLst/>
                <a:latin typeface="Arial" panose="020B0604020202020204" pitchFamily="34" charset="0"/>
                <a:cs typeface="Arial" panose="020B0604020202020204" pitchFamily="34" charset="0"/>
              </a:rPr>
              <a:t>Streamlining/consolidation </a:t>
            </a:r>
            <a:r>
              <a:rPr lang="en-US" sz="1200" b="0" u="none" dirty="0">
                <a:solidFill>
                  <a:schemeClr val="bg2"/>
                </a:solidFill>
                <a:latin typeface="Arial" panose="020B0604020202020204" pitchFamily="34" charset="0"/>
                <a:cs typeface="Arial" panose="020B0604020202020204" pitchFamily="34" charset="0"/>
              </a:rPr>
              <a:t>of programs and efforts brought about by program consolidation </a:t>
            </a:r>
            <a:r>
              <a:rPr lang="en-US" sz="1200" b="0" dirty="0">
                <a:solidFill>
                  <a:srgbClr val="FF0000"/>
                </a:solidFill>
                <a:latin typeface="Arial" panose="020B0604020202020204" pitchFamily="34" charset="0"/>
                <a:cs typeface="Arial" panose="020B0604020202020204" pitchFamily="34" charset="0"/>
              </a:rPr>
              <a:t>provides NRCS an opportunity to rethink how it delivers its conservation programs.  Our goal is to use this opportunity  to further improve our efficiency, streamline administration and  reduce burden on the public and our field staff.</a:t>
            </a:r>
          </a:p>
          <a:p>
            <a:pPr marL="514350" marR="0" indent="-514350" algn="l" defTabSz="914400" rtl="0" eaLnBrk="1" fontAlgn="base" latinLnBrk="0" hangingPunct="1">
              <a:lnSpc>
                <a:spcPct val="100000"/>
              </a:lnSpc>
              <a:spcBef>
                <a:spcPct val="30000"/>
              </a:spcBef>
              <a:spcAft>
                <a:spcPct val="0"/>
              </a:spcAft>
              <a:buClrTx/>
              <a:buSzTx/>
              <a:buFont typeface="Wingdings" panose="05000000000000000000" pitchFamily="2" charset="2"/>
              <a:buChar char="Ø"/>
              <a:tabLst/>
              <a:defRPr/>
            </a:pPr>
            <a:r>
              <a:rPr lang="en-US" sz="1200" b="0" u="none" dirty="0">
                <a:solidFill>
                  <a:schemeClr val="bg2"/>
                </a:solidFill>
                <a:latin typeface="Arial" panose="020B0604020202020204" pitchFamily="34" charset="0"/>
                <a:cs typeface="Arial" panose="020B0604020202020204" pitchFamily="34" charset="0"/>
              </a:rPr>
              <a:t>and;</a:t>
            </a:r>
          </a:p>
          <a:p>
            <a:pPr marL="514350" indent="-514350" algn="l">
              <a:lnSpc>
                <a:spcPct val="100000"/>
              </a:lnSpc>
              <a:buFont typeface="Wingdings" panose="05000000000000000000" pitchFamily="2" charset="2"/>
              <a:buChar char="Ø"/>
            </a:pPr>
            <a:r>
              <a:rPr lang="en-US" sz="1200" b="1" u="none" dirty="0">
                <a:solidFill>
                  <a:schemeClr val="bg2"/>
                </a:solidFill>
                <a:latin typeface="Arial" panose="020B0604020202020204" pitchFamily="34" charset="0"/>
                <a:cs typeface="Arial" panose="020B0604020202020204" pitchFamily="34" charset="0"/>
              </a:rPr>
              <a:t>Maintains NRCS opportunities and tools while enabling the agency to improve efficiency.</a:t>
            </a:r>
            <a:r>
              <a:rPr lang="en-US" sz="1200" b="0" u="none" dirty="0">
                <a:solidFill>
                  <a:schemeClr val="bg2"/>
                </a:solidFill>
                <a:latin typeface="Arial" panose="020B0604020202020204" pitchFamily="34" charset="0"/>
                <a:cs typeface="Arial" panose="020B0604020202020204" pitchFamily="34" charset="0"/>
              </a:rPr>
              <a:t>  Future applicants will be offered much the same opportunities to improve their stewardship with greater ease and increased transparency.</a:t>
            </a:r>
          </a:p>
          <a:p>
            <a:pPr marL="514350" indent="-514350" algn="l">
              <a:lnSpc>
                <a:spcPct val="100000"/>
              </a:lnSpc>
              <a:buFont typeface="Wingdings" panose="05000000000000000000" pitchFamily="2" charset="2"/>
              <a:buChar char="Ø"/>
            </a:pPr>
            <a:r>
              <a:rPr lang="en-US" b="1" u="none" dirty="0">
                <a:solidFill>
                  <a:srgbClr val="FF0000"/>
                </a:solidFill>
                <a:latin typeface="Arial" panose="020B0604020202020204" pitchFamily="34" charset="0"/>
                <a:cs typeface="Arial" panose="020B0604020202020204" pitchFamily="34" charset="0"/>
              </a:rPr>
              <a:t>New focus on </a:t>
            </a:r>
            <a:r>
              <a:rPr lang="en-US" sz="1200" b="1" u="none" dirty="0">
                <a:latin typeface="Arial" panose="020B0604020202020204" pitchFamily="34" charset="0"/>
                <a:cs typeface="Arial" panose="020B0604020202020204" pitchFamily="34" charset="0"/>
              </a:rPr>
              <a:t>Regional Conservation Priorities</a:t>
            </a:r>
            <a:r>
              <a:rPr lang="en-US" sz="1200" b="0" dirty="0">
                <a:latin typeface="Arial" panose="020B0604020202020204" pitchFamily="34" charset="0"/>
                <a:cs typeface="Arial" panose="020B0604020202020204" pitchFamily="34" charset="0"/>
              </a:rPr>
              <a:t>: NRCS</a:t>
            </a:r>
            <a:r>
              <a:rPr lang="en-US" sz="1200" b="0" dirty="0">
                <a:solidFill>
                  <a:srgbClr val="FF0000"/>
                </a:solidFill>
                <a:latin typeface="Arial" panose="020B0604020202020204" pitchFamily="34" charset="0"/>
                <a:cs typeface="Arial" panose="020B0604020202020204" pitchFamily="34" charset="0"/>
              </a:rPr>
              <a:t> can maintain and strengthen existing regional initiatives </a:t>
            </a:r>
            <a:r>
              <a:rPr lang="en-US" dirty="0">
                <a:solidFill>
                  <a:srgbClr val="FF0000"/>
                </a:solidFill>
                <a:latin typeface="Arial" panose="020B0604020202020204" pitchFamily="34" charset="0"/>
                <a:cs typeface="Arial" panose="020B0604020202020204" pitchFamily="34" charset="0"/>
              </a:rPr>
              <a:t>while developing new priorities with partnership involvement</a:t>
            </a:r>
            <a:r>
              <a:rPr lang="en-US" sz="1200" b="0" dirty="0">
                <a:solidFill>
                  <a:srgbClr val="FF0000"/>
                </a:solidFill>
                <a:latin typeface="Arial" panose="020B0604020202020204" pitchFamily="34" charset="0"/>
                <a:cs typeface="Arial" panose="020B0604020202020204" pitchFamily="34" charset="0"/>
              </a:rPr>
              <a:t>.</a:t>
            </a:r>
          </a:p>
          <a:p>
            <a:pPr marL="628650" lvl="1" indent="-171450" algn="l">
              <a:lnSpc>
                <a:spcPct val="80000"/>
              </a:lnSpc>
              <a:buFont typeface="Wingdings" panose="05000000000000000000" pitchFamily="2" charset="2"/>
              <a:buChar char="§"/>
            </a:pPr>
            <a:endParaRPr lang="en-US" sz="1200" b="0" dirty="0">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a:lnSpc>
                <a:spcPct val="100000"/>
              </a:lnSpc>
            </a:pPr>
            <a:endParaRPr lang="en-US" dirty="0">
              <a:solidFill>
                <a:srgbClr val="FF0000"/>
              </a:solidFill>
            </a:endParaRPr>
          </a:p>
        </p:txBody>
      </p:sp>
      <p:sp>
        <p:nvSpPr>
          <p:cNvPr id="5" name="Slide Number Placeholder 4"/>
          <p:cNvSpPr>
            <a:spLocks noGrp="1"/>
          </p:cNvSpPr>
          <p:nvPr>
            <p:ph type="sldNum" sz="quarter" idx="11"/>
          </p:nvPr>
        </p:nvSpPr>
        <p:spPr>
          <a:xfrm>
            <a:off x="6261653" y="8839200"/>
            <a:ext cx="296625" cy="236540"/>
          </a:xfrm>
        </p:spPr>
        <p:txBody>
          <a:bodyPr/>
          <a:lstStyle/>
          <a:p>
            <a:fld id="{94ACDEFE-EA78-43EB-AAAB-077AD3FAB07D}" type="slidenum">
              <a:rPr lang="en-US" smtClean="0"/>
              <a:pPr/>
              <a:t>9</a:t>
            </a:fld>
            <a:endParaRPr lang="en-US" dirty="0"/>
          </a:p>
        </p:txBody>
      </p:sp>
      <p:sp>
        <p:nvSpPr>
          <p:cNvPr id="6" name="Date Placeholder 5"/>
          <p:cNvSpPr>
            <a:spLocks noGrp="1"/>
          </p:cNvSpPr>
          <p:nvPr>
            <p:ph type="dt" idx="12"/>
          </p:nvPr>
        </p:nvSpPr>
        <p:spPr/>
        <p:txBody>
          <a:bodyPr/>
          <a:lstStyle/>
          <a:p>
            <a:fld id="{F6953C45-32E7-4BA3-9AEF-63749C098572}" type="datetime1">
              <a:rPr lang="en-US" smtClean="0"/>
              <a:t>6/23/2018</a:t>
            </a:fld>
            <a:endParaRPr lang="en-US" dirty="0"/>
          </a:p>
        </p:txBody>
      </p:sp>
    </p:spTree>
    <p:extLst>
      <p:ext uri="{BB962C8B-B14F-4D97-AF65-F5344CB8AC3E}">
        <p14:creationId xmlns:p14="http://schemas.microsoft.com/office/powerpoint/2010/main" val="3692642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a:xfrm>
            <a:off x="298174" y="4416436"/>
            <a:ext cx="6187109" cy="4727565"/>
          </a:xfrm>
        </p:spPr>
        <p:txBody>
          <a:bodyPr/>
          <a:lstStyle/>
          <a:p>
            <a:pPr>
              <a:lnSpc>
                <a:spcPct val="150000"/>
              </a:lnSpc>
            </a:pPr>
            <a:r>
              <a:rPr lang="en-US" sz="1200" b="1" i="1" dirty="0">
                <a:effectLst/>
                <a:latin typeface="Arial" panose="020B0604020202020204" pitchFamily="34" charset="0"/>
                <a:cs typeface="Arial" panose="020B0604020202020204" pitchFamily="34" charset="0"/>
              </a:rPr>
              <a:t>Farm Bill Impacts on NRCS Program Administration</a:t>
            </a:r>
          </a:p>
          <a:p>
            <a:pPr algn="l">
              <a:lnSpc>
                <a:spcPct val="150000"/>
              </a:lnSpc>
            </a:pPr>
            <a:r>
              <a:rPr lang="en-US" sz="1200" b="1" i="1" dirty="0">
                <a:effectLst/>
                <a:latin typeface="Arial" panose="020B0604020202020204" pitchFamily="34" charset="0"/>
                <a:cs typeface="Arial" panose="020B0604020202020204" pitchFamily="34" charset="0"/>
              </a:rPr>
              <a:t>Key thoughts: </a:t>
            </a:r>
            <a:r>
              <a:rPr lang="en-US" sz="1200" dirty="0">
                <a:effectLst/>
                <a:latin typeface="Arial" panose="020B0604020202020204" pitchFamily="34" charset="0"/>
                <a:cs typeface="Arial" panose="020B0604020202020204" pitchFamily="34" charset="0"/>
              </a:rPr>
              <a:t> </a:t>
            </a:r>
          </a:p>
          <a:p>
            <a:pPr marL="514350" marR="0" lvl="1" indent="-514350" algn="l" defTabSz="914400" rtl="0" eaLnBrk="1" fontAlgn="base" latinLnBrk="0" hangingPunct="1">
              <a:lnSpc>
                <a:spcPct val="100000"/>
              </a:lnSpc>
              <a:spcBef>
                <a:spcPct val="30000"/>
              </a:spcBef>
              <a:spcAft>
                <a:spcPct val="0"/>
              </a:spcAft>
              <a:buClrTx/>
              <a:buSzTx/>
              <a:buFont typeface="Wingdings" panose="05000000000000000000" pitchFamily="2" charset="2"/>
              <a:buChar char="Ø"/>
              <a:tabLst/>
              <a:defRPr/>
            </a:pPr>
            <a:r>
              <a:rPr lang="en-US" sz="1200" b="1" dirty="0">
                <a:effectLst/>
                <a:latin typeface="Arial" panose="020B0604020202020204" pitchFamily="34" charset="0"/>
                <a:cs typeface="Arial" panose="020B0604020202020204" pitchFamily="34" charset="0"/>
              </a:rPr>
              <a:t>Streamlining/consolidation </a:t>
            </a:r>
            <a:r>
              <a:rPr lang="en-US" sz="1200" b="0" u="none" dirty="0">
                <a:solidFill>
                  <a:schemeClr val="bg2"/>
                </a:solidFill>
                <a:latin typeface="Arial" panose="020B0604020202020204" pitchFamily="34" charset="0"/>
                <a:cs typeface="Arial" panose="020B0604020202020204" pitchFamily="34" charset="0"/>
              </a:rPr>
              <a:t>of programs and efforts brought about by program consolidation </a:t>
            </a:r>
            <a:r>
              <a:rPr lang="en-US" sz="1200" b="0" dirty="0">
                <a:solidFill>
                  <a:srgbClr val="FF0000"/>
                </a:solidFill>
                <a:latin typeface="Arial" panose="020B0604020202020204" pitchFamily="34" charset="0"/>
                <a:cs typeface="Arial" panose="020B0604020202020204" pitchFamily="34" charset="0"/>
              </a:rPr>
              <a:t>provides NRCS an opportunity to rethink how it delivers its conservation programs.  Our goal is to use this opportunity  to further improve our efficiency, streamline administration and  reduce burden on the public and our field staff.</a:t>
            </a:r>
          </a:p>
          <a:p>
            <a:pPr marL="514350" marR="0" indent="-514350" algn="l" defTabSz="914400" rtl="0" eaLnBrk="1" fontAlgn="base" latinLnBrk="0" hangingPunct="1">
              <a:lnSpc>
                <a:spcPct val="100000"/>
              </a:lnSpc>
              <a:spcBef>
                <a:spcPct val="30000"/>
              </a:spcBef>
              <a:spcAft>
                <a:spcPct val="0"/>
              </a:spcAft>
              <a:buClrTx/>
              <a:buSzTx/>
              <a:buFont typeface="Wingdings" panose="05000000000000000000" pitchFamily="2" charset="2"/>
              <a:buChar char="Ø"/>
              <a:tabLst/>
              <a:defRPr/>
            </a:pPr>
            <a:r>
              <a:rPr lang="en-US" sz="1200" b="0" u="none" dirty="0">
                <a:solidFill>
                  <a:schemeClr val="bg2"/>
                </a:solidFill>
                <a:latin typeface="Arial" panose="020B0604020202020204" pitchFamily="34" charset="0"/>
                <a:cs typeface="Arial" panose="020B0604020202020204" pitchFamily="34" charset="0"/>
              </a:rPr>
              <a:t>and;</a:t>
            </a:r>
          </a:p>
          <a:p>
            <a:pPr marL="514350" indent="-514350" algn="l">
              <a:lnSpc>
                <a:spcPct val="100000"/>
              </a:lnSpc>
              <a:buFont typeface="Wingdings" panose="05000000000000000000" pitchFamily="2" charset="2"/>
              <a:buChar char="Ø"/>
            </a:pPr>
            <a:r>
              <a:rPr lang="en-US" sz="1200" b="1" u="none" dirty="0">
                <a:solidFill>
                  <a:schemeClr val="bg2"/>
                </a:solidFill>
                <a:latin typeface="Arial" panose="020B0604020202020204" pitchFamily="34" charset="0"/>
                <a:cs typeface="Arial" panose="020B0604020202020204" pitchFamily="34" charset="0"/>
              </a:rPr>
              <a:t>Maintains NRCS opportunities and tools while enabling the agency to improve efficiency.</a:t>
            </a:r>
            <a:r>
              <a:rPr lang="en-US" sz="1200" b="0" u="none" dirty="0">
                <a:solidFill>
                  <a:schemeClr val="bg2"/>
                </a:solidFill>
                <a:latin typeface="Arial" panose="020B0604020202020204" pitchFamily="34" charset="0"/>
                <a:cs typeface="Arial" panose="020B0604020202020204" pitchFamily="34" charset="0"/>
              </a:rPr>
              <a:t>  Future applicants will be offered much the same opportunities to improve their stewardship with greater ease and increased transparency.</a:t>
            </a:r>
          </a:p>
          <a:p>
            <a:pPr marL="514350" indent="-514350" algn="l">
              <a:lnSpc>
                <a:spcPct val="100000"/>
              </a:lnSpc>
              <a:buFont typeface="Wingdings" panose="05000000000000000000" pitchFamily="2" charset="2"/>
              <a:buChar char="Ø"/>
            </a:pPr>
            <a:r>
              <a:rPr lang="en-US" b="1" u="none" dirty="0">
                <a:solidFill>
                  <a:srgbClr val="FF0000"/>
                </a:solidFill>
                <a:latin typeface="Arial" panose="020B0604020202020204" pitchFamily="34" charset="0"/>
                <a:cs typeface="Arial" panose="020B0604020202020204" pitchFamily="34" charset="0"/>
              </a:rPr>
              <a:t>New focus on </a:t>
            </a:r>
            <a:r>
              <a:rPr lang="en-US" sz="1200" b="1" u="none" dirty="0">
                <a:latin typeface="Arial" panose="020B0604020202020204" pitchFamily="34" charset="0"/>
                <a:cs typeface="Arial" panose="020B0604020202020204" pitchFamily="34" charset="0"/>
              </a:rPr>
              <a:t>Regional Conservation Priorities</a:t>
            </a:r>
            <a:r>
              <a:rPr lang="en-US" sz="1200" b="0" dirty="0">
                <a:latin typeface="Arial" panose="020B0604020202020204" pitchFamily="34" charset="0"/>
                <a:cs typeface="Arial" panose="020B0604020202020204" pitchFamily="34" charset="0"/>
              </a:rPr>
              <a:t>: NRCS</a:t>
            </a:r>
            <a:r>
              <a:rPr lang="en-US" sz="1200" b="0" dirty="0">
                <a:solidFill>
                  <a:srgbClr val="FF0000"/>
                </a:solidFill>
                <a:latin typeface="Arial" panose="020B0604020202020204" pitchFamily="34" charset="0"/>
                <a:cs typeface="Arial" panose="020B0604020202020204" pitchFamily="34" charset="0"/>
              </a:rPr>
              <a:t> can maintain and strengthen existing regional initiatives </a:t>
            </a:r>
            <a:r>
              <a:rPr lang="en-US" dirty="0">
                <a:solidFill>
                  <a:srgbClr val="FF0000"/>
                </a:solidFill>
                <a:latin typeface="Arial" panose="020B0604020202020204" pitchFamily="34" charset="0"/>
                <a:cs typeface="Arial" panose="020B0604020202020204" pitchFamily="34" charset="0"/>
              </a:rPr>
              <a:t>while developing new priorities with partnership involvement</a:t>
            </a:r>
            <a:r>
              <a:rPr lang="en-US" sz="1200" b="0" dirty="0">
                <a:solidFill>
                  <a:srgbClr val="FF0000"/>
                </a:solidFill>
                <a:latin typeface="Arial" panose="020B0604020202020204" pitchFamily="34" charset="0"/>
                <a:cs typeface="Arial" panose="020B0604020202020204" pitchFamily="34" charset="0"/>
              </a:rPr>
              <a:t>.</a:t>
            </a:r>
          </a:p>
          <a:p>
            <a:pPr marL="628650" lvl="1" indent="-171450" algn="l">
              <a:lnSpc>
                <a:spcPct val="80000"/>
              </a:lnSpc>
              <a:buFont typeface="Wingdings" panose="05000000000000000000" pitchFamily="2" charset="2"/>
              <a:buChar char="§"/>
            </a:pPr>
            <a:endParaRPr lang="en-US" sz="1200" b="0" dirty="0">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a:lnSpc>
                <a:spcPct val="100000"/>
              </a:lnSpc>
            </a:pPr>
            <a:endParaRPr lang="en-US" dirty="0">
              <a:solidFill>
                <a:srgbClr val="FF0000"/>
              </a:solidFill>
            </a:endParaRPr>
          </a:p>
        </p:txBody>
      </p:sp>
      <p:sp>
        <p:nvSpPr>
          <p:cNvPr id="5" name="Slide Number Placeholder 4"/>
          <p:cNvSpPr>
            <a:spLocks noGrp="1"/>
          </p:cNvSpPr>
          <p:nvPr>
            <p:ph type="sldNum" sz="quarter" idx="11"/>
          </p:nvPr>
        </p:nvSpPr>
        <p:spPr>
          <a:xfrm>
            <a:off x="6261653" y="8839200"/>
            <a:ext cx="296625" cy="236540"/>
          </a:xfrm>
        </p:spPr>
        <p:txBody>
          <a:bodyPr/>
          <a:lstStyle/>
          <a:p>
            <a:fld id="{94ACDEFE-EA78-43EB-AAAB-077AD3FAB07D}" type="slidenum">
              <a:rPr lang="en-US" smtClean="0"/>
              <a:pPr/>
              <a:t>10</a:t>
            </a:fld>
            <a:endParaRPr lang="en-US" dirty="0"/>
          </a:p>
        </p:txBody>
      </p:sp>
      <p:sp>
        <p:nvSpPr>
          <p:cNvPr id="6" name="Date Placeholder 5"/>
          <p:cNvSpPr>
            <a:spLocks noGrp="1"/>
          </p:cNvSpPr>
          <p:nvPr>
            <p:ph type="dt" idx="12"/>
          </p:nvPr>
        </p:nvSpPr>
        <p:spPr/>
        <p:txBody>
          <a:bodyPr/>
          <a:lstStyle/>
          <a:p>
            <a:fld id="{F6953C45-32E7-4BA3-9AEF-63749C098572}" type="datetime1">
              <a:rPr lang="en-US" smtClean="0"/>
              <a:t>6/23/2018</a:t>
            </a:fld>
            <a:endParaRPr lang="en-US" dirty="0"/>
          </a:p>
        </p:txBody>
      </p:sp>
    </p:spTree>
    <p:extLst>
      <p:ext uri="{BB962C8B-B14F-4D97-AF65-F5344CB8AC3E}">
        <p14:creationId xmlns:p14="http://schemas.microsoft.com/office/powerpoint/2010/main" val="2230770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a:xfrm>
            <a:off x="298174" y="4416436"/>
            <a:ext cx="6187109" cy="4727565"/>
          </a:xfrm>
        </p:spPr>
        <p:txBody>
          <a:bodyPr/>
          <a:lstStyle/>
          <a:p>
            <a:pPr>
              <a:lnSpc>
                <a:spcPct val="150000"/>
              </a:lnSpc>
            </a:pPr>
            <a:r>
              <a:rPr lang="en-US" sz="1200" b="1" i="1" dirty="0">
                <a:effectLst/>
                <a:latin typeface="Arial" panose="020B0604020202020204" pitchFamily="34" charset="0"/>
                <a:cs typeface="Arial" panose="020B0604020202020204" pitchFamily="34" charset="0"/>
              </a:rPr>
              <a:t>Farm Bill Impacts on NRCS Program Administration</a:t>
            </a:r>
          </a:p>
          <a:p>
            <a:pPr algn="l">
              <a:lnSpc>
                <a:spcPct val="150000"/>
              </a:lnSpc>
            </a:pPr>
            <a:r>
              <a:rPr lang="en-US" sz="1200" b="1" i="1" dirty="0">
                <a:effectLst/>
                <a:latin typeface="Arial" panose="020B0604020202020204" pitchFamily="34" charset="0"/>
                <a:cs typeface="Arial" panose="020B0604020202020204" pitchFamily="34" charset="0"/>
              </a:rPr>
              <a:t>Key thoughts: </a:t>
            </a:r>
            <a:r>
              <a:rPr lang="en-US" sz="1200" dirty="0">
                <a:effectLst/>
                <a:latin typeface="Arial" panose="020B0604020202020204" pitchFamily="34" charset="0"/>
                <a:cs typeface="Arial" panose="020B0604020202020204" pitchFamily="34" charset="0"/>
              </a:rPr>
              <a:t> </a:t>
            </a:r>
          </a:p>
          <a:p>
            <a:pPr marL="514350" marR="0" lvl="1" indent="-514350" algn="l" defTabSz="914400" rtl="0" eaLnBrk="1" fontAlgn="base" latinLnBrk="0" hangingPunct="1">
              <a:lnSpc>
                <a:spcPct val="100000"/>
              </a:lnSpc>
              <a:spcBef>
                <a:spcPct val="30000"/>
              </a:spcBef>
              <a:spcAft>
                <a:spcPct val="0"/>
              </a:spcAft>
              <a:buClrTx/>
              <a:buSzTx/>
              <a:buFont typeface="Wingdings" panose="05000000000000000000" pitchFamily="2" charset="2"/>
              <a:buChar char="Ø"/>
              <a:tabLst/>
              <a:defRPr/>
            </a:pPr>
            <a:r>
              <a:rPr lang="en-US" sz="1200" b="1" dirty="0">
                <a:effectLst/>
                <a:latin typeface="Arial" panose="020B0604020202020204" pitchFamily="34" charset="0"/>
                <a:cs typeface="Arial" panose="020B0604020202020204" pitchFamily="34" charset="0"/>
              </a:rPr>
              <a:t>Streamlining/consolidation </a:t>
            </a:r>
            <a:r>
              <a:rPr lang="en-US" sz="1200" b="0" u="none" dirty="0">
                <a:solidFill>
                  <a:schemeClr val="bg2"/>
                </a:solidFill>
                <a:latin typeface="Arial" panose="020B0604020202020204" pitchFamily="34" charset="0"/>
                <a:cs typeface="Arial" panose="020B0604020202020204" pitchFamily="34" charset="0"/>
              </a:rPr>
              <a:t>of programs and efforts brought about by program consolidation </a:t>
            </a:r>
            <a:r>
              <a:rPr lang="en-US" sz="1200" b="0" dirty="0">
                <a:solidFill>
                  <a:srgbClr val="FF0000"/>
                </a:solidFill>
                <a:latin typeface="Arial" panose="020B0604020202020204" pitchFamily="34" charset="0"/>
                <a:cs typeface="Arial" panose="020B0604020202020204" pitchFamily="34" charset="0"/>
              </a:rPr>
              <a:t>provides NRCS an opportunity to rethink how it delivers its conservation programs.  Our goal is to use this opportunity  to further improve our efficiency, streamline administration and  reduce burden on the public and our field staff.</a:t>
            </a:r>
          </a:p>
          <a:p>
            <a:pPr marL="514350" marR="0" indent="-514350" algn="l" defTabSz="914400" rtl="0" eaLnBrk="1" fontAlgn="base" latinLnBrk="0" hangingPunct="1">
              <a:lnSpc>
                <a:spcPct val="100000"/>
              </a:lnSpc>
              <a:spcBef>
                <a:spcPct val="30000"/>
              </a:spcBef>
              <a:spcAft>
                <a:spcPct val="0"/>
              </a:spcAft>
              <a:buClrTx/>
              <a:buSzTx/>
              <a:buFont typeface="Wingdings" panose="05000000000000000000" pitchFamily="2" charset="2"/>
              <a:buChar char="Ø"/>
              <a:tabLst/>
              <a:defRPr/>
            </a:pPr>
            <a:r>
              <a:rPr lang="en-US" sz="1200" b="0" u="none" dirty="0">
                <a:solidFill>
                  <a:schemeClr val="bg2"/>
                </a:solidFill>
                <a:latin typeface="Arial" panose="020B0604020202020204" pitchFamily="34" charset="0"/>
                <a:cs typeface="Arial" panose="020B0604020202020204" pitchFamily="34" charset="0"/>
              </a:rPr>
              <a:t>and;</a:t>
            </a:r>
          </a:p>
          <a:p>
            <a:pPr marL="514350" indent="-514350" algn="l">
              <a:lnSpc>
                <a:spcPct val="100000"/>
              </a:lnSpc>
              <a:buFont typeface="Wingdings" panose="05000000000000000000" pitchFamily="2" charset="2"/>
              <a:buChar char="Ø"/>
            </a:pPr>
            <a:r>
              <a:rPr lang="en-US" sz="1200" b="1" u="none" dirty="0">
                <a:solidFill>
                  <a:schemeClr val="bg2"/>
                </a:solidFill>
                <a:latin typeface="Arial" panose="020B0604020202020204" pitchFamily="34" charset="0"/>
                <a:cs typeface="Arial" panose="020B0604020202020204" pitchFamily="34" charset="0"/>
              </a:rPr>
              <a:t>Maintains NRCS opportunities and tools while enabling the agency to improve efficiency.</a:t>
            </a:r>
            <a:r>
              <a:rPr lang="en-US" sz="1200" b="0" u="none" dirty="0">
                <a:solidFill>
                  <a:schemeClr val="bg2"/>
                </a:solidFill>
                <a:latin typeface="Arial" panose="020B0604020202020204" pitchFamily="34" charset="0"/>
                <a:cs typeface="Arial" panose="020B0604020202020204" pitchFamily="34" charset="0"/>
              </a:rPr>
              <a:t>  Future applicants will be offered much the same opportunities to improve their stewardship with greater ease and increased transparency.</a:t>
            </a:r>
          </a:p>
          <a:p>
            <a:pPr marL="514350" indent="-514350" algn="l">
              <a:lnSpc>
                <a:spcPct val="100000"/>
              </a:lnSpc>
              <a:buFont typeface="Wingdings" panose="05000000000000000000" pitchFamily="2" charset="2"/>
              <a:buChar char="Ø"/>
            </a:pPr>
            <a:r>
              <a:rPr lang="en-US" b="1" u="none" dirty="0">
                <a:solidFill>
                  <a:srgbClr val="FF0000"/>
                </a:solidFill>
                <a:latin typeface="Arial" panose="020B0604020202020204" pitchFamily="34" charset="0"/>
                <a:cs typeface="Arial" panose="020B0604020202020204" pitchFamily="34" charset="0"/>
              </a:rPr>
              <a:t>New focus on </a:t>
            </a:r>
            <a:r>
              <a:rPr lang="en-US" sz="1200" b="1" u="none" dirty="0">
                <a:latin typeface="Arial" panose="020B0604020202020204" pitchFamily="34" charset="0"/>
                <a:cs typeface="Arial" panose="020B0604020202020204" pitchFamily="34" charset="0"/>
              </a:rPr>
              <a:t>Regional Conservation Priorities</a:t>
            </a:r>
            <a:r>
              <a:rPr lang="en-US" sz="1200" b="0" dirty="0">
                <a:latin typeface="Arial" panose="020B0604020202020204" pitchFamily="34" charset="0"/>
                <a:cs typeface="Arial" panose="020B0604020202020204" pitchFamily="34" charset="0"/>
              </a:rPr>
              <a:t>: NRCS</a:t>
            </a:r>
            <a:r>
              <a:rPr lang="en-US" sz="1200" b="0" dirty="0">
                <a:solidFill>
                  <a:srgbClr val="FF0000"/>
                </a:solidFill>
                <a:latin typeface="Arial" panose="020B0604020202020204" pitchFamily="34" charset="0"/>
                <a:cs typeface="Arial" panose="020B0604020202020204" pitchFamily="34" charset="0"/>
              </a:rPr>
              <a:t> can maintain and strengthen existing regional initiatives </a:t>
            </a:r>
            <a:r>
              <a:rPr lang="en-US" dirty="0">
                <a:solidFill>
                  <a:srgbClr val="FF0000"/>
                </a:solidFill>
                <a:latin typeface="Arial" panose="020B0604020202020204" pitchFamily="34" charset="0"/>
                <a:cs typeface="Arial" panose="020B0604020202020204" pitchFamily="34" charset="0"/>
              </a:rPr>
              <a:t>while developing new priorities with partnership involvement</a:t>
            </a:r>
            <a:r>
              <a:rPr lang="en-US" sz="1200" b="0" dirty="0">
                <a:solidFill>
                  <a:srgbClr val="FF0000"/>
                </a:solidFill>
                <a:latin typeface="Arial" panose="020B0604020202020204" pitchFamily="34" charset="0"/>
                <a:cs typeface="Arial" panose="020B0604020202020204" pitchFamily="34" charset="0"/>
              </a:rPr>
              <a:t>.</a:t>
            </a:r>
          </a:p>
          <a:p>
            <a:pPr marL="628650" lvl="1" indent="-171450" algn="l">
              <a:lnSpc>
                <a:spcPct val="80000"/>
              </a:lnSpc>
              <a:buFont typeface="Wingdings" panose="05000000000000000000" pitchFamily="2" charset="2"/>
              <a:buChar char="§"/>
            </a:pPr>
            <a:endParaRPr lang="en-US" sz="1200" b="0" dirty="0">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a:lnSpc>
                <a:spcPct val="100000"/>
              </a:lnSpc>
            </a:pPr>
            <a:endParaRPr lang="en-US" dirty="0">
              <a:solidFill>
                <a:srgbClr val="FF0000"/>
              </a:solidFill>
            </a:endParaRPr>
          </a:p>
        </p:txBody>
      </p:sp>
      <p:sp>
        <p:nvSpPr>
          <p:cNvPr id="5" name="Slide Number Placeholder 4"/>
          <p:cNvSpPr>
            <a:spLocks noGrp="1"/>
          </p:cNvSpPr>
          <p:nvPr>
            <p:ph type="sldNum" sz="quarter" idx="11"/>
          </p:nvPr>
        </p:nvSpPr>
        <p:spPr>
          <a:xfrm>
            <a:off x="6261653" y="8839200"/>
            <a:ext cx="296625" cy="236540"/>
          </a:xfrm>
        </p:spPr>
        <p:txBody>
          <a:bodyPr/>
          <a:lstStyle/>
          <a:p>
            <a:fld id="{94ACDEFE-EA78-43EB-AAAB-077AD3FAB07D}" type="slidenum">
              <a:rPr lang="en-US" smtClean="0"/>
              <a:pPr/>
              <a:t>11</a:t>
            </a:fld>
            <a:endParaRPr lang="en-US" dirty="0"/>
          </a:p>
        </p:txBody>
      </p:sp>
      <p:sp>
        <p:nvSpPr>
          <p:cNvPr id="6" name="Date Placeholder 5"/>
          <p:cNvSpPr>
            <a:spLocks noGrp="1"/>
          </p:cNvSpPr>
          <p:nvPr>
            <p:ph type="dt" idx="12"/>
          </p:nvPr>
        </p:nvSpPr>
        <p:spPr/>
        <p:txBody>
          <a:bodyPr/>
          <a:lstStyle/>
          <a:p>
            <a:fld id="{F6953C45-32E7-4BA3-9AEF-63749C098572}" type="datetime1">
              <a:rPr lang="en-US" smtClean="0"/>
              <a:t>6/23/2018</a:t>
            </a:fld>
            <a:endParaRPr lang="en-US" dirty="0"/>
          </a:p>
        </p:txBody>
      </p:sp>
    </p:spTree>
    <p:extLst>
      <p:ext uri="{BB962C8B-B14F-4D97-AF65-F5344CB8AC3E}">
        <p14:creationId xmlns:p14="http://schemas.microsoft.com/office/powerpoint/2010/main" val="1564037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a:xfrm>
            <a:off x="298174" y="4416436"/>
            <a:ext cx="6187109" cy="4727565"/>
          </a:xfrm>
        </p:spPr>
        <p:txBody>
          <a:bodyPr/>
          <a:lstStyle/>
          <a:p>
            <a:pPr>
              <a:lnSpc>
                <a:spcPct val="150000"/>
              </a:lnSpc>
            </a:pPr>
            <a:r>
              <a:rPr lang="en-US" sz="1200" b="1" i="1" dirty="0">
                <a:effectLst/>
                <a:latin typeface="Arial" panose="020B0604020202020204" pitchFamily="34" charset="0"/>
                <a:cs typeface="Arial" panose="020B0604020202020204" pitchFamily="34" charset="0"/>
              </a:rPr>
              <a:t>Farm Bill Impacts on NRCS Program Administration</a:t>
            </a:r>
          </a:p>
          <a:p>
            <a:pPr algn="l">
              <a:lnSpc>
                <a:spcPct val="150000"/>
              </a:lnSpc>
            </a:pPr>
            <a:r>
              <a:rPr lang="en-US" sz="1200" b="1" i="1" dirty="0">
                <a:effectLst/>
                <a:latin typeface="Arial" panose="020B0604020202020204" pitchFamily="34" charset="0"/>
                <a:cs typeface="Arial" panose="020B0604020202020204" pitchFamily="34" charset="0"/>
              </a:rPr>
              <a:t>Key thoughts: </a:t>
            </a:r>
            <a:r>
              <a:rPr lang="en-US" sz="1200" dirty="0">
                <a:effectLst/>
                <a:latin typeface="Arial" panose="020B0604020202020204" pitchFamily="34" charset="0"/>
                <a:cs typeface="Arial" panose="020B0604020202020204" pitchFamily="34" charset="0"/>
              </a:rPr>
              <a:t> </a:t>
            </a:r>
          </a:p>
          <a:p>
            <a:pPr marL="514350" marR="0" lvl="1" indent="-514350" algn="l" defTabSz="914400" rtl="0" eaLnBrk="1" fontAlgn="base" latinLnBrk="0" hangingPunct="1">
              <a:lnSpc>
                <a:spcPct val="100000"/>
              </a:lnSpc>
              <a:spcBef>
                <a:spcPct val="30000"/>
              </a:spcBef>
              <a:spcAft>
                <a:spcPct val="0"/>
              </a:spcAft>
              <a:buClrTx/>
              <a:buSzTx/>
              <a:buFont typeface="Wingdings" panose="05000000000000000000" pitchFamily="2" charset="2"/>
              <a:buChar char="Ø"/>
              <a:tabLst/>
              <a:defRPr/>
            </a:pPr>
            <a:r>
              <a:rPr lang="en-US" sz="1200" b="1" dirty="0">
                <a:effectLst/>
                <a:latin typeface="Arial" panose="020B0604020202020204" pitchFamily="34" charset="0"/>
                <a:cs typeface="Arial" panose="020B0604020202020204" pitchFamily="34" charset="0"/>
              </a:rPr>
              <a:t>Streamlining/consolidation </a:t>
            </a:r>
            <a:r>
              <a:rPr lang="en-US" sz="1200" b="0" u="none" dirty="0">
                <a:solidFill>
                  <a:schemeClr val="bg2"/>
                </a:solidFill>
                <a:latin typeface="Arial" panose="020B0604020202020204" pitchFamily="34" charset="0"/>
                <a:cs typeface="Arial" panose="020B0604020202020204" pitchFamily="34" charset="0"/>
              </a:rPr>
              <a:t>of programs and efforts brought about by program consolidation </a:t>
            </a:r>
            <a:r>
              <a:rPr lang="en-US" sz="1200" b="0" dirty="0">
                <a:solidFill>
                  <a:srgbClr val="FF0000"/>
                </a:solidFill>
                <a:latin typeface="Arial" panose="020B0604020202020204" pitchFamily="34" charset="0"/>
                <a:cs typeface="Arial" panose="020B0604020202020204" pitchFamily="34" charset="0"/>
              </a:rPr>
              <a:t>provides NRCS an opportunity to rethink how it delivers its conservation programs.  Our goal is to use this opportunity  to further improve our efficiency, streamline administration and  reduce burden on the public and our field staff.</a:t>
            </a:r>
          </a:p>
          <a:p>
            <a:pPr marL="514350" marR="0" indent="-514350" algn="l" defTabSz="914400" rtl="0" eaLnBrk="1" fontAlgn="base" latinLnBrk="0" hangingPunct="1">
              <a:lnSpc>
                <a:spcPct val="100000"/>
              </a:lnSpc>
              <a:spcBef>
                <a:spcPct val="30000"/>
              </a:spcBef>
              <a:spcAft>
                <a:spcPct val="0"/>
              </a:spcAft>
              <a:buClrTx/>
              <a:buSzTx/>
              <a:buFont typeface="Wingdings" panose="05000000000000000000" pitchFamily="2" charset="2"/>
              <a:buChar char="Ø"/>
              <a:tabLst/>
              <a:defRPr/>
            </a:pPr>
            <a:r>
              <a:rPr lang="en-US" sz="1200" b="0" u="none" dirty="0">
                <a:solidFill>
                  <a:schemeClr val="bg2"/>
                </a:solidFill>
                <a:latin typeface="Arial" panose="020B0604020202020204" pitchFamily="34" charset="0"/>
                <a:cs typeface="Arial" panose="020B0604020202020204" pitchFamily="34" charset="0"/>
              </a:rPr>
              <a:t>and;</a:t>
            </a:r>
          </a:p>
          <a:p>
            <a:pPr marL="514350" indent="-514350" algn="l">
              <a:lnSpc>
                <a:spcPct val="100000"/>
              </a:lnSpc>
              <a:buFont typeface="Wingdings" panose="05000000000000000000" pitchFamily="2" charset="2"/>
              <a:buChar char="Ø"/>
            </a:pPr>
            <a:r>
              <a:rPr lang="en-US" sz="1200" b="1" u="none" dirty="0">
                <a:solidFill>
                  <a:schemeClr val="bg2"/>
                </a:solidFill>
                <a:latin typeface="Arial" panose="020B0604020202020204" pitchFamily="34" charset="0"/>
                <a:cs typeface="Arial" panose="020B0604020202020204" pitchFamily="34" charset="0"/>
              </a:rPr>
              <a:t>Maintains NRCS opportunities and tools while enabling the agency to improve efficiency.</a:t>
            </a:r>
            <a:r>
              <a:rPr lang="en-US" sz="1200" b="0" u="none" dirty="0">
                <a:solidFill>
                  <a:schemeClr val="bg2"/>
                </a:solidFill>
                <a:latin typeface="Arial" panose="020B0604020202020204" pitchFamily="34" charset="0"/>
                <a:cs typeface="Arial" panose="020B0604020202020204" pitchFamily="34" charset="0"/>
              </a:rPr>
              <a:t>  Future applicants will be offered much the same opportunities to improve their stewardship with greater ease and increased transparency.</a:t>
            </a:r>
          </a:p>
          <a:p>
            <a:pPr marL="514350" indent="-514350" algn="l">
              <a:lnSpc>
                <a:spcPct val="100000"/>
              </a:lnSpc>
              <a:buFont typeface="Wingdings" panose="05000000000000000000" pitchFamily="2" charset="2"/>
              <a:buChar char="Ø"/>
            </a:pPr>
            <a:r>
              <a:rPr lang="en-US" b="1" u="none" dirty="0">
                <a:solidFill>
                  <a:srgbClr val="FF0000"/>
                </a:solidFill>
                <a:latin typeface="Arial" panose="020B0604020202020204" pitchFamily="34" charset="0"/>
                <a:cs typeface="Arial" panose="020B0604020202020204" pitchFamily="34" charset="0"/>
              </a:rPr>
              <a:t>New focus on </a:t>
            </a:r>
            <a:r>
              <a:rPr lang="en-US" sz="1200" b="1" u="none" dirty="0">
                <a:latin typeface="Arial" panose="020B0604020202020204" pitchFamily="34" charset="0"/>
                <a:cs typeface="Arial" panose="020B0604020202020204" pitchFamily="34" charset="0"/>
              </a:rPr>
              <a:t>Regional Conservation Priorities</a:t>
            </a:r>
            <a:r>
              <a:rPr lang="en-US" sz="1200" b="0" dirty="0">
                <a:latin typeface="Arial" panose="020B0604020202020204" pitchFamily="34" charset="0"/>
                <a:cs typeface="Arial" panose="020B0604020202020204" pitchFamily="34" charset="0"/>
              </a:rPr>
              <a:t>: NRCS</a:t>
            </a:r>
            <a:r>
              <a:rPr lang="en-US" sz="1200" b="0" dirty="0">
                <a:solidFill>
                  <a:srgbClr val="FF0000"/>
                </a:solidFill>
                <a:latin typeface="Arial" panose="020B0604020202020204" pitchFamily="34" charset="0"/>
                <a:cs typeface="Arial" panose="020B0604020202020204" pitchFamily="34" charset="0"/>
              </a:rPr>
              <a:t> can maintain and strengthen existing regional initiatives </a:t>
            </a:r>
            <a:r>
              <a:rPr lang="en-US" dirty="0">
                <a:solidFill>
                  <a:srgbClr val="FF0000"/>
                </a:solidFill>
                <a:latin typeface="Arial" panose="020B0604020202020204" pitchFamily="34" charset="0"/>
                <a:cs typeface="Arial" panose="020B0604020202020204" pitchFamily="34" charset="0"/>
              </a:rPr>
              <a:t>while developing new priorities with partnership involvement</a:t>
            </a:r>
            <a:r>
              <a:rPr lang="en-US" sz="1200" b="0" dirty="0">
                <a:solidFill>
                  <a:srgbClr val="FF0000"/>
                </a:solidFill>
                <a:latin typeface="Arial" panose="020B0604020202020204" pitchFamily="34" charset="0"/>
                <a:cs typeface="Arial" panose="020B0604020202020204" pitchFamily="34" charset="0"/>
              </a:rPr>
              <a:t>.</a:t>
            </a:r>
          </a:p>
          <a:p>
            <a:pPr marL="628650" lvl="1" indent="-171450" algn="l">
              <a:lnSpc>
                <a:spcPct val="80000"/>
              </a:lnSpc>
              <a:buFont typeface="Wingdings" panose="05000000000000000000" pitchFamily="2" charset="2"/>
              <a:buChar char="§"/>
            </a:pPr>
            <a:endParaRPr lang="en-US" sz="1200" b="0" dirty="0">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a:lnSpc>
                <a:spcPct val="100000"/>
              </a:lnSpc>
            </a:pPr>
            <a:endParaRPr lang="en-US" dirty="0">
              <a:solidFill>
                <a:srgbClr val="FF0000"/>
              </a:solidFill>
            </a:endParaRPr>
          </a:p>
        </p:txBody>
      </p:sp>
      <p:sp>
        <p:nvSpPr>
          <p:cNvPr id="5" name="Slide Number Placeholder 4"/>
          <p:cNvSpPr>
            <a:spLocks noGrp="1"/>
          </p:cNvSpPr>
          <p:nvPr>
            <p:ph type="sldNum" sz="quarter" idx="11"/>
          </p:nvPr>
        </p:nvSpPr>
        <p:spPr>
          <a:xfrm>
            <a:off x="6261653" y="8839200"/>
            <a:ext cx="296625" cy="236540"/>
          </a:xfrm>
        </p:spPr>
        <p:txBody>
          <a:bodyPr/>
          <a:lstStyle/>
          <a:p>
            <a:fld id="{94ACDEFE-EA78-43EB-AAAB-077AD3FAB07D}" type="slidenum">
              <a:rPr lang="en-US" smtClean="0"/>
              <a:pPr/>
              <a:t>12</a:t>
            </a:fld>
            <a:endParaRPr lang="en-US" dirty="0"/>
          </a:p>
        </p:txBody>
      </p:sp>
      <p:sp>
        <p:nvSpPr>
          <p:cNvPr id="6" name="Date Placeholder 5"/>
          <p:cNvSpPr>
            <a:spLocks noGrp="1"/>
          </p:cNvSpPr>
          <p:nvPr>
            <p:ph type="dt" idx="12"/>
          </p:nvPr>
        </p:nvSpPr>
        <p:spPr/>
        <p:txBody>
          <a:bodyPr/>
          <a:lstStyle/>
          <a:p>
            <a:fld id="{F6953C45-32E7-4BA3-9AEF-63749C098572}" type="datetime1">
              <a:rPr lang="en-US" smtClean="0"/>
              <a:t>6/23/2018</a:t>
            </a:fld>
            <a:endParaRPr lang="en-US" dirty="0"/>
          </a:p>
        </p:txBody>
      </p:sp>
    </p:spTree>
    <p:extLst>
      <p:ext uri="{BB962C8B-B14F-4D97-AF65-F5344CB8AC3E}">
        <p14:creationId xmlns:p14="http://schemas.microsoft.com/office/powerpoint/2010/main" val="3542299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dirty="0"/>
          </a:p>
          <a:p>
            <a:endParaRPr lang="en-US" b="1" dirty="0"/>
          </a:p>
        </p:txBody>
      </p:sp>
      <p:sp>
        <p:nvSpPr>
          <p:cNvPr id="46084" name="Slide Number Placeholder 3"/>
          <p:cNvSpPr>
            <a:spLocks noGrp="1"/>
          </p:cNvSpPr>
          <p:nvPr>
            <p:ph type="sldNum" sz="quarter" idx="5"/>
          </p:nvPr>
        </p:nvSpPr>
        <p:spPr>
          <a:noFill/>
        </p:spPr>
        <p:txBody>
          <a:bodyPr/>
          <a:lstStyle/>
          <a:p>
            <a:pPr defTabSz="930275"/>
            <a:fld id="{FF8EA780-B5F3-4B0D-8160-DC6DE1F58D86}" type="slidenum">
              <a:rPr lang="en-US" smtClean="0"/>
              <a:pPr defTabSz="930275"/>
              <a:t>13</a:t>
            </a:fld>
            <a:endParaRPr lang="en-US" dirty="0"/>
          </a:p>
        </p:txBody>
      </p:sp>
    </p:spTree>
    <p:extLst>
      <p:ext uri="{BB962C8B-B14F-4D97-AF65-F5344CB8AC3E}">
        <p14:creationId xmlns:p14="http://schemas.microsoft.com/office/powerpoint/2010/main" val="592989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a:xfrm>
            <a:off x="298174" y="4416436"/>
            <a:ext cx="6187109" cy="4727565"/>
          </a:xfrm>
        </p:spPr>
        <p:txBody>
          <a:bodyPr/>
          <a:lstStyle/>
          <a:p>
            <a:pPr>
              <a:lnSpc>
                <a:spcPct val="150000"/>
              </a:lnSpc>
            </a:pPr>
            <a:r>
              <a:rPr lang="en-US" sz="1200" b="1" i="1" dirty="0">
                <a:effectLst/>
                <a:latin typeface="Arial" panose="020B0604020202020204" pitchFamily="34" charset="0"/>
                <a:cs typeface="Arial" panose="020B0604020202020204" pitchFamily="34" charset="0"/>
              </a:rPr>
              <a:t>Farm Bill Impacts on NRCS Program Administration</a:t>
            </a:r>
          </a:p>
          <a:p>
            <a:pPr algn="l">
              <a:lnSpc>
                <a:spcPct val="150000"/>
              </a:lnSpc>
            </a:pPr>
            <a:r>
              <a:rPr lang="en-US" sz="1200" b="1" i="1" dirty="0">
                <a:effectLst/>
                <a:latin typeface="Arial" panose="020B0604020202020204" pitchFamily="34" charset="0"/>
                <a:cs typeface="Arial" panose="020B0604020202020204" pitchFamily="34" charset="0"/>
              </a:rPr>
              <a:t>Key thoughts: </a:t>
            </a:r>
            <a:r>
              <a:rPr lang="en-US" sz="1200" dirty="0">
                <a:effectLst/>
                <a:latin typeface="Arial" panose="020B0604020202020204" pitchFamily="34" charset="0"/>
                <a:cs typeface="Arial" panose="020B0604020202020204" pitchFamily="34" charset="0"/>
              </a:rPr>
              <a:t> </a:t>
            </a:r>
          </a:p>
          <a:p>
            <a:pPr marL="514350" marR="0" lvl="1" indent="-514350" algn="l" defTabSz="914400" rtl="0" eaLnBrk="1" fontAlgn="base" latinLnBrk="0" hangingPunct="1">
              <a:lnSpc>
                <a:spcPct val="100000"/>
              </a:lnSpc>
              <a:spcBef>
                <a:spcPct val="30000"/>
              </a:spcBef>
              <a:spcAft>
                <a:spcPct val="0"/>
              </a:spcAft>
              <a:buClrTx/>
              <a:buSzTx/>
              <a:buFont typeface="Wingdings" panose="05000000000000000000" pitchFamily="2" charset="2"/>
              <a:buChar char="Ø"/>
              <a:tabLst/>
              <a:defRPr/>
            </a:pPr>
            <a:r>
              <a:rPr lang="en-US" sz="1200" b="1" dirty="0">
                <a:effectLst/>
                <a:latin typeface="Arial" panose="020B0604020202020204" pitchFamily="34" charset="0"/>
                <a:cs typeface="Arial" panose="020B0604020202020204" pitchFamily="34" charset="0"/>
              </a:rPr>
              <a:t>Streamlining/consolidation </a:t>
            </a:r>
            <a:r>
              <a:rPr lang="en-US" sz="1200" b="0" u="none" dirty="0">
                <a:solidFill>
                  <a:schemeClr val="bg2"/>
                </a:solidFill>
                <a:latin typeface="Arial" panose="020B0604020202020204" pitchFamily="34" charset="0"/>
                <a:cs typeface="Arial" panose="020B0604020202020204" pitchFamily="34" charset="0"/>
              </a:rPr>
              <a:t>of programs and efforts brought about by program consolidation </a:t>
            </a:r>
            <a:r>
              <a:rPr lang="en-US" sz="1200" b="0" dirty="0">
                <a:solidFill>
                  <a:srgbClr val="FF0000"/>
                </a:solidFill>
                <a:latin typeface="Arial" panose="020B0604020202020204" pitchFamily="34" charset="0"/>
                <a:cs typeface="Arial" panose="020B0604020202020204" pitchFamily="34" charset="0"/>
              </a:rPr>
              <a:t>provides NRCS an opportunity to rethink how it delivers its conservation programs.  Our goal is to use this opportunity  to further improve our efficiency, streamline administration and  reduce burden on the public and our field staff.</a:t>
            </a:r>
          </a:p>
          <a:p>
            <a:pPr marL="514350" marR="0" indent="-514350" algn="l" defTabSz="914400" rtl="0" eaLnBrk="1" fontAlgn="base" latinLnBrk="0" hangingPunct="1">
              <a:lnSpc>
                <a:spcPct val="100000"/>
              </a:lnSpc>
              <a:spcBef>
                <a:spcPct val="30000"/>
              </a:spcBef>
              <a:spcAft>
                <a:spcPct val="0"/>
              </a:spcAft>
              <a:buClrTx/>
              <a:buSzTx/>
              <a:buFont typeface="Wingdings" panose="05000000000000000000" pitchFamily="2" charset="2"/>
              <a:buChar char="Ø"/>
              <a:tabLst/>
              <a:defRPr/>
            </a:pPr>
            <a:r>
              <a:rPr lang="en-US" sz="1200" b="0" u="none" dirty="0">
                <a:solidFill>
                  <a:schemeClr val="bg2"/>
                </a:solidFill>
                <a:latin typeface="Arial" panose="020B0604020202020204" pitchFamily="34" charset="0"/>
                <a:cs typeface="Arial" panose="020B0604020202020204" pitchFamily="34" charset="0"/>
              </a:rPr>
              <a:t>and;</a:t>
            </a:r>
          </a:p>
          <a:p>
            <a:pPr marL="514350" indent="-514350" algn="l">
              <a:lnSpc>
                <a:spcPct val="100000"/>
              </a:lnSpc>
              <a:buFont typeface="Wingdings" panose="05000000000000000000" pitchFamily="2" charset="2"/>
              <a:buChar char="Ø"/>
            </a:pPr>
            <a:r>
              <a:rPr lang="en-US" sz="1200" b="1" u="none" dirty="0">
                <a:solidFill>
                  <a:schemeClr val="bg2"/>
                </a:solidFill>
                <a:latin typeface="Arial" panose="020B0604020202020204" pitchFamily="34" charset="0"/>
                <a:cs typeface="Arial" panose="020B0604020202020204" pitchFamily="34" charset="0"/>
              </a:rPr>
              <a:t>Maintains NRCS opportunities and tools while enabling the agency to improve efficiency.</a:t>
            </a:r>
            <a:r>
              <a:rPr lang="en-US" sz="1200" b="0" u="none" dirty="0">
                <a:solidFill>
                  <a:schemeClr val="bg2"/>
                </a:solidFill>
                <a:latin typeface="Arial" panose="020B0604020202020204" pitchFamily="34" charset="0"/>
                <a:cs typeface="Arial" panose="020B0604020202020204" pitchFamily="34" charset="0"/>
              </a:rPr>
              <a:t>  Future applicants will be offered much the same opportunities to improve their stewardship with greater ease and increased transparency.</a:t>
            </a:r>
          </a:p>
          <a:p>
            <a:pPr marL="514350" indent="-514350" algn="l">
              <a:lnSpc>
                <a:spcPct val="100000"/>
              </a:lnSpc>
              <a:buFont typeface="Wingdings" panose="05000000000000000000" pitchFamily="2" charset="2"/>
              <a:buChar char="Ø"/>
            </a:pPr>
            <a:r>
              <a:rPr lang="en-US" b="1" u="none" dirty="0">
                <a:solidFill>
                  <a:srgbClr val="FF0000"/>
                </a:solidFill>
                <a:latin typeface="Arial" panose="020B0604020202020204" pitchFamily="34" charset="0"/>
                <a:cs typeface="Arial" panose="020B0604020202020204" pitchFamily="34" charset="0"/>
              </a:rPr>
              <a:t>New focus on </a:t>
            </a:r>
            <a:r>
              <a:rPr lang="en-US" sz="1200" b="1" u="none" dirty="0">
                <a:latin typeface="Arial" panose="020B0604020202020204" pitchFamily="34" charset="0"/>
                <a:cs typeface="Arial" panose="020B0604020202020204" pitchFamily="34" charset="0"/>
              </a:rPr>
              <a:t>Regional Conservation Priorities</a:t>
            </a:r>
            <a:r>
              <a:rPr lang="en-US" sz="1200" b="0" dirty="0">
                <a:latin typeface="Arial" panose="020B0604020202020204" pitchFamily="34" charset="0"/>
                <a:cs typeface="Arial" panose="020B0604020202020204" pitchFamily="34" charset="0"/>
              </a:rPr>
              <a:t>: NRCS</a:t>
            </a:r>
            <a:r>
              <a:rPr lang="en-US" sz="1200" b="0" dirty="0">
                <a:solidFill>
                  <a:srgbClr val="FF0000"/>
                </a:solidFill>
                <a:latin typeface="Arial" panose="020B0604020202020204" pitchFamily="34" charset="0"/>
                <a:cs typeface="Arial" panose="020B0604020202020204" pitchFamily="34" charset="0"/>
              </a:rPr>
              <a:t> can maintain and strengthen existing regional initiatives </a:t>
            </a:r>
            <a:r>
              <a:rPr lang="en-US" dirty="0">
                <a:solidFill>
                  <a:srgbClr val="FF0000"/>
                </a:solidFill>
                <a:latin typeface="Arial" panose="020B0604020202020204" pitchFamily="34" charset="0"/>
                <a:cs typeface="Arial" panose="020B0604020202020204" pitchFamily="34" charset="0"/>
              </a:rPr>
              <a:t>while developing new priorities with partnership involvement</a:t>
            </a:r>
            <a:r>
              <a:rPr lang="en-US" sz="1200" b="0" dirty="0">
                <a:solidFill>
                  <a:srgbClr val="FF0000"/>
                </a:solidFill>
                <a:latin typeface="Arial" panose="020B0604020202020204" pitchFamily="34" charset="0"/>
                <a:cs typeface="Arial" panose="020B0604020202020204" pitchFamily="34" charset="0"/>
              </a:rPr>
              <a:t>.</a:t>
            </a:r>
          </a:p>
          <a:p>
            <a:pPr marL="628650" lvl="1" indent="-171450" algn="l">
              <a:lnSpc>
                <a:spcPct val="80000"/>
              </a:lnSpc>
              <a:buFont typeface="Wingdings" panose="05000000000000000000" pitchFamily="2" charset="2"/>
              <a:buChar char="§"/>
            </a:pPr>
            <a:endParaRPr lang="en-US" sz="1200" b="0" dirty="0">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a:lnSpc>
                <a:spcPct val="100000"/>
              </a:lnSpc>
            </a:pPr>
            <a:endParaRPr lang="en-US" dirty="0">
              <a:solidFill>
                <a:srgbClr val="FF0000"/>
              </a:solidFill>
            </a:endParaRPr>
          </a:p>
        </p:txBody>
      </p:sp>
      <p:sp>
        <p:nvSpPr>
          <p:cNvPr id="5" name="Slide Number Placeholder 4"/>
          <p:cNvSpPr>
            <a:spLocks noGrp="1"/>
          </p:cNvSpPr>
          <p:nvPr>
            <p:ph type="sldNum" sz="quarter" idx="11"/>
          </p:nvPr>
        </p:nvSpPr>
        <p:spPr>
          <a:xfrm>
            <a:off x="6261653" y="8839200"/>
            <a:ext cx="296625" cy="236540"/>
          </a:xfrm>
        </p:spPr>
        <p:txBody>
          <a:bodyPr/>
          <a:lstStyle/>
          <a:p>
            <a:fld id="{94ACDEFE-EA78-43EB-AAAB-077AD3FAB07D}" type="slidenum">
              <a:rPr lang="en-US" smtClean="0"/>
              <a:pPr/>
              <a:t>14</a:t>
            </a:fld>
            <a:endParaRPr lang="en-US" dirty="0"/>
          </a:p>
        </p:txBody>
      </p:sp>
      <p:sp>
        <p:nvSpPr>
          <p:cNvPr id="6" name="Date Placeholder 5"/>
          <p:cNvSpPr>
            <a:spLocks noGrp="1"/>
          </p:cNvSpPr>
          <p:nvPr>
            <p:ph type="dt" idx="12"/>
          </p:nvPr>
        </p:nvSpPr>
        <p:spPr/>
        <p:txBody>
          <a:bodyPr/>
          <a:lstStyle/>
          <a:p>
            <a:fld id="{F6953C45-32E7-4BA3-9AEF-63749C098572}" type="datetime1">
              <a:rPr lang="en-US" smtClean="0"/>
              <a:t>6/23/2018</a:t>
            </a:fld>
            <a:endParaRPr lang="en-US" dirty="0"/>
          </a:p>
        </p:txBody>
      </p:sp>
    </p:spTree>
    <p:extLst>
      <p:ext uri="{BB962C8B-B14F-4D97-AF65-F5344CB8AC3E}">
        <p14:creationId xmlns:p14="http://schemas.microsoft.com/office/powerpoint/2010/main" val="853787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a:xfrm>
            <a:off x="298174" y="4416436"/>
            <a:ext cx="6187109" cy="4727565"/>
          </a:xfrm>
        </p:spPr>
        <p:txBody>
          <a:bodyPr/>
          <a:lstStyle/>
          <a:p>
            <a:pPr>
              <a:lnSpc>
                <a:spcPct val="150000"/>
              </a:lnSpc>
            </a:pPr>
            <a:r>
              <a:rPr lang="en-US" sz="1200" b="1" i="1" dirty="0">
                <a:effectLst/>
                <a:latin typeface="Arial" panose="020B0604020202020204" pitchFamily="34" charset="0"/>
                <a:cs typeface="Arial" panose="020B0604020202020204" pitchFamily="34" charset="0"/>
              </a:rPr>
              <a:t>Farm Bill Impacts on NRCS Program Administration</a:t>
            </a:r>
          </a:p>
          <a:p>
            <a:pPr algn="l">
              <a:lnSpc>
                <a:spcPct val="150000"/>
              </a:lnSpc>
            </a:pPr>
            <a:r>
              <a:rPr lang="en-US" sz="1200" b="1" i="1" dirty="0">
                <a:effectLst/>
                <a:latin typeface="Arial" panose="020B0604020202020204" pitchFamily="34" charset="0"/>
                <a:cs typeface="Arial" panose="020B0604020202020204" pitchFamily="34" charset="0"/>
              </a:rPr>
              <a:t>Key thoughts: </a:t>
            </a:r>
            <a:r>
              <a:rPr lang="en-US" sz="1200" dirty="0">
                <a:effectLst/>
                <a:latin typeface="Arial" panose="020B0604020202020204" pitchFamily="34" charset="0"/>
                <a:cs typeface="Arial" panose="020B0604020202020204" pitchFamily="34" charset="0"/>
              </a:rPr>
              <a:t> </a:t>
            </a:r>
          </a:p>
          <a:p>
            <a:pPr marL="514350" marR="0" lvl="1" indent="-514350" algn="l" defTabSz="914400" rtl="0" eaLnBrk="1" fontAlgn="base" latinLnBrk="0" hangingPunct="1">
              <a:lnSpc>
                <a:spcPct val="100000"/>
              </a:lnSpc>
              <a:spcBef>
                <a:spcPct val="30000"/>
              </a:spcBef>
              <a:spcAft>
                <a:spcPct val="0"/>
              </a:spcAft>
              <a:buClrTx/>
              <a:buSzTx/>
              <a:buFont typeface="Wingdings" panose="05000000000000000000" pitchFamily="2" charset="2"/>
              <a:buChar char="Ø"/>
              <a:tabLst/>
              <a:defRPr/>
            </a:pPr>
            <a:r>
              <a:rPr lang="en-US" sz="1200" b="1" dirty="0">
                <a:effectLst/>
                <a:latin typeface="Arial" panose="020B0604020202020204" pitchFamily="34" charset="0"/>
                <a:cs typeface="Arial" panose="020B0604020202020204" pitchFamily="34" charset="0"/>
              </a:rPr>
              <a:t>Streamlining/consolidation </a:t>
            </a:r>
            <a:r>
              <a:rPr lang="en-US" sz="1200" b="0" u="none" dirty="0">
                <a:solidFill>
                  <a:schemeClr val="bg2"/>
                </a:solidFill>
                <a:latin typeface="Arial" panose="020B0604020202020204" pitchFamily="34" charset="0"/>
                <a:cs typeface="Arial" panose="020B0604020202020204" pitchFamily="34" charset="0"/>
              </a:rPr>
              <a:t>of programs and efforts brought about by program consolidation </a:t>
            </a:r>
            <a:r>
              <a:rPr lang="en-US" sz="1200" b="0" dirty="0">
                <a:solidFill>
                  <a:srgbClr val="FF0000"/>
                </a:solidFill>
                <a:latin typeface="Arial" panose="020B0604020202020204" pitchFamily="34" charset="0"/>
                <a:cs typeface="Arial" panose="020B0604020202020204" pitchFamily="34" charset="0"/>
              </a:rPr>
              <a:t>provides NRCS an opportunity to rethink how it delivers its conservation programs.  Our goal is to use this opportunity  to further improve our efficiency, streamline administration and  reduce burden on the public and our field staff.</a:t>
            </a:r>
          </a:p>
          <a:p>
            <a:pPr marL="514350" marR="0" indent="-514350" algn="l" defTabSz="914400" rtl="0" eaLnBrk="1" fontAlgn="base" latinLnBrk="0" hangingPunct="1">
              <a:lnSpc>
                <a:spcPct val="100000"/>
              </a:lnSpc>
              <a:spcBef>
                <a:spcPct val="30000"/>
              </a:spcBef>
              <a:spcAft>
                <a:spcPct val="0"/>
              </a:spcAft>
              <a:buClrTx/>
              <a:buSzTx/>
              <a:buFont typeface="Wingdings" panose="05000000000000000000" pitchFamily="2" charset="2"/>
              <a:buChar char="Ø"/>
              <a:tabLst/>
              <a:defRPr/>
            </a:pPr>
            <a:r>
              <a:rPr lang="en-US" sz="1200" b="0" u="none" dirty="0">
                <a:solidFill>
                  <a:schemeClr val="bg2"/>
                </a:solidFill>
                <a:latin typeface="Arial" panose="020B0604020202020204" pitchFamily="34" charset="0"/>
                <a:cs typeface="Arial" panose="020B0604020202020204" pitchFamily="34" charset="0"/>
              </a:rPr>
              <a:t>and;</a:t>
            </a:r>
          </a:p>
          <a:p>
            <a:pPr marL="514350" indent="-514350" algn="l">
              <a:lnSpc>
                <a:spcPct val="100000"/>
              </a:lnSpc>
              <a:buFont typeface="Wingdings" panose="05000000000000000000" pitchFamily="2" charset="2"/>
              <a:buChar char="Ø"/>
            </a:pPr>
            <a:r>
              <a:rPr lang="en-US" sz="1200" b="1" u="none" dirty="0">
                <a:solidFill>
                  <a:schemeClr val="bg2"/>
                </a:solidFill>
                <a:latin typeface="Arial" panose="020B0604020202020204" pitchFamily="34" charset="0"/>
                <a:cs typeface="Arial" panose="020B0604020202020204" pitchFamily="34" charset="0"/>
              </a:rPr>
              <a:t>Maintains NRCS opportunities and tools while enabling the agency to improve efficiency.</a:t>
            </a:r>
            <a:r>
              <a:rPr lang="en-US" sz="1200" b="0" u="none" dirty="0">
                <a:solidFill>
                  <a:schemeClr val="bg2"/>
                </a:solidFill>
                <a:latin typeface="Arial" panose="020B0604020202020204" pitchFamily="34" charset="0"/>
                <a:cs typeface="Arial" panose="020B0604020202020204" pitchFamily="34" charset="0"/>
              </a:rPr>
              <a:t>  Future applicants will be offered much the same opportunities to improve their stewardship with greater ease and increased transparency.</a:t>
            </a:r>
          </a:p>
          <a:p>
            <a:pPr marL="514350" indent="-514350" algn="l">
              <a:lnSpc>
                <a:spcPct val="100000"/>
              </a:lnSpc>
              <a:buFont typeface="Wingdings" panose="05000000000000000000" pitchFamily="2" charset="2"/>
              <a:buChar char="Ø"/>
            </a:pPr>
            <a:r>
              <a:rPr lang="en-US" b="1" u="none" dirty="0">
                <a:solidFill>
                  <a:srgbClr val="FF0000"/>
                </a:solidFill>
                <a:latin typeface="Arial" panose="020B0604020202020204" pitchFamily="34" charset="0"/>
                <a:cs typeface="Arial" panose="020B0604020202020204" pitchFamily="34" charset="0"/>
              </a:rPr>
              <a:t>New focus on </a:t>
            </a:r>
            <a:r>
              <a:rPr lang="en-US" sz="1200" b="1" u="none" dirty="0">
                <a:latin typeface="Arial" panose="020B0604020202020204" pitchFamily="34" charset="0"/>
                <a:cs typeface="Arial" panose="020B0604020202020204" pitchFamily="34" charset="0"/>
              </a:rPr>
              <a:t>Regional Conservation Priorities</a:t>
            </a:r>
            <a:r>
              <a:rPr lang="en-US" sz="1200" b="0" dirty="0">
                <a:latin typeface="Arial" panose="020B0604020202020204" pitchFamily="34" charset="0"/>
                <a:cs typeface="Arial" panose="020B0604020202020204" pitchFamily="34" charset="0"/>
              </a:rPr>
              <a:t>: NRCS</a:t>
            </a:r>
            <a:r>
              <a:rPr lang="en-US" sz="1200" b="0" dirty="0">
                <a:solidFill>
                  <a:srgbClr val="FF0000"/>
                </a:solidFill>
                <a:latin typeface="Arial" panose="020B0604020202020204" pitchFamily="34" charset="0"/>
                <a:cs typeface="Arial" panose="020B0604020202020204" pitchFamily="34" charset="0"/>
              </a:rPr>
              <a:t> can maintain and strengthen existing regional initiatives </a:t>
            </a:r>
            <a:r>
              <a:rPr lang="en-US" dirty="0">
                <a:solidFill>
                  <a:srgbClr val="FF0000"/>
                </a:solidFill>
                <a:latin typeface="Arial" panose="020B0604020202020204" pitchFamily="34" charset="0"/>
                <a:cs typeface="Arial" panose="020B0604020202020204" pitchFamily="34" charset="0"/>
              </a:rPr>
              <a:t>while developing new priorities with partnership involvement</a:t>
            </a:r>
            <a:r>
              <a:rPr lang="en-US" sz="1200" b="0" dirty="0">
                <a:solidFill>
                  <a:srgbClr val="FF0000"/>
                </a:solidFill>
                <a:latin typeface="Arial" panose="020B0604020202020204" pitchFamily="34" charset="0"/>
                <a:cs typeface="Arial" panose="020B0604020202020204" pitchFamily="34" charset="0"/>
              </a:rPr>
              <a:t>.</a:t>
            </a:r>
          </a:p>
          <a:p>
            <a:pPr marL="628650" lvl="1" indent="-171450" algn="l">
              <a:lnSpc>
                <a:spcPct val="80000"/>
              </a:lnSpc>
              <a:buFont typeface="Wingdings" panose="05000000000000000000" pitchFamily="2" charset="2"/>
              <a:buChar char="§"/>
            </a:pPr>
            <a:endParaRPr lang="en-US" sz="1200" b="0" dirty="0">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marL="514350" indent="-514350" algn="l">
              <a:lnSpc>
                <a:spcPct val="100000"/>
              </a:lnSpc>
              <a:buFont typeface="Wingdings" panose="05000000000000000000" pitchFamily="2" charset="2"/>
              <a:buChar char="Ø"/>
            </a:pPr>
            <a:endParaRPr lang="en-US" sz="1200" b="0" u="none" dirty="0">
              <a:solidFill>
                <a:schemeClr val="bg2"/>
              </a:solidFill>
              <a:latin typeface="Arial" panose="020B0604020202020204" pitchFamily="34" charset="0"/>
              <a:cs typeface="Arial" panose="020B0604020202020204" pitchFamily="34" charset="0"/>
            </a:endParaRPr>
          </a:p>
          <a:p>
            <a:pPr>
              <a:lnSpc>
                <a:spcPct val="100000"/>
              </a:lnSpc>
            </a:pPr>
            <a:endParaRPr lang="en-US" dirty="0">
              <a:solidFill>
                <a:srgbClr val="FF0000"/>
              </a:solidFill>
            </a:endParaRPr>
          </a:p>
        </p:txBody>
      </p:sp>
      <p:sp>
        <p:nvSpPr>
          <p:cNvPr id="5" name="Slide Number Placeholder 4"/>
          <p:cNvSpPr>
            <a:spLocks noGrp="1"/>
          </p:cNvSpPr>
          <p:nvPr>
            <p:ph type="sldNum" sz="quarter" idx="11"/>
          </p:nvPr>
        </p:nvSpPr>
        <p:spPr>
          <a:xfrm>
            <a:off x="6261653" y="8839200"/>
            <a:ext cx="296625" cy="236540"/>
          </a:xfrm>
        </p:spPr>
        <p:txBody>
          <a:bodyPr/>
          <a:lstStyle/>
          <a:p>
            <a:fld id="{94ACDEFE-EA78-43EB-AAAB-077AD3FAB07D}" type="slidenum">
              <a:rPr lang="en-US" smtClean="0"/>
              <a:pPr/>
              <a:t>15</a:t>
            </a:fld>
            <a:endParaRPr lang="en-US" dirty="0"/>
          </a:p>
        </p:txBody>
      </p:sp>
      <p:sp>
        <p:nvSpPr>
          <p:cNvPr id="6" name="Date Placeholder 5"/>
          <p:cNvSpPr>
            <a:spLocks noGrp="1"/>
          </p:cNvSpPr>
          <p:nvPr>
            <p:ph type="dt" idx="12"/>
          </p:nvPr>
        </p:nvSpPr>
        <p:spPr/>
        <p:txBody>
          <a:bodyPr/>
          <a:lstStyle/>
          <a:p>
            <a:fld id="{F6953C45-32E7-4BA3-9AEF-63749C098572}" type="datetime1">
              <a:rPr lang="en-US" smtClean="0"/>
              <a:t>6/23/2018</a:t>
            </a:fld>
            <a:endParaRPr lang="en-US" dirty="0"/>
          </a:p>
        </p:txBody>
      </p:sp>
    </p:spTree>
    <p:extLst>
      <p:ext uri="{BB962C8B-B14F-4D97-AF65-F5344CB8AC3E}">
        <p14:creationId xmlns:p14="http://schemas.microsoft.com/office/powerpoint/2010/main" val="3740865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effectLst/>
            </a:endParaRPr>
          </a:p>
        </p:txBody>
      </p:sp>
      <p:sp>
        <p:nvSpPr>
          <p:cNvPr id="4" name="Date Placeholder 3"/>
          <p:cNvSpPr>
            <a:spLocks noGrp="1"/>
          </p:cNvSpPr>
          <p:nvPr>
            <p:ph type="dt" idx="10"/>
          </p:nvPr>
        </p:nvSpPr>
        <p:spPr/>
        <p:txBody>
          <a:bodyPr/>
          <a:lstStyle/>
          <a:p>
            <a:fld id="{B8A0FB5B-2E22-4C66-B093-D531C92ED87A}" type="datetime1">
              <a:rPr lang="en-US" smtClean="0">
                <a:solidFill>
                  <a:srgbClr val="000000"/>
                </a:solidFill>
              </a:rPr>
              <a:pPr/>
              <a:t>6/23/2018</a:t>
            </a:fld>
            <a:endParaRPr lang="en-US" dirty="0">
              <a:solidFill>
                <a:srgbClr val="000000"/>
              </a:solidFill>
            </a:endParaRPr>
          </a:p>
        </p:txBody>
      </p:sp>
      <p:sp>
        <p:nvSpPr>
          <p:cNvPr id="5" name="Slide Number Placeholder 4"/>
          <p:cNvSpPr>
            <a:spLocks noGrp="1"/>
          </p:cNvSpPr>
          <p:nvPr>
            <p:ph type="sldNum" sz="quarter" idx="11"/>
          </p:nvPr>
        </p:nvSpPr>
        <p:spPr/>
        <p:txBody>
          <a:bodyPr/>
          <a:lstStyle/>
          <a:p>
            <a:fld id="{94ACDEFE-EA78-43EB-AAAB-077AD3FAB07D}" type="slidenum">
              <a:rPr lang="en-US" smtClean="0">
                <a:solidFill>
                  <a:srgbClr val="000000"/>
                </a:solidFill>
              </a:rPr>
              <a:pPr/>
              <a:t>16</a:t>
            </a:fld>
            <a:endParaRPr lang="en-US" dirty="0">
              <a:solidFill>
                <a:srgbClr val="000000"/>
              </a:solidFill>
            </a:endParaRPr>
          </a:p>
        </p:txBody>
      </p:sp>
    </p:spTree>
    <p:extLst>
      <p:ext uri="{BB962C8B-B14F-4D97-AF65-F5344CB8AC3E}">
        <p14:creationId xmlns:p14="http://schemas.microsoft.com/office/powerpoint/2010/main" val="1075175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en-US" b="1" dirty="0"/>
              <a:t>.</a:t>
            </a:r>
          </a:p>
        </p:txBody>
      </p:sp>
      <p:sp>
        <p:nvSpPr>
          <p:cNvPr id="44036" name="Slide Number Placeholder 3"/>
          <p:cNvSpPr>
            <a:spLocks noGrp="1"/>
          </p:cNvSpPr>
          <p:nvPr>
            <p:ph type="sldNum" sz="quarter" idx="5"/>
          </p:nvPr>
        </p:nvSpPr>
        <p:spPr>
          <a:noFill/>
        </p:spPr>
        <p:txBody>
          <a:bodyPr/>
          <a:lstStyle/>
          <a:p>
            <a:pPr defTabSz="930275"/>
            <a:fld id="{D3FB08C2-BF13-49D3-8EFB-C438D6DDD23A}" type="slidenum">
              <a:rPr lang="en-US" smtClean="0"/>
              <a:pPr defTabSz="930275"/>
              <a:t>17</a:t>
            </a:fld>
            <a:endParaRPr lang="en-US" dirty="0"/>
          </a:p>
        </p:txBody>
      </p:sp>
    </p:spTree>
    <p:extLst>
      <p:ext uri="{BB962C8B-B14F-4D97-AF65-F5344CB8AC3E}">
        <p14:creationId xmlns:p14="http://schemas.microsoft.com/office/powerpoint/2010/main" val="2578327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B26471-2354-400F-8E60-81D3F894E625}" type="slidenum">
              <a:rPr lang="en-US" smtClean="0"/>
              <a:pPr>
                <a:defRPr/>
              </a:pPr>
              <a:t>18</a:t>
            </a:fld>
            <a:endParaRPr lang="en-US" dirty="0"/>
          </a:p>
        </p:txBody>
      </p:sp>
    </p:spTree>
    <p:extLst>
      <p:ext uri="{BB962C8B-B14F-4D97-AF65-F5344CB8AC3E}">
        <p14:creationId xmlns:p14="http://schemas.microsoft.com/office/powerpoint/2010/main" val="16010220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B26471-2354-400F-8E60-81D3F894E625}" type="slidenum">
              <a:rPr lang="en-US" smtClean="0"/>
              <a:pPr>
                <a:defRPr/>
              </a:pPr>
              <a:t>19</a:t>
            </a:fld>
            <a:endParaRPr lang="en-US" dirty="0"/>
          </a:p>
        </p:txBody>
      </p:sp>
    </p:spTree>
    <p:extLst>
      <p:ext uri="{BB962C8B-B14F-4D97-AF65-F5344CB8AC3E}">
        <p14:creationId xmlns:p14="http://schemas.microsoft.com/office/powerpoint/2010/main" val="3398683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B26471-2354-400F-8E60-81D3F894E625}" type="slidenum">
              <a:rPr lang="en-US" smtClean="0"/>
              <a:pPr>
                <a:defRPr/>
              </a:pPr>
              <a:t>20</a:t>
            </a:fld>
            <a:endParaRPr lang="en-US" dirty="0"/>
          </a:p>
        </p:txBody>
      </p:sp>
    </p:spTree>
    <p:extLst>
      <p:ext uri="{BB962C8B-B14F-4D97-AF65-F5344CB8AC3E}">
        <p14:creationId xmlns:p14="http://schemas.microsoft.com/office/powerpoint/2010/main" val="25919404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p:cNvPicPr>
            <a:picLocks noChangeAspect="1" noChangeArrowheads="1"/>
          </p:cNvPicPr>
          <p:nvPr userDrawn="1"/>
        </p:nvPicPr>
        <p:blipFill>
          <a:blip r:embed="rId2" cstate="print"/>
          <a:srcRect/>
          <a:stretch>
            <a:fillRect/>
          </a:stretch>
        </p:blipFill>
        <p:spPr bwMode="auto">
          <a:xfrm>
            <a:off x="0" y="0"/>
            <a:ext cx="2041525" cy="6858000"/>
          </a:xfrm>
          <a:prstGeom prst="rect">
            <a:avLst/>
          </a:prstGeom>
          <a:noFill/>
          <a:ln w="9525">
            <a:noFill/>
            <a:miter lim="800000"/>
            <a:headEnd/>
            <a:tailEnd/>
          </a:ln>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r>
              <a:rPr lang="en-US" dirty="0"/>
              <a:t>						              </a:t>
            </a:r>
            <a:fld id="{B244040F-4963-4ABA-B549-B7223A094713}"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						              </a:t>
            </a:r>
            <a:fld id="{91B627E3-8809-4149-9294-591AD82FACE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						              </a:t>
            </a:r>
            <a:fld id="{02CF7452-4D09-4900-A0AB-5544AFE77197}"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38400" y="1600200"/>
            <a:ext cx="304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8800" y="1600200"/>
            <a:ext cx="304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						              </a:t>
            </a:r>
            <a:fld id="{875B00A7-60A7-4C09-AFBD-50AFB200E1D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dirty="0"/>
              <a:t>						              </a:t>
            </a:r>
            <a:fld id="{EA915ED8-9FBF-4A59-8D31-6E4E5199E936}"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dirty="0"/>
              <a:t>						              </a:t>
            </a:r>
            <a:fld id="{B935FAA7-9F0B-46FC-B706-7E0BCFF7BAC8}"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dirty="0"/>
              <a:t>						              </a:t>
            </a:r>
            <a:fld id="{0997089D-F031-4CD1-98D7-73597813EC51}"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						              </a:t>
            </a:r>
            <a:fld id="{1D195C4F-9D4E-409D-8F10-4148AF590063}"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						              </a:t>
            </a:r>
            <a:fld id="{0A3BE8D8-E17F-4FC6-97E9-DD4F2B0921A7}"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						              </a:t>
            </a:r>
            <a:fld id="{D1FD4D8A-163A-4E4C-859C-44D601AA6B4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274638"/>
            <a:ext cx="15621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38400" y="274638"/>
            <a:ext cx="45339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						              </a:t>
            </a:r>
            <a:fld id="{EDD1CD91-6E71-4DA0-ABBA-F5FEEA005083}"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38400" y="274638"/>
            <a:ext cx="6248400" cy="1143000"/>
          </a:xfrm>
        </p:spPr>
        <p:txBody>
          <a:bodyPr/>
          <a:lstStyle/>
          <a:p>
            <a:r>
              <a:rPr lang="en-US"/>
              <a:t>Click to edit Master title style</a:t>
            </a:r>
          </a:p>
        </p:txBody>
      </p:sp>
      <p:sp>
        <p:nvSpPr>
          <p:cNvPr id="3" name="Text Placeholder 2"/>
          <p:cNvSpPr>
            <a:spLocks noGrp="1"/>
          </p:cNvSpPr>
          <p:nvPr>
            <p:ph type="body" sz="half" idx="1"/>
          </p:nvPr>
        </p:nvSpPr>
        <p:spPr>
          <a:xfrm>
            <a:off x="2438400" y="1600200"/>
            <a:ext cx="30480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8800" y="1600200"/>
            <a:ext cx="30480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						              </a:t>
            </a:r>
            <a:fld id="{DA032294-C872-4D33-ABB9-1F1405080D8D}"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438400" y="274638"/>
            <a:ext cx="6248400" cy="1143000"/>
          </a:xfrm>
        </p:spPr>
        <p:txBody>
          <a:bodyPr/>
          <a:lstStyle/>
          <a:p>
            <a:r>
              <a:rPr lang="en-US"/>
              <a:t>Click to edit Master title style</a:t>
            </a:r>
          </a:p>
        </p:txBody>
      </p:sp>
      <p:sp>
        <p:nvSpPr>
          <p:cNvPr id="3" name="Table Placeholder 2"/>
          <p:cNvSpPr>
            <a:spLocks noGrp="1"/>
          </p:cNvSpPr>
          <p:nvPr>
            <p:ph type="tbl" idx="1"/>
          </p:nvPr>
        </p:nvSpPr>
        <p:spPr>
          <a:xfrm>
            <a:off x="2438400" y="1600200"/>
            <a:ext cx="6248400" cy="4525963"/>
          </a:xfrm>
        </p:spPr>
        <p:txBody>
          <a:bodyPr/>
          <a:lstStyle/>
          <a:p>
            <a:pPr lvl="0"/>
            <a:endParaRPr lang="en-US" noProof="0" dirty="0"/>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						              </a:t>
            </a:r>
            <a:fld id="{AF39CDF5-482F-48C9-98D0-6A2EB493E541}"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Title Only">
    <p:bg>
      <p:bgPr>
        <a:solidFill>
          <a:srgbClr val="18563F">
            <a:alpha val="54000"/>
          </a:srgb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816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1883" y="89563"/>
            <a:ext cx="3278122" cy="645223"/>
          </a:xfrm>
          <a:prstGeom prst="rect">
            <a:avLst/>
          </a:prstGeom>
        </p:spPr>
      </p:pic>
      <p:sp>
        <p:nvSpPr>
          <p:cNvPr id="11" name="TextBox 10"/>
          <p:cNvSpPr txBox="1"/>
          <p:nvPr userDrawn="1"/>
        </p:nvSpPr>
        <p:spPr>
          <a:xfrm>
            <a:off x="0" y="6479573"/>
            <a:ext cx="9144000" cy="266548"/>
          </a:xfrm>
          <a:prstGeom prst="rect">
            <a:avLst/>
          </a:prstGeom>
          <a:noFill/>
        </p:spPr>
        <p:txBody>
          <a:bodyPr wrap="square" rtlCol="0">
            <a:spAutoFit/>
          </a:bodyPr>
          <a:lstStyle/>
          <a:p>
            <a:pPr algn="ctr"/>
            <a:r>
              <a:rPr lang="en-US" sz="1132" dirty="0">
                <a:solidFill>
                  <a:schemeClr val="bg1"/>
                </a:solidFill>
              </a:rPr>
              <a:t>USDA is an equal</a:t>
            </a:r>
            <a:r>
              <a:rPr lang="en-US" sz="1132" baseline="0" dirty="0">
                <a:solidFill>
                  <a:schemeClr val="bg1"/>
                </a:solidFill>
              </a:rPr>
              <a:t> opportunity provider and employer</a:t>
            </a:r>
            <a:endParaRPr lang="en-US" sz="1132" dirty="0">
              <a:solidFill>
                <a:schemeClr val="bg1"/>
              </a:solidFill>
            </a:endParaRPr>
          </a:p>
        </p:txBody>
      </p:sp>
      <p:pic>
        <p:nvPicPr>
          <p:cNvPr id="8" name="Picture 7"/>
          <p:cNvPicPr>
            <a:picLocks noChangeAspect="1"/>
          </p:cNvPicPr>
          <p:nvPr userDrawn="1"/>
        </p:nvPicPr>
        <p:blipFill>
          <a:blip r:embed="rId3" cstate="print">
            <a:clrChange>
              <a:clrFrom>
                <a:srgbClr val="FFFFFE"/>
              </a:clrFrom>
              <a:clrTo>
                <a:srgbClr val="FFFFFE">
                  <a:alpha val="0"/>
                </a:srgbClr>
              </a:clrTo>
            </a:clrChange>
            <a:biLevel thresh="25000"/>
            <a:extLst>
              <a:ext uri="{28A0092B-C50C-407E-A947-70E740481C1C}">
                <a14:useLocalDpi xmlns:a14="http://schemas.microsoft.com/office/drawing/2010/main"/>
              </a:ext>
            </a:extLst>
          </a:blip>
          <a:stretch>
            <a:fillRect/>
          </a:stretch>
        </p:blipFill>
        <p:spPr>
          <a:xfrm>
            <a:off x="115310" y="6123214"/>
            <a:ext cx="503175" cy="579120"/>
          </a:xfrm>
          <a:prstGeom prst="rect">
            <a:avLst/>
          </a:prstGeom>
        </p:spPr>
      </p:pic>
    </p:spTree>
    <p:extLst>
      <p:ext uri="{BB962C8B-B14F-4D97-AF65-F5344CB8AC3E}">
        <p14:creationId xmlns:p14="http://schemas.microsoft.com/office/powerpoint/2010/main" val="2028732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2438400" y="274638"/>
            <a:ext cx="6248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Rectangle 3"/>
          <p:cNvSpPr>
            <a:spLocks noGrp="1" noChangeArrowheads="1"/>
          </p:cNvSpPr>
          <p:nvPr>
            <p:ph type="body" idx="1"/>
          </p:nvPr>
        </p:nvSpPr>
        <p:spPr bwMode="auto">
          <a:xfrm>
            <a:off x="2438400" y="1600200"/>
            <a:ext cx="6248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ftr" sz="quarter" idx="3"/>
          </p:nvPr>
        </p:nvSpPr>
        <p:spPr bwMode="auto">
          <a:xfrm>
            <a:off x="2209800" y="6381750"/>
            <a:ext cx="6629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r>
              <a:rPr lang="en-US" dirty="0"/>
              <a:t>						              </a:t>
            </a:r>
            <a:fld id="{58C81B0C-391E-4135-854B-7290055C2116}" type="slidenum">
              <a:rPr lang="en-US"/>
              <a:pPr>
                <a:defRPr/>
              </a:pPr>
              <a:t>‹#›</a:t>
            </a:fld>
            <a:endParaRPr lang="en-US" dirty="0"/>
          </a:p>
        </p:txBody>
      </p:sp>
      <p:pic>
        <p:nvPicPr>
          <p:cNvPr id="3077" name="Picture 8" descr="NRCSIA99402"/>
          <p:cNvPicPr>
            <a:picLocks noChangeAspect="1" noChangeArrowheads="1"/>
          </p:cNvPicPr>
          <p:nvPr/>
        </p:nvPicPr>
        <p:blipFill>
          <a:blip r:embed="rId16" cstate="print"/>
          <a:srcRect/>
          <a:stretch>
            <a:fillRect/>
          </a:stretch>
        </p:blipFill>
        <p:spPr bwMode="auto">
          <a:xfrm>
            <a:off x="0" y="0"/>
            <a:ext cx="2057400" cy="6858000"/>
          </a:xfrm>
          <a:prstGeom prst="rect">
            <a:avLst/>
          </a:prstGeom>
          <a:noFill/>
          <a:ln w="9525">
            <a:noFill/>
            <a:miter lim="800000"/>
            <a:headEnd/>
            <a:tailEnd/>
          </a:ln>
        </p:spPr>
      </p:pic>
      <p:pic>
        <p:nvPicPr>
          <p:cNvPr id="3078" name="Picture 9" descr="signature_color"/>
          <p:cNvPicPr>
            <a:picLocks noChangeAspect="1" noChangeArrowheads="1"/>
          </p:cNvPicPr>
          <p:nvPr/>
        </p:nvPicPr>
        <p:blipFill>
          <a:blip r:embed="rId17" cstate="print"/>
          <a:srcRect/>
          <a:stretch>
            <a:fillRect/>
          </a:stretch>
        </p:blipFill>
        <p:spPr bwMode="auto">
          <a:xfrm>
            <a:off x="0" y="0"/>
            <a:ext cx="2057400" cy="615950"/>
          </a:xfrm>
          <a:prstGeom prst="rect">
            <a:avLst/>
          </a:prstGeom>
          <a:noFill/>
          <a:ln w="9525">
            <a:noFill/>
            <a:miter lim="800000"/>
            <a:headEnd/>
            <a:tailEnd/>
          </a:ln>
        </p:spPr>
      </p:pic>
      <p:pic>
        <p:nvPicPr>
          <p:cNvPr id="3079" name="Picture 3"/>
          <p:cNvPicPr>
            <a:picLocks noChangeAspect="1" noChangeArrowheads="1"/>
          </p:cNvPicPr>
          <p:nvPr userDrawn="1"/>
        </p:nvPicPr>
        <p:blipFill>
          <a:blip r:embed="rId18" cstate="print"/>
          <a:srcRect/>
          <a:stretch>
            <a:fillRect/>
          </a:stretch>
        </p:blipFill>
        <p:spPr bwMode="auto">
          <a:xfrm>
            <a:off x="0" y="0"/>
            <a:ext cx="20574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83"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 id="2147483981" r:id="rId12"/>
    <p:sldLayoutId id="2147483982" r:id="rId13"/>
    <p:sldLayoutId id="2147483984" r:id="rId14"/>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vmlDrawing" Target="../drawings/vmlDrawing2.vml"/><Relationship Id="rId5" Type="http://schemas.openxmlformats.org/officeDocument/2006/relationships/image" Target="../media/image20.emf"/><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600200"/>
            <a:ext cx="9296400" cy="8279190"/>
          </a:xfrm>
          <a:prstGeom prst="rect">
            <a:avLst/>
          </a:prstGeom>
          <a:noFill/>
        </p:spPr>
        <p:txBody>
          <a:bodyPr wrap="square" rtlCol="0">
            <a:spAutoFit/>
          </a:bodyPr>
          <a:lstStyle/>
          <a:p>
            <a:r>
              <a:rPr lang="en-US" sz="2800" dirty="0">
                <a:solidFill>
                  <a:schemeClr val="bg1"/>
                </a:solidFill>
              </a:rPr>
              <a:t>STATUS OF MRBI</a:t>
            </a:r>
          </a:p>
          <a:p>
            <a:endParaRPr lang="en-US" sz="2800" dirty="0">
              <a:solidFill>
                <a:schemeClr val="bg1"/>
              </a:solidFill>
            </a:endParaRPr>
          </a:p>
          <a:p>
            <a:r>
              <a:rPr lang="en-US" sz="2800" dirty="0">
                <a:solidFill>
                  <a:schemeClr val="bg1"/>
                </a:solidFill>
              </a:rPr>
              <a:t>VOLUNTARY CONSERVATION- WORKING?</a:t>
            </a:r>
          </a:p>
          <a:p>
            <a:r>
              <a:rPr lang="en-US" sz="2800" dirty="0">
                <a:solidFill>
                  <a:schemeClr val="bg1"/>
                </a:solidFill>
              </a:rPr>
              <a:t>   </a:t>
            </a:r>
          </a:p>
          <a:p>
            <a:r>
              <a:rPr lang="en-US" sz="2800" dirty="0">
                <a:solidFill>
                  <a:schemeClr val="bg1"/>
                </a:solidFill>
              </a:rPr>
              <a:t>STRENGTHEN PARTNERSHIPS?</a:t>
            </a:r>
          </a:p>
          <a:p>
            <a:endParaRPr lang="en-US" sz="2800" dirty="0">
              <a:solidFill>
                <a:schemeClr val="bg1"/>
              </a:solidFill>
            </a:endParaRPr>
          </a:p>
          <a:p>
            <a:r>
              <a:rPr lang="en-US" sz="2800" dirty="0">
                <a:solidFill>
                  <a:schemeClr val="bg1"/>
                </a:solidFill>
              </a:rPr>
              <a:t>MORE CONSERVATION GETTING ON GROUND?</a:t>
            </a:r>
          </a:p>
          <a:p>
            <a:endParaRPr lang="en-US" sz="2800" dirty="0">
              <a:solidFill>
                <a:schemeClr val="bg1"/>
              </a:solidFill>
            </a:endParaRPr>
          </a:p>
          <a:p>
            <a:r>
              <a:rPr lang="en-US" sz="2800" dirty="0">
                <a:solidFill>
                  <a:schemeClr val="bg1"/>
                </a:solidFill>
              </a:rPr>
              <a:t>IMPACT ON LOCAL ECONOMY?</a:t>
            </a:r>
          </a:p>
          <a:p>
            <a:endParaRPr lang="en-US" sz="2800" dirty="0">
              <a:solidFill>
                <a:schemeClr val="bg1"/>
              </a:solidFill>
            </a:endParaRPr>
          </a:p>
          <a:p>
            <a:endParaRPr lang="en-US" sz="2800" dirty="0">
              <a:solidFill>
                <a:schemeClr val="bg1"/>
              </a:solidFill>
            </a:endParaRPr>
          </a:p>
          <a:p>
            <a:endParaRPr lang="en-US" sz="2800" dirty="0">
              <a:solidFill>
                <a:schemeClr val="bg1"/>
              </a:solidFill>
            </a:endParaRPr>
          </a:p>
          <a:p>
            <a:r>
              <a:rPr lang="en-US" sz="2800" dirty="0">
                <a:solidFill>
                  <a:schemeClr val="bg1"/>
                </a:solidFill>
              </a:rPr>
              <a:t>287 projects selected</a:t>
            </a:r>
          </a:p>
          <a:p>
            <a:pPr marL="269548" indent="-269548">
              <a:buFont typeface="Arial" panose="020B0604020202020204" pitchFamily="34" charset="0"/>
              <a:buChar char="•"/>
            </a:pPr>
            <a:r>
              <a:rPr lang="en-US" sz="2800" dirty="0">
                <a:solidFill>
                  <a:schemeClr val="bg1"/>
                </a:solidFill>
              </a:rPr>
              <a:t>$815 million</a:t>
            </a:r>
          </a:p>
          <a:p>
            <a:pPr marL="269548" indent="-269548">
              <a:buFont typeface="Arial" panose="020B0604020202020204" pitchFamily="34" charset="0"/>
              <a:buChar char="•"/>
            </a:pPr>
            <a:r>
              <a:rPr lang="en-US" sz="2800" dirty="0">
                <a:solidFill>
                  <a:schemeClr val="bg1"/>
                </a:solidFill>
              </a:rPr>
              <a:t>Arkansas -10 RCPP projects </a:t>
            </a:r>
          </a:p>
          <a:p>
            <a:pPr marL="269548" indent="-269548">
              <a:buFont typeface="Arial" panose="020B0604020202020204" pitchFamily="34" charset="0"/>
              <a:buChar char="•"/>
            </a:pPr>
            <a:r>
              <a:rPr lang="en-US" sz="2800" dirty="0">
                <a:solidFill>
                  <a:schemeClr val="bg1"/>
                </a:solidFill>
              </a:rPr>
              <a:t>$28.6 million</a:t>
            </a:r>
          </a:p>
          <a:p>
            <a:pPr marL="2628900" lvl="5" indent="-342900">
              <a:buFont typeface="Wingdings" panose="05000000000000000000" pitchFamily="2" charset="2"/>
              <a:buChar char="v"/>
            </a:pPr>
            <a:r>
              <a:rPr lang="en-US" sz="2800" dirty="0">
                <a:solidFill>
                  <a:schemeClr val="bg1"/>
                </a:solidFill>
              </a:rPr>
              <a:t>$4.2 million State projects</a:t>
            </a:r>
          </a:p>
          <a:p>
            <a:pPr marL="2628900" lvl="5" indent="-342900">
              <a:buFont typeface="Wingdings" panose="05000000000000000000" pitchFamily="2" charset="2"/>
              <a:buChar char="v"/>
            </a:pPr>
            <a:r>
              <a:rPr lang="en-US" sz="2800" dirty="0">
                <a:solidFill>
                  <a:schemeClr val="bg1"/>
                </a:solidFill>
              </a:rPr>
              <a:t>$7.4 million CCA</a:t>
            </a:r>
          </a:p>
          <a:p>
            <a:pPr marL="2628900" lvl="5" indent="-342900">
              <a:buFont typeface="Wingdings" panose="05000000000000000000" pitchFamily="2" charset="2"/>
              <a:buChar char="v"/>
            </a:pPr>
            <a:r>
              <a:rPr lang="en-US" sz="2800" dirty="0">
                <a:solidFill>
                  <a:schemeClr val="bg1"/>
                </a:solidFill>
              </a:rPr>
              <a:t>$17 million National</a:t>
            </a:r>
            <a:endParaRPr lang="en-US" sz="1887" dirty="0">
              <a:solidFill>
                <a:schemeClr val="bg1"/>
              </a:solidFill>
            </a:endParaRPr>
          </a:p>
        </p:txBody>
      </p:sp>
    </p:spTree>
    <p:extLst>
      <p:ext uri="{BB962C8B-B14F-4D97-AF65-F5344CB8AC3E}">
        <p14:creationId xmlns:p14="http://schemas.microsoft.com/office/powerpoint/2010/main" val="4131081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600200"/>
            <a:ext cx="9296400" cy="1675395"/>
          </a:xfrm>
          <a:prstGeom prst="rect">
            <a:avLst/>
          </a:prstGeom>
          <a:noFill/>
        </p:spPr>
        <p:txBody>
          <a:bodyPr wrap="square" rtlCol="0">
            <a:spAutoFit/>
          </a:bodyPr>
          <a:lstStyle/>
          <a:p>
            <a:endParaRPr lang="en-US" sz="2800" dirty="0"/>
          </a:p>
          <a:p>
            <a:endParaRPr lang="en-US" sz="2800" dirty="0"/>
          </a:p>
          <a:p>
            <a:pPr marL="269548" indent="-269548">
              <a:buFont typeface="Arial" panose="020B0604020202020204" pitchFamily="34" charset="0"/>
              <a:buChar char="•"/>
            </a:pPr>
            <a:endParaRPr lang="en-US" sz="2800" dirty="0"/>
          </a:p>
          <a:p>
            <a:r>
              <a:rPr lang="en-US" sz="1887" dirty="0"/>
              <a:t>   </a:t>
            </a:r>
          </a:p>
        </p:txBody>
      </p:sp>
      <p:sp>
        <p:nvSpPr>
          <p:cNvPr id="3" name="TextBox 2"/>
          <p:cNvSpPr txBox="1"/>
          <p:nvPr/>
        </p:nvSpPr>
        <p:spPr>
          <a:xfrm>
            <a:off x="381000" y="1752600"/>
            <a:ext cx="9296400" cy="1675395"/>
          </a:xfrm>
          <a:prstGeom prst="rect">
            <a:avLst/>
          </a:prstGeom>
          <a:noFill/>
        </p:spPr>
        <p:txBody>
          <a:bodyPr wrap="square" rtlCol="0">
            <a:spAutoFit/>
          </a:bodyPr>
          <a:lstStyle/>
          <a:p>
            <a:endParaRPr lang="en-US" sz="2800" dirty="0"/>
          </a:p>
          <a:p>
            <a:endParaRPr lang="en-US" sz="2800" dirty="0"/>
          </a:p>
          <a:p>
            <a:pPr marL="269548" indent="-269548">
              <a:buFont typeface="Arial" panose="020B0604020202020204" pitchFamily="34" charset="0"/>
              <a:buChar char="•"/>
            </a:pPr>
            <a:endParaRPr lang="en-US" sz="2800" dirty="0"/>
          </a:p>
          <a:p>
            <a:r>
              <a:rPr lang="en-US" sz="1887" dirty="0"/>
              <a:t>   </a:t>
            </a:r>
          </a:p>
        </p:txBody>
      </p:sp>
      <p:graphicFrame>
        <p:nvGraphicFramePr>
          <p:cNvPr id="4" name="Object 3" descr="Map of the state of Arkansas with county outlines showing the Mississippi River Basin Healthy Watershed Initiative Projects locations."/>
          <p:cNvGraphicFramePr>
            <a:graphicFrameLocks noChangeAspect="1"/>
          </p:cNvGraphicFramePr>
          <p:nvPr>
            <p:extLst>
              <p:ext uri="{D42A27DB-BD31-4B8C-83A1-F6EECF244321}">
                <p14:modId xmlns:p14="http://schemas.microsoft.com/office/powerpoint/2010/main" val="3497528418"/>
              </p:ext>
            </p:extLst>
          </p:nvPr>
        </p:nvGraphicFramePr>
        <p:xfrm>
          <a:off x="457200" y="975509"/>
          <a:ext cx="8577644" cy="5492819"/>
        </p:xfrm>
        <a:graphic>
          <a:graphicData uri="http://schemas.openxmlformats.org/presentationml/2006/ole">
            <mc:AlternateContent xmlns:mc="http://schemas.openxmlformats.org/markup-compatibility/2006">
              <mc:Choice xmlns:v="urn:schemas-microsoft-com:vml" Requires="v">
                <p:oleObj spid="_x0000_s1050" name="Acrobat Document" r:id="rId4" imgW="22831329" imgH="14620682" progId="Acrobat.Document.2015">
                  <p:embed/>
                </p:oleObj>
              </mc:Choice>
              <mc:Fallback>
                <p:oleObj name="Acrobat Document" r:id="rId4" imgW="22831329" imgH="14620682" progId="Acrobat.Document.2015">
                  <p:embed/>
                  <p:pic>
                    <p:nvPicPr>
                      <p:cNvPr id="0" name=""/>
                      <p:cNvPicPr/>
                      <p:nvPr/>
                    </p:nvPicPr>
                    <p:blipFill>
                      <a:blip r:embed="rId5"/>
                      <a:stretch>
                        <a:fillRect/>
                      </a:stretch>
                    </p:blipFill>
                    <p:spPr>
                      <a:xfrm>
                        <a:off x="457200" y="975509"/>
                        <a:ext cx="8577644" cy="5492819"/>
                      </a:xfrm>
                      <a:prstGeom prst="rect">
                        <a:avLst/>
                      </a:prstGeom>
                    </p:spPr>
                  </p:pic>
                </p:oleObj>
              </mc:Fallback>
            </mc:AlternateContent>
          </a:graphicData>
        </a:graphic>
      </p:graphicFrame>
    </p:spTree>
    <p:extLst>
      <p:ext uri="{BB962C8B-B14F-4D97-AF65-F5344CB8AC3E}">
        <p14:creationId xmlns:p14="http://schemas.microsoft.com/office/powerpoint/2010/main" val="476356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1" y="1200656"/>
            <a:ext cx="9144000" cy="398347"/>
          </a:xfrm>
          <a:prstGeom prst="rect">
            <a:avLst/>
          </a:prstGeom>
        </p:spPr>
        <p:txBody>
          <a:bodyPr>
            <a:noAutofit/>
          </a:bodyPr>
          <a:lstStyle/>
          <a:p>
            <a:pPr fontAlgn="base">
              <a:spcAft>
                <a:spcPct val="0"/>
              </a:spcAft>
            </a:pPr>
            <a:r>
              <a:rPr lang="en-US" sz="3019" b="1" cap="all" dirty="0">
                <a:solidFill>
                  <a:srgbClr val="FFFFFF"/>
                </a:solidFill>
                <a:effectLst>
                  <a:outerShdw blurRad="38100" dist="38100" dir="2700000" algn="tl">
                    <a:srgbClr val="000000">
                      <a:alpha val="43137"/>
                    </a:srgbClr>
                  </a:outerShdw>
                </a:effectLst>
                <a:latin typeface="Calibri" pitchFamily="34" charset="0"/>
              </a:rPr>
              <a:t>MRBI Projects 2010-2016</a:t>
            </a:r>
          </a:p>
        </p:txBody>
      </p:sp>
      <p:pic>
        <p:nvPicPr>
          <p:cNvPr id="3" name="Picture 2" descr="Chart showing the M R B O Projects from 2010-2016"/>
          <p:cNvPicPr>
            <a:picLocks noChangeAspect="1"/>
          </p:cNvPicPr>
          <p:nvPr/>
        </p:nvPicPr>
        <p:blipFill>
          <a:blip r:embed="rId3"/>
          <a:stretch>
            <a:fillRect/>
          </a:stretch>
        </p:blipFill>
        <p:spPr>
          <a:xfrm>
            <a:off x="984183" y="1599003"/>
            <a:ext cx="7175635" cy="4906938"/>
          </a:xfrm>
          <a:prstGeom prst="rect">
            <a:avLst/>
          </a:prstGeom>
        </p:spPr>
      </p:pic>
    </p:spTree>
    <p:extLst>
      <p:ext uri="{BB962C8B-B14F-4D97-AF65-F5344CB8AC3E}">
        <p14:creationId xmlns:p14="http://schemas.microsoft.com/office/powerpoint/2010/main" val="2872086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1" y="1200656"/>
            <a:ext cx="4191000" cy="1161544"/>
          </a:xfrm>
          <a:prstGeom prst="rect">
            <a:avLst/>
          </a:prstGeom>
        </p:spPr>
        <p:txBody>
          <a:bodyPr>
            <a:noAutofit/>
          </a:bodyPr>
          <a:lstStyle/>
          <a:p>
            <a:pPr algn="l" fontAlgn="base">
              <a:spcAft>
                <a:spcPct val="0"/>
              </a:spcAft>
            </a:pPr>
            <a:r>
              <a:rPr lang="en-US" sz="3019" b="1" cap="all" dirty="0">
                <a:solidFill>
                  <a:srgbClr val="FFFFFF"/>
                </a:solidFill>
                <a:effectLst>
                  <a:outerShdw blurRad="38100" dist="38100" dir="2700000" algn="tl">
                    <a:srgbClr val="000000">
                      <a:alpha val="43137"/>
                    </a:srgbClr>
                  </a:outerShdw>
                </a:effectLst>
                <a:latin typeface="Calibri" pitchFamily="34" charset="0"/>
              </a:rPr>
              <a:t>Summary of 4 MRBI Projects-Targeting</a:t>
            </a:r>
            <a:br>
              <a:rPr lang="en-US" sz="3019" b="1" cap="all" dirty="0">
                <a:solidFill>
                  <a:srgbClr val="FFFFFF"/>
                </a:solidFill>
                <a:effectLst>
                  <a:outerShdw blurRad="38100" dist="38100" dir="2700000" algn="tl">
                    <a:srgbClr val="000000">
                      <a:alpha val="43137"/>
                    </a:srgbClr>
                  </a:outerShdw>
                </a:effectLst>
                <a:latin typeface="Calibri" pitchFamily="34" charset="0"/>
              </a:rPr>
            </a:br>
            <a:br>
              <a:rPr lang="en-US" sz="3019" b="1" cap="all" dirty="0">
                <a:solidFill>
                  <a:srgbClr val="FFFFFF"/>
                </a:solidFill>
                <a:effectLst>
                  <a:outerShdw blurRad="38100" dist="38100" dir="2700000" algn="tl">
                    <a:srgbClr val="000000">
                      <a:alpha val="43137"/>
                    </a:srgbClr>
                  </a:outerShdw>
                </a:effectLst>
                <a:latin typeface="Calibri" pitchFamily="34" charset="0"/>
              </a:rPr>
            </a:br>
            <a:endParaRPr lang="en-US" sz="3019" b="1" cap="all" dirty="0">
              <a:solidFill>
                <a:srgbClr val="FFFFFF"/>
              </a:solidFill>
              <a:effectLst>
                <a:outerShdw blurRad="38100" dist="38100" dir="2700000" algn="tl">
                  <a:srgbClr val="000000">
                    <a:alpha val="43137"/>
                  </a:srgbClr>
                </a:outerShdw>
              </a:effectLst>
              <a:latin typeface="Calibri" pitchFamily="34" charset="0"/>
            </a:endParaRPr>
          </a:p>
        </p:txBody>
      </p:sp>
      <p:pic>
        <p:nvPicPr>
          <p:cNvPr id="3" name="Picture 2" descr="Map showing location of Bayou Meto Middle, Bayou Meto in Arkansas County, Grand Prairie and Lower Arkansas Upper location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6468" y="762000"/>
            <a:ext cx="4544786" cy="7485529"/>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3312945719"/>
              </p:ext>
            </p:extLst>
          </p:nvPr>
        </p:nvGraphicFramePr>
        <p:xfrm>
          <a:off x="76200" y="2057399"/>
          <a:ext cx="4419600" cy="3962400"/>
        </p:xfrm>
        <a:graphic>
          <a:graphicData uri="http://schemas.openxmlformats.org/drawingml/2006/table">
            <a:tbl>
              <a:tblPr>
                <a:tableStyleId>{5C22544A-7EE6-4342-B048-85BDC9FD1C3A}</a:tableStyleId>
              </a:tblPr>
              <a:tblGrid>
                <a:gridCol w="1544689">
                  <a:extLst>
                    <a:ext uri="{9D8B030D-6E8A-4147-A177-3AD203B41FA5}">
                      <a16:colId xmlns:a16="http://schemas.microsoft.com/office/drawing/2014/main" val="20000"/>
                    </a:ext>
                  </a:extLst>
                </a:gridCol>
                <a:gridCol w="746428">
                  <a:extLst>
                    <a:ext uri="{9D8B030D-6E8A-4147-A177-3AD203B41FA5}">
                      <a16:colId xmlns:a16="http://schemas.microsoft.com/office/drawing/2014/main" val="20001"/>
                    </a:ext>
                  </a:extLst>
                </a:gridCol>
                <a:gridCol w="881198">
                  <a:extLst>
                    <a:ext uri="{9D8B030D-6E8A-4147-A177-3AD203B41FA5}">
                      <a16:colId xmlns:a16="http://schemas.microsoft.com/office/drawing/2014/main" val="20002"/>
                    </a:ext>
                  </a:extLst>
                </a:gridCol>
                <a:gridCol w="1247285">
                  <a:extLst>
                    <a:ext uri="{9D8B030D-6E8A-4147-A177-3AD203B41FA5}">
                      <a16:colId xmlns:a16="http://schemas.microsoft.com/office/drawing/2014/main" val="20003"/>
                    </a:ext>
                  </a:extLst>
                </a:gridCol>
              </a:tblGrid>
              <a:tr h="660400">
                <a:tc>
                  <a:txBody>
                    <a:bodyPr/>
                    <a:lstStyle/>
                    <a:p>
                      <a:pPr algn="l" fontAlgn="b"/>
                      <a:r>
                        <a:rPr lang="en-US" sz="1300" u="none" strike="noStrike" dirty="0">
                          <a:effectLst/>
                        </a:rPr>
                        <a:t>Project</a:t>
                      </a:r>
                      <a:endParaRPr lang="en-US" sz="1300" b="1" i="0" u="none" strike="noStrike" dirty="0">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a:effectLst/>
                        </a:rPr>
                        <a:t>Contracts</a:t>
                      </a:r>
                      <a:endParaRPr lang="en-US" sz="1300" b="1" i="0" u="none" strike="noStrike">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a:effectLst/>
                        </a:rPr>
                        <a:t>Acres treated</a:t>
                      </a:r>
                      <a:endParaRPr lang="en-US" sz="1300" b="1" i="0" u="none" strike="noStrike">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dirty="0">
                          <a:effectLst/>
                        </a:rPr>
                        <a:t>Obligated Funds</a:t>
                      </a:r>
                      <a:endParaRPr lang="en-US" sz="1300" b="1" i="0" u="none" strike="noStrike" dirty="0">
                        <a:solidFill>
                          <a:srgbClr val="000000"/>
                        </a:solidFill>
                        <a:effectLst/>
                        <a:latin typeface="Calibri" panose="020F0502020204030204" pitchFamily="34" charset="0"/>
                      </a:endParaRPr>
                    </a:p>
                  </a:txBody>
                  <a:tcPr marL="8711" marR="8711" marT="8711" marB="0" anchor="b"/>
                </a:tc>
                <a:extLst>
                  <a:ext uri="{0D108BD9-81ED-4DB2-BD59-A6C34878D82A}">
                    <a16:rowId xmlns:a16="http://schemas.microsoft.com/office/drawing/2014/main" val="10000"/>
                  </a:ext>
                </a:extLst>
              </a:tr>
              <a:tr h="660400">
                <a:tc>
                  <a:txBody>
                    <a:bodyPr/>
                    <a:lstStyle/>
                    <a:p>
                      <a:pPr algn="l" fontAlgn="b"/>
                      <a:r>
                        <a:rPr lang="en-US" sz="1300" u="none" strike="noStrike" dirty="0">
                          <a:effectLst/>
                        </a:rPr>
                        <a:t>Bayou </a:t>
                      </a:r>
                      <a:r>
                        <a:rPr lang="en-US" sz="1300" u="none" strike="noStrike" dirty="0" err="1">
                          <a:effectLst/>
                        </a:rPr>
                        <a:t>Meto</a:t>
                      </a:r>
                      <a:r>
                        <a:rPr lang="en-US" sz="1300" u="none" strike="noStrike" dirty="0">
                          <a:effectLst/>
                        </a:rPr>
                        <a:t> Arkansas Co.</a:t>
                      </a:r>
                      <a:endParaRPr lang="en-US" sz="1300" b="0" i="0" u="none" strike="noStrike" dirty="0">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dirty="0">
                          <a:effectLst/>
                        </a:rPr>
                        <a:t>86</a:t>
                      </a:r>
                      <a:endParaRPr lang="en-US" sz="1300" b="0" i="0" u="none" strike="noStrike" dirty="0">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a:effectLst/>
                        </a:rPr>
                        <a:t>35,330</a:t>
                      </a:r>
                      <a:endParaRPr lang="en-US" sz="1300" b="0" i="0" u="none" strike="noStrike">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a:effectLst/>
                        </a:rPr>
                        <a:t>$9,144,908 </a:t>
                      </a:r>
                      <a:endParaRPr lang="en-US" sz="1300" b="0" i="0" u="none" strike="noStrike">
                        <a:solidFill>
                          <a:srgbClr val="000000"/>
                        </a:solidFill>
                        <a:effectLst/>
                        <a:latin typeface="Calibri" panose="020F0502020204030204" pitchFamily="34" charset="0"/>
                      </a:endParaRPr>
                    </a:p>
                  </a:txBody>
                  <a:tcPr marL="8711" marR="8711" marT="8711" marB="0" anchor="b"/>
                </a:tc>
                <a:extLst>
                  <a:ext uri="{0D108BD9-81ED-4DB2-BD59-A6C34878D82A}">
                    <a16:rowId xmlns:a16="http://schemas.microsoft.com/office/drawing/2014/main" val="10001"/>
                  </a:ext>
                </a:extLst>
              </a:tr>
              <a:tr h="660400">
                <a:tc>
                  <a:txBody>
                    <a:bodyPr/>
                    <a:lstStyle/>
                    <a:p>
                      <a:pPr algn="l" fontAlgn="b"/>
                      <a:r>
                        <a:rPr lang="en-US" sz="1300" u="none" strike="noStrike">
                          <a:effectLst/>
                        </a:rPr>
                        <a:t>Bayou Meto Middle</a:t>
                      </a:r>
                      <a:endParaRPr lang="en-US" sz="1300" b="0" i="0" u="none" strike="noStrike">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dirty="0">
                          <a:effectLst/>
                        </a:rPr>
                        <a:t>118</a:t>
                      </a:r>
                      <a:endParaRPr lang="en-US" sz="1300" b="0" i="0" u="none" strike="noStrike" dirty="0">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dirty="0">
                          <a:effectLst/>
                        </a:rPr>
                        <a:t>28,498</a:t>
                      </a:r>
                      <a:endParaRPr lang="en-US" sz="1300" b="0" i="0" u="none" strike="noStrike" dirty="0">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a:effectLst/>
                        </a:rPr>
                        <a:t>$10,374,884 </a:t>
                      </a:r>
                      <a:endParaRPr lang="en-US" sz="1300" b="0" i="0" u="none" strike="noStrike">
                        <a:solidFill>
                          <a:srgbClr val="000000"/>
                        </a:solidFill>
                        <a:effectLst/>
                        <a:latin typeface="Calibri" panose="020F0502020204030204" pitchFamily="34" charset="0"/>
                      </a:endParaRPr>
                    </a:p>
                  </a:txBody>
                  <a:tcPr marL="8711" marR="8711" marT="8711" marB="0" anchor="b"/>
                </a:tc>
                <a:extLst>
                  <a:ext uri="{0D108BD9-81ED-4DB2-BD59-A6C34878D82A}">
                    <a16:rowId xmlns:a16="http://schemas.microsoft.com/office/drawing/2014/main" val="10002"/>
                  </a:ext>
                </a:extLst>
              </a:tr>
              <a:tr h="660400">
                <a:tc>
                  <a:txBody>
                    <a:bodyPr/>
                    <a:lstStyle/>
                    <a:p>
                      <a:pPr algn="l" fontAlgn="b"/>
                      <a:r>
                        <a:rPr lang="en-US" sz="1300" u="none" strike="noStrike">
                          <a:effectLst/>
                        </a:rPr>
                        <a:t>Grand Prairie</a:t>
                      </a:r>
                      <a:endParaRPr lang="en-US" sz="1300" b="0" i="0" u="none" strike="noStrike">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a:effectLst/>
                        </a:rPr>
                        <a:t>135</a:t>
                      </a:r>
                      <a:endParaRPr lang="en-US" sz="1300" b="0" i="0" u="none" strike="noStrike">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a:effectLst/>
                        </a:rPr>
                        <a:t>42,682</a:t>
                      </a:r>
                      <a:endParaRPr lang="en-US" sz="1300" b="0" i="0" u="none" strike="noStrike">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a:effectLst/>
                        </a:rPr>
                        <a:t>$9,615,614 </a:t>
                      </a:r>
                      <a:endParaRPr lang="en-US" sz="1300" b="0" i="0" u="none" strike="noStrike">
                        <a:solidFill>
                          <a:srgbClr val="000000"/>
                        </a:solidFill>
                        <a:effectLst/>
                        <a:latin typeface="Calibri" panose="020F0502020204030204" pitchFamily="34" charset="0"/>
                      </a:endParaRPr>
                    </a:p>
                  </a:txBody>
                  <a:tcPr marL="8711" marR="8711" marT="8711" marB="0" anchor="b"/>
                </a:tc>
                <a:extLst>
                  <a:ext uri="{0D108BD9-81ED-4DB2-BD59-A6C34878D82A}">
                    <a16:rowId xmlns:a16="http://schemas.microsoft.com/office/drawing/2014/main" val="10003"/>
                  </a:ext>
                </a:extLst>
              </a:tr>
              <a:tr h="660400">
                <a:tc>
                  <a:txBody>
                    <a:bodyPr/>
                    <a:lstStyle/>
                    <a:p>
                      <a:pPr algn="l" fontAlgn="b"/>
                      <a:r>
                        <a:rPr lang="en-US" sz="1300" u="none" strike="noStrike">
                          <a:effectLst/>
                        </a:rPr>
                        <a:t>Lower Arkansas Upper</a:t>
                      </a:r>
                      <a:endParaRPr lang="en-US" sz="1300" b="0" i="0" u="none" strike="noStrike">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a:effectLst/>
                        </a:rPr>
                        <a:t>161</a:t>
                      </a:r>
                      <a:endParaRPr lang="en-US" sz="1300" b="0" i="0" u="none" strike="noStrike">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a:effectLst/>
                        </a:rPr>
                        <a:t>35,984</a:t>
                      </a:r>
                      <a:endParaRPr lang="en-US" sz="1300" b="0" i="0" u="none" strike="noStrike">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a:effectLst/>
                        </a:rPr>
                        <a:t>$9,004,405 </a:t>
                      </a:r>
                      <a:endParaRPr lang="en-US" sz="1300" b="0" i="0" u="none" strike="noStrike">
                        <a:solidFill>
                          <a:srgbClr val="000000"/>
                        </a:solidFill>
                        <a:effectLst/>
                        <a:latin typeface="Calibri" panose="020F0502020204030204" pitchFamily="34" charset="0"/>
                      </a:endParaRPr>
                    </a:p>
                  </a:txBody>
                  <a:tcPr marL="8711" marR="8711" marT="8711" marB="0" anchor="b"/>
                </a:tc>
                <a:extLst>
                  <a:ext uri="{0D108BD9-81ED-4DB2-BD59-A6C34878D82A}">
                    <a16:rowId xmlns:a16="http://schemas.microsoft.com/office/drawing/2014/main" val="10004"/>
                  </a:ext>
                </a:extLst>
              </a:tr>
              <a:tr h="660400">
                <a:tc>
                  <a:txBody>
                    <a:bodyPr/>
                    <a:lstStyle/>
                    <a:p>
                      <a:pPr algn="l" fontAlgn="b"/>
                      <a:endParaRPr lang="en-US" sz="1300" b="0" i="0" u="none" strike="noStrike">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a:effectLst/>
                        </a:rPr>
                        <a:t>500</a:t>
                      </a:r>
                      <a:endParaRPr lang="en-US" sz="1300" b="1" i="0" u="none" strike="noStrike">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a:effectLst/>
                        </a:rPr>
                        <a:t>142,494</a:t>
                      </a:r>
                      <a:endParaRPr lang="en-US" sz="1300" b="1" i="0" u="none" strike="noStrike">
                        <a:solidFill>
                          <a:srgbClr val="000000"/>
                        </a:solidFill>
                        <a:effectLst/>
                        <a:latin typeface="Calibri" panose="020F0502020204030204" pitchFamily="34" charset="0"/>
                      </a:endParaRPr>
                    </a:p>
                  </a:txBody>
                  <a:tcPr marL="8711" marR="8711" marT="8711" marB="0" anchor="b"/>
                </a:tc>
                <a:tc>
                  <a:txBody>
                    <a:bodyPr/>
                    <a:lstStyle/>
                    <a:p>
                      <a:pPr algn="ctr" fontAlgn="b"/>
                      <a:r>
                        <a:rPr lang="en-US" sz="1300" u="none" strike="noStrike" dirty="0">
                          <a:effectLst/>
                        </a:rPr>
                        <a:t>$38,139,811 </a:t>
                      </a:r>
                      <a:endParaRPr lang="en-US" sz="1300" b="1" i="0" u="none" strike="noStrike" dirty="0">
                        <a:solidFill>
                          <a:srgbClr val="000000"/>
                        </a:solidFill>
                        <a:effectLst/>
                        <a:latin typeface="Calibri" panose="020F0502020204030204" pitchFamily="34" charset="0"/>
                      </a:endParaRPr>
                    </a:p>
                  </a:txBody>
                  <a:tcPr marL="8711" marR="8711" marT="8711" marB="0" anchor="b"/>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59820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600200"/>
            <a:ext cx="8763000" cy="4401205"/>
          </a:xfrm>
          <a:prstGeom prst="rect">
            <a:avLst/>
          </a:prstGeom>
          <a:noFill/>
        </p:spPr>
        <p:txBody>
          <a:bodyPr wrap="square" rtlCol="0">
            <a:spAutoFit/>
          </a:bodyPr>
          <a:lstStyle/>
          <a:p>
            <a:r>
              <a:rPr lang="en-US" sz="2800" dirty="0">
                <a:solidFill>
                  <a:schemeClr val="bg1"/>
                </a:solidFill>
              </a:rPr>
              <a:t>208,755 tons of sediment saved=Busch Stadium 32 feet of soil.</a:t>
            </a:r>
          </a:p>
          <a:p>
            <a:endParaRPr lang="en-US" sz="2800" dirty="0">
              <a:solidFill>
                <a:schemeClr val="bg1"/>
              </a:solidFill>
            </a:endParaRPr>
          </a:p>
          <a:p>
            <a:r>
              <a:rPr lang="en-US" sz="2800" dirty="0">
                <a:solidFill>
                  <a:schemeClr val="bg1"/>
                </a:solidFill>
              </a:rPr>
              <a:t>1,206, 227 lbs. of Nitrogen and Phosphorus has been kept out of the waterways.  This equates to 360,387 bags of 13-13-13 fertilizer. </a:t>
            </a:r>
          </a:p>
          <a:p>
            <a:endParaRPr lang="en-US" sz="2800" dirty="0">
              <a:solidFill>
                <a:schemeClr val="bg1"/>
              </a:solidFill>
            </a:endParaRPr>
          </a:p>
          <a:p>
            <a:r>
              <a:rPr lang="en-US" sz="2800" dirty="0">
                <a:solidFill>
                  <a:schemeClr val="bg1"/>
                </a:solidFill>
              </a:rPr>
              <a:t>129.6 billion gallons of groundwater conserved per year =covering Monroe County with 1 foot of water</a:t>
            </a:r>
          </a:p>
          <a:p>
            <a:endParaRPr lang="en-US" sz="2800" dirty="0">
              <a:solidFill>
                <a:schemeClr val="bg1"/>
              </a:solidFill>
            </a:endParaRPr>
          </a:p>
        </p:txBody>
      </p:sp>
    </p:spTree>
    <p:extLst>
      <p:ext uri="{BB962C8B-B14F-4D97-AF65-F5344CB8AC3E}">
        <p14:creationId xmlns:p14="http://schemas.microsoft.com/office/powerpoint/2010/main" val="723835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0" y="609600"/>
            <a:ext cx="9144000" cy="1143000"/>
          </a:xfrm>
        </p:spPr>
        <p:txBody>
          <a:bodyPr/>
          <a:lstStyle/>
          <a:p>
            <a:r>
              <a:rPr lang="en-US" sz="3019" b="1" cap="all" dirty="0">
                <a:solidFill>
                  <a:schemeClr val="bg1"/>
                </a:solidFill>
                <a:effectLst>
                  <a:outerShdw blurRad="38100" dist="38100" dir="2700000" algn="tl">
                    <a:srgbClr val="000000">
                      <a:alpha val="43137"/>
                    </a:srgbClr>
                  </a:outerShdw>
                </a:effectLst>
                <a:latin typeface="Calibri" pitchFamily="34" charset="0"/>
              </a:rPr>
              <a:t>partners</a:t>
            </a:r>
          </a:p>
        </p:txBody>
      </p:sp>
      <p:sp>
        <p:nvSpPr>
          <p:cNvPr id="19459" name="Footer Placeholder 3"/>
          <p:cNvSpPr>
            <a:spLocks noGrp="1"/>
          </p:cNvSpPr>
          <p:nvPr>
            <p:ph type="ftr" sz="quarter" idx="4294967295"/>
          </p:nvPr>
        </p:nvSpPr>
        <p:spPr>
          <a:xfrm>
            <a:off x="2514600" y="6381750"/>
            <a:ext cx="6629400" cy="476250"/>
          </a:xfrm>
          <a:noFill/>
        </p:spPr>
        <p:txBody>
          <a:bodyPr/>
          <a:lstStyle/>
          <a:p>
            <a:r>
              <a:rPr lang="en-US" dirty="0"/>
              <a:t>						</a:t>
            </a:r>
          </a:p>
        </p:txBody>
      </p:sp>
      <p:pic>
        <p:nvPicPr>
          <p:cNvPr id="5" name="Picture 4" descr="Picture of people listening to a speaker in a fiel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1348102"/>
            <a:ext cx="3901440" cy="2599944"/>
          </a:xfrm>
          <a:prstGeom prst="rect">
            <a:avLst/>
          </a:prstGeom>
          <a:ln w="12700">
            <a:solidFill>
              <a:schemeClr val="accent1"/>
            </a:solidFill>
          </a:ln>
        </p:spPr>
      </p:pic>
      <p:pic>
        <p:nvPicPr>
          <p:cNvPr id="2" name="Picture 1" descr="Picture of someone working on irrigation pipe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7372" y="1347843"/>
            <a:ext cx="3901828" cy="2600203"/>
          </a:xfrm>
          <a:prstGeom prst="rect">
            <a:avLst/>
          </a:prstGeom>
          <a:ln>
            <a:solidFill>
              <a:schemeClr val="accent1"/>
            </a:solidFill>
          </a:ln>
        </p:spPr>
      </p:pic>
      <p:pic>
        <p:nvPicPr>
          <p:cNvPr id="3" name="Picture 2" descr="Picture of people participating in a field day"/>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67000" y="3960986"/>
            <a:ext cx="3756272" cy="2503203"/>
          </a:xfrm>
          <a:prstGeom prst="rect">
            <a:avLst/>
          </a:prstGeom>
          <a:ln>
            <a:solidFill>
              <a:schemeClr val="accent1"/>
            </a:solidFill>
          </a:ln>
        </p:spPr>
      </p:pic>
    </p:spTree>
    <p:extLst>
      <p:ext uri="{BB962C8B-B14F-4D97-AF65-F5344CB8AC3E}">
        <p14:creationId xmlns:p14="http://schemas.microsoft.com/office/powerpoint/2010/main" val="301948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0" y="609600"/>
            <a:ext cx="9144000" cy="1143000"/>
          </a:xfrm>
        </p:spPr>
        <p:txBody>
          <a:bodyPr/>
          <a:lstStyle/>
          <a:p>
            <a:r>
              <a:rPr lang="en-US" sz="3019" b="1" cap="all" dirty="0">
                <a:solidFill>
                  <a:schemeClr val="bg1"/>
                </a:solidFill>
                <a:effectLst>
                  <a:outerShdw blurRad="38100" dist="38100" dir="2700000" algn="tl">
                    <a:srgbClr val="000000">
                      <a:alpha val="43137"/>
                    </a:srgbClr>
                  </a:outerShdw>
                </a:effectLst>
                <a:latin typeface="Calibri" pitchFamily="34" charset="0"/>
              </a:rPr>
              <a:t>Tailwater Recovery</a:t>
            </a:r>
          </a:p>
        </p:txBody>
      </p:sp>
      <p:sp>
        <p:nvSpPr>
          <p:cNvPr id="19459" name="Footer Placeholder 3"/>
          <p:cNvSpPr>
            <a:spLocks noGrp="1"/>
          </p:cNvSpPr>
          <p:nvPr>
            <p:ph type="ftr" sz="quarter" idx="4294967295"/>
          </p:nvPr>
        </p:nvSpPr>
        <p:spPr>
          <a:xfrm>
            <a:off x="2514600" y="6381750"/>
            <a:ext cx="6629400" cy="476250"/>
          </a:xfrm>
          <a:noFill/>
        </p:spPr>
        <p:txBody>
          <a:bodyPr/>
          <a:lstStyle/>
          <a:p>
            <a:r>
              <a:rPr lang="en-US" dirty="0"/>
              <a:t>						</a:t>
            </a:r>
          </a:p>
        </p:txBody>
      </p:sp>
      <p:pic>
        <p:nvPicPr>
          <p:cNvPr id="19460" name="Content Placeholder 6" descr="Picture of a tailwater recovery system"/>
          <p:cNvPicPr>
            <a:picLocks noGrp="1" noChangeAspect="1"/>
          </p:cNvPicPr>
          <p:nvPr>
            <p:ph idx="4294967295"/>
          </p:nvPr>
        </p:nvPicPr>
        <p:blipFill>
          <a:blip r:embed="rId3" cstate="print"/>
          <a:srcRect/>
          <a:stretch>
            <a:fillRect/>
          </a:stretch>
        </p:blipFill>
        <p:spPr>
          <a:xfrm>
            <a:off x="1371600" y="1828800"/>
            <a:ext cx="6469062" cy="4343400"/>
          </a:xfrm>
          <a:ln w="12700">
            <a:solidFill>
              <a:schemeClr val="tx1"/>
            </a:solidFill>
          </a:ln>
        </p:spPr>
      </p:pic>
    </p:spTree>
    <p:extLst>
      <p:ext uri="{BB962C8B-B14F-4D97-AF65-F5344CB8AC3E}">
        <p14:creationId xmlns:p14="http://schemas.microsoft.com/office/powerpoint/2010/main" val="1629202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0" y="609600"/>
            <a:ext cx="9144000" cy="1143000"/>
          </a:xfrm>
        </p:spPr>
        <p:txBody>
          <a:bodyPr/>
          <a:lstStyle/>
          <a:p>
            <a:r>
              <a:rPr lang="en-US" sz="3019" b="1" cap="all" dirty="0">
                <a:solidFill>
                  <a:schemeClr val="bg1"/>
                </a:solidFill>
                <a:effectLst>
                  <a:outerShdw blurRad="38100" dist="38100" dir="2700000" algn="tl">
                    <a:srgbClr val="000000">
                      <a:alpha val="43137"/>
                    </a:srgbClr>
                  </a:outerShdw>
                </a:effectLst>
                <a:latin typeface="Calibri" pitchFamily="34" charset="0"/>
              </a:rPr>
              <a:t>Cover Crop</a:t>
            </a:r>
          </a:p>
        </p:txBody>
      </p:sp>
      <p:sp>
        <p:nvSpPr>
          <p:cNvPr id="21507" name="Footer Placeholder 3"/>
          <p:cNvSpPr>
            <a:spLocks noGrp="1"/>
          </p:cNvSpPr>
          <p:nvPr>
            <p:ph type="ftr" sz="quarter" idx="4294967295"/>
          </p:nvPr>
        </p:nvSpPr>
        <p:spPr>
          <a:xfrm>
            <a:off x="2514600" y="6381750"/>
            <a:ext cx="6629400" cy="476250"/>
          </a:xfrm>
          <a:noFill/>
        </p:spPr>
        <p:txBody>
          <a:bodyPr/>
          <a:lstStyle/>
          <a:p>
            <a:r>
              <a:rPr lang="en-US" dirty="0"/>
              <a:t>						</a:t>
            </a:r>
          </a:p>
        </p:txBody>
      </p:sp>
      <p:pic>
        <p:nvPicPr>
          <p:cNvPr id="21508" name="Content Placeholder 6" descr="Picture of a cover crop field"/>
          <p:cNvPicPr>
            <a:picLocks noGrp="1" noChangeAspect="1"/>
          </p:cNvPicPr>
          <p:nvPr>
            <p:ph idx="4294967295"/>
          </p:nvPr>
        </p:nvPicPr>
        <p:blipFill>
          <a:blip r:embed="rId3" cstate="print"/>
          <a:srcRect/>
          <a:stretch>
            <a:fillRect/>
          </a:stretch>
        </p:blipFill>
        <p:spPr>
          <a:xfrm>
            <a:off x="1524000" y="1600200"/>
            <a:ext cx="6248400" cy="4700588"/>
          </a:xfrm>
          <a:ln w="12700">
            <a:solidFill>
              <a:schemeClr val="tx1"/>
            </a:solidFill>
          </a:ln>
        </p:spPr>
      </p:pic>
    </p:spTree>
    <p:extLst>
      <p:ext uri="{BB962C8B-B14F-4D97-AF65-F5344CB8AC3E}">
        <p14:creationId xmlns:p14="http://schemas.microsoft.com/office/powerpoint/2010/main" val="1913653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600200"/>
            <a:ext cx="9296400" cy="813621"/>
          </a:xfrm>
          <a:prstGeom prst="rect">
            <a:avLst/>
          </a:prstGeom>
          <a:noFill/>
        </p:spPr>
        <p:txBody>
          <a:bodyPr wrap="square" rtlCol="0">
            <a:spAutoFit/>
          </a:bodyPr>
          <a:lstStyle/>
          <a:p>
            <a:pPr lvl="1"/>
            <a:endParaRPr lang="en-US" sz="2800" dirty="0">
              <a:solidFill>
                <a:schemeClr val="bg1"/>
              </a:solidFill>
            </a:endParaRPr>
          </a:p>
          <a:p>
            <a:pPr marL="269548" indent="-269548">
              <a:buFont typeface="Arial" panose="020B0604020202020204" pitchFamily="34" charset="0"/>
              <a:buChar char="•"/>
            </a:pPr>
            <a:endParaRPr lang="en-US" sz="1887" dirty="0">
              <a:solidFill>
                <a:schemeClr val="bg1"/>
              </a:solidFill>
            </a:endParaRPr>
          </a:p>
        </p:txBody>
      </p:sp>
      <p:pic>
        <p:nvPicPr>
          <p:cNvPr id="6" name="Picture 5" descr="Picture of a field"/>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1124" y="1600200"/>
            <a:ext cx="8229476" cy="4191000"/>
          </a:xfrm>
          <a:prstGeom prst="rect">
            <a:avLst/>
          </a:prstGeom>
          <a:ln w="12700">
            <a:solidFill>
              <a:schemeClr val="tx1"/>
            </a:solidFill>
          </a:ln>
        </p:spPr>
      </p:pic>
    </p:spTree>
    <p:extLst>
      <p:ext uri="{BB962C8B-B14F-4D97-AF65-F5344CB8AC3E}">
        <p14:creationId xmlns:p14="http://schemas.microsoft.com/office/powerpoint/2010/main" val="2623733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600200"/>
            <a:ext cx="9296400" cy="813621"/>
          </a:xfrm>
          <a:prstGeom prst="rect">
            <a:avLst/>
          </a:prstGeom>
          <a:noFill/>
        </p:spPr>
        <p:txBody>
          <a:bodyPr wrap="square" rtlCol="0">
            <a:spAutoFit/>
          </a:bodyPr>
          <a:lstStyle/>
          <a:p>
            <a:pPr lvl="1"/>
            <a:endParaRPr lang="en-US" sz="2800" dirty="0">
              <a:solidFill>
                <a:schemeClr val="bg1"/>
              </a:solidFill>
            </a:endParaRPr>
          </a:p>
          <a:p>
            <a:pPr marL="269548" indent="-269548">
              <a:buFont typeface="Arial" panose="020B0604020202020204" pitchFamily="34" charset="0"/>
              <a:buChar char="•"/>
            </a:pPr>
            <a:endParaRPr lang="en-US" sz="1887" dirty="0">
              <a:solidFill>
                <a:schemeClr val="bg1"/>
              </a:solidFill>
            </a:endParaRPr>
          </a:p>
        </p:txBody>
      </p:sp>
      <p:pic>
        <p:nvPicPr>
          <p:cNvPr id="3" name="Picture 2" descr="Picture of water in a fiel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1628633"/>
            <a:ext cx="7731940" cy="4160520"/>
          </a:xfrm>
          <a:prstGeom prst="rect">
            <a:avLst/>
          </a:prstGeom>
        </p:spPr>
      </p:pic>
    </p:spTree>
    <p:extLst>
      <p:ext uri="{BB962C8B-B14F-4D97-AF65-F5344CB8AC3E}">
        <p14:creationId xmlns:p14="http://schemas.microsoft.com/office/powerpoint/2010/main" val="4092986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600200"/>
            <a:ext cx="9296400" cy="813621"/>
          </a:xfrm>
          <a:prstGeom prst="rect">
            <a:avLst/>
          </a:prstGeom>
          <a:noFill/>
        </p:spPr>
        <p:txBody>
          <a:bodyPr wrap="square" rtlCol="0">
            <a:spAutoFit/>
          </a:bodyPr>
          <a:lstStyle/>
          <a:p>
            <a:pPr lvl="1"/>
            <a:endParaRPr lang="en-US" sz="2800" dirty="0">
              <a:solidFill>
                <a:schemeClr val="bg1"/>
              </a:solidFill>
            </a:endParaRPr>
          </a:p>
          <a:p>
            <a:pPr marL="269548" indent="-269548">
              <a:buFont typeface="Arial" panose="020B0604020202020204" pitchFamily="34" charset="0"/>
              <a:buChar char="•"/>
            </a:pPr>
            <a:endParaRPr lang="en-US" sz="1887" dirty="0">
              <a:solidFill>
                <a:schemeClr val="bg1"/>
              </a:solidFill>
            </a:endParaRPr>
          </a:p>
        </p:txBody>
      </p:sp>
      <p:pic>
        <p:nvPicPr>
          <p:cNvPr id="5" name="Picture 4" descr="Picture of a tailwater recovery ditch"/>
          <p:cNvPicPr>
            <a:picLocks noChangeAspect="1"/>
          </p:cNvPicPr>
          <p:nvPr/>
        </p:nvPicPr>
        <p:blipFill rotWithShape="1">
          <a:blip r:embed="rId3">
            <a:extLst>
              <a:ext uri="{28A0092B-C50C-407E-A947-70E740481C1C}">
                <a14:useLocalDpi xmlns:a14="http://schemas.microsoft.com/office/drawing/2010/main" val="0"/>
              </a:ext>
            </a:extLst>
          </a:blip>
          <a:srcRect r="12621" b="26630"/>
          <a:stretch/>
        </p:blipFill>
        <p:spPr>
          <a:xfrm>
            <a:off x="1066800" y="1143000"/>
            <a:ext cx="6968612" cy="5226459"/>
          </a:xfrm>
          <a:prstGeom prst="rect">
            <a:avLst/>
          </a:prstGeom>
        </p:spPr>
      </p:pic>
    </p:spTree>
    <p:extLst>
      <p:ext uri="{BB962C8B-B14F-4D97-AF65-F5344CB8AC3E}">
        <p14:creationId xmlns:p14="http://schemas.microsoft.com/office/powerpoint/2010/main" val="737748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600200"/>
            <a:ext cx="9296400" cy="813621"/>
          </a:xfrm>
          <a:prstGeom prst="rect">
            <a:avLst/>
          </a:prstGeom>
          <a:noFill/>
        </p:spPr>
        <p:txBody>
          <a:bodyPr wrap="square" rtlCol="0">
            <a:spAutoFit/>
          </a:bodyPr>
          <a:lstStyle/>
          <a:p>
            <a:pPr lvl="1"/>
            <a:endParaRPr lang="en-US" sz="2800" dirty="0">
              <a:solidFill>
                <a:schemeClr val="bg1"/>
              </a:solidFill>
            </a:endParaRPr>
          </a:p>
          <a:p>
            <a:pPr marL="269548" indent="-269548">
              <a:buFont typeface="Arial" panose="020B0604020202020204" pitchFamily="34" charset="0"/>
              <a:buChar char="•"/>
            </a:pPr>
            <a:endParaRPr lang="en-US" sz="1887" dirty="0">
              <a:solidFill>
                <a:schemeClr val="bg1"/>
              </a:solidFill>
            </a:endParaRPr>
          </a:p>
        </p:txBody>
      </p:sp>
      <p:pic>
        <p:nvPicPr>
          <p:cNvPr id="4" name="Picture 3" descr="Picture of pipe being laid into a ditch"/>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0" y="1219200"/>
            <a:ext cx="7620000" cy="5094724"/>
          </a:xfrm>
          <a:prstGeom prst="rect">
            <a:avLst/>
          </a:prstGeom>
          <a:ln w="12700">
            <a:solidFill>
              <a:schemeClr val="tx1"/>
            </a:solidFill>
          </a:ln>
        </p:spPr>
      </p:pic>
    </p:spTree>
    <p:extLst>
      <p:ext uri="{BB962C8B-B14F-4D97-AF65-F5344CB8AC3E}">
        <p14:creationId xmlns:p14="http://schemas.microsoft.com/office/powerpoint/2010/main" val="30911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a:xfrm>
            <a:off x="0" y="533400"/>
            <a:ext cx="9144000" cy="1143000"/>
          </a:xfrm>
        </p:spPr>
        <p:txBody>
          <a:bodyPr/>
          <a:lstStyle/>
          <a:p>
            <a:r>
              <a:rPr lang="en-US" sz="3019" b="1" cap="all" dirty="0">
                <a:solidFill>
                  <a:schemeClr val="bg1"/>
                </a:solidFill>
                <a:effectLst>
                  <a:outerShdw blurRad="38100" dist="38100" dir="2700000" algn="tl">
                    <a:srgbClr val="000000">
                      <a:alpha val="43137"/>
                    </a:srgbClr>
                  </a:outerShdw>
                </a:effectLst>
                <a:latin typeface="Calibri" pitchFamily="34" charset="0"/>
              </a:rPr>
              <a:t>Nutrient Management</a:t>
            </a:r>
          </a:p>
        </p:txBody>
      </p:sp>
      <p:sp>
        <p:nvSpPr>
          <p:cNvPr id="20483" name="Footer Placeholder 3"/>
          <p:cNvSpPr>
            <a:spLocks noGrp="1"/>
          </p:cNvSpPr>
          <p:nvPr>
            <p:ph type="ftr" sz="quarter" idx="4294967295"/>
          </p:nvPr>
        </p:nvSpPr>
        <p:spPr>
          <a:xfrm>
            <a:off x="2514600" y="6381750"/>
            <a:ext cx="6629400" cy="476250"/>
          </a:xfrm>
          <a:noFill/>
        </p:spPr>
        <p:txBody>
          <a:bodyPr/>
          <a:lstStyle/>
          <a:p>
            <a:r>
              <a:rPr lang="en-US" dirty="0"/>
              <a:t>						</a:t>
            </a:r>
          </a:p>
        </p:txBody>
      </p:sp>
      <p:pic>
        <p:nvPicPr>
          <p:cNvPr id="20484" name="Content Placeholder 5" descr="Picture of a tractor spraying in a field"/>
          <p:cNvPicPr>
            <a:picLocks noGrp="1" noChangeAspect="1"/>
          </p:cNvPicPr>
          <p:nvPr>
            <p:ph idx="4294967295"/>
          </p:nvPr>
        </p:nvPicPr>
        <p:blipFill>
          <a:blip r:embed="rId3" cstate="print"/>
          <a:srcRect t="1685"/>
          <a:stretch>
            <a:fillRect/>
          </a:stretch>
        </p:blipFill>
        <p:spPr>
          <a:xfrm>
            <a:off x="1524000" y="1524000"/>
            <a:ext cx="6434137" cy="4754563"/>
          </a:xfrm>
          <a:ln w="12700">
            <a:solidFill>
              <a:schemeClr val="tx1"/>
            </a:solidFill>
          </a:ln>
        </p:spPr>
      </p:pic>
    </p:spTree>
    <p:extLst>
      <p:ext uri="{BB962C8B-B14F-4D97-AF65-F5344CB8AC3E}">
        <p14:creationId xmlns:p14="http://schemas.microsoft.com/office/powerpoint/2010/main" val="3222273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600200"/>
            <a:ext cx="9296400" cy="813621"/>
          </a:xfrm>
          <a:prstGeom prst="rect">
            <a:avLst/>
          </a:prstGeom>
          <a:noFill/>
        </p:spPr>
        <p:txBody>
          <a:bodyPr wrap="square" rtlCol="0">
            <a:spAutoFit/>
          </a:bodyPr>
          <a:lstStyle/>
          <a:p>
            <a:pPr lvl="1"/>
            <a:endParaRPr lang="en-US" sz="2800" dirty="0">
              <a:solidFill>
                <a:schemeClr val="bg1"/>
              </a:solidFill>
            </a:endParaRPr>
          </a:p>
          <a:p>
            <a:pPr marL="269548" indent="-269548">
              <a:buFont typeface="Arial" panose="020B0604020202020204" pitchFamily="34" charset="0"/>
              <a:buChar char="•"/>
            </a:pPr>
            <a:endParaRPr lang="en-US" sz="1887" dirty="0">
              <a:solidFill>
                <a:schemeClr val="bg1"/>
              </a:solidFill>
            </a:endParaRPr>
          </a:p>
        </p:txBody>
      </p:sp>
      <p:pic>
        <p:nvPicPr>
          <p:cNvPr id="5" name="Picture 4" descr="Picture of an irrigation pump"/>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 y="1143000"/>
            <a:ext cx="7887908" cy="5050797"/>
          </a:xfrm>
          <a:prstGeom prst="rect">
            <a:avLst/>
          </a:prstGeom>
          <a:ln w="12700">
            <a:solidFill>
              <a:schemeClr val="tx1"/>
            </a:solidFill>
          </a:ln>
        </p:spPr>
      </p:pic>
    </p:spTree>
    <p:extLst>
      <p:ext uri="{BB962C8B-B14F-4D97-AF65-F5344CB8AC3E}">
        <p14:creationId xmlns:p14="http://schemas.microsoft.com/office/powerpoint/2010/main" val="2303946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600200"/>
            <a:ext cx="8001000" cy="3970318"/>
          </a:xfrm>
          <a:prstGeom prst="rect">
            <a:avLst/>
          </a:prstGeom>
          <a:noFill/>
        </p:spPr>
        <p:txBody>
          <a:bodyPr wrap="square" rtlCol="0">
            <a:spAutoFit/>
          </a:bodyPr>
          <a:lstStyle/>
          <a:p>
            <a:pPr lvl="1"/>
            <a:endParaRPr lang="en-US" sz="2800" dirty="0">
              <a:solidFill>
                <a:schemeClr val="bg1"/>
              </a:solidFill>
            </a:endParaRPr>
          </a:p>
          <a:p>
            <a:pPr marL="269548" indent="-269548">
              <a:buFont typeface="Arial" panose="020B0604020202020204" pitchFamily="34" charset="0"/>
              <a:buChar char="•"/>
            </a:pPr>
            <a:r>
              <a:rPr lang="en-US" sz="3200" dirty="0">
                <a:solidFill>
                  <a:schemeClr val="bg1"/>
                </a:solidFill>
              </a:rPr>
              <a:t>Results:  MRBI has shown that focused water quality efforts in high priority areas can be effective in building strong partners, increasing trust and partnerships with landowners and farmers, and getting more conservation systems on the ground.</a:t>
            </a:r>
          </a:p>
        </p:txBody>
      </p:sp>
    </p:spTree>
    <p:extLst>
      <p:ext uri="{BB962C8B-B14F-4D97-AF65-F5344CB8AC3E}">
        <p14:creationId xmlns:p14="http://schemas.microsoft.com/office/powerpoint/2010/main" val="4288125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1" y="1200656"/>
            <a:ext cx="9144000" cy="398347"/>
          </a:xfrm>
          <a:prstGeom prst="rect">
            <a:avLst/>
          </a:prstGeom>
        </p:spPr>
        <p:txBody>
          <a:bodyPr>
            <a:noAutofit/>
          </a:bodyPr>
          <a:lstStyle/>
          <a:p>
            <a:pPr fontAlgn="base">
              <a:spcAft>
                <a:spcPct val="0"/>
              </a:spcAft>
            </a:pPr>
            <a:r>
              <a:rPr lang="en-US" sz="3019" b="1" cap="all" dirty="0">
                <a:solidFill>
                  <a:srgbClr val="FFFFFF"/>
                </a:solidFill>
                <a:effectLst>
                  <a:outerShdw blurRad="38100" dist="38100" dir="2700000" algn="tl">
                    <a:srgbClr val="000000">
                      <a:alpha val="43137"/>
                    </a:srgbClr>
                  </a:outerShdw>
                </a:effectLst>
                <a:latin typeface="Calibri" pitchFamily="34" charset="0"/>
              </a:rPr>
              <a:t>Regional conservation partnership program</a:t>
            </a:r>
          </a:p>
        </p:txBody>
      </p:sp>
      <p:sp>
        <p:nvSpPr>
          <p:cNvPr id="2" name="Rectangle 1"/>
          <p:cNvSpPr/>
          <p:nvPr/>
        </p:nvSpPr>
        <p:spPr>
          <a:xfrm>
            <a:off x="618486" y="2494534"/>
            <a:ext cx="2625041" cy="3867534"/>
          </a:xfrm>
          <a:prstGeom prst="rect">
            <a:avLst/>
          </a:prstGeom>
        </p:spPr>
        <p:txBody>
          <a:bodyPr wrap="square">
            <a:spAutoFit/>
          </a:bodyPr>
          <a:lstStyle/>
          <a:p>
            <a:pPr eaLnBrk="0" fontAlgn="base" hangingPunct="0">
              <a:spcBef>
                <a:spcPct val="0"/>
              </a:spcBef>
              <a:spcAft>
                <a:spcPct val="0"/>
              </a:spcAft>
            </a:pPr>
            <a:r>
              <a:rPr lang="en-US" sz="1887" dirty="0">
                <a:solidFill>
                  <a:srgbClr val="FFFFFF"/>
                </a:solidFill>
                <a:effectLst>
                  <a:outerShdw blurRad="38100" dist="38100" dir="2700000" algn="tl">
                    <a:srgbClr val="000000">
                      <a:alpha val="43137"/>
                    </a:srgbClr>
                  </a:outerShdw>
                </a:effectLst>
                <a:latin typeface="Calibri" panose="020F0502020204030204" pitchFamily="34" charset="0"/>
              </a:rPr>
              <a:t>Arkansas conservation partners  have 10 RCPP projects:</a:t>
            </a:r>
          </a:p>
          <a:p>
            <a:pPr marL="597012" lvl="1" indent="-229620">
              <a:buFont typeface="Arial" panose="020B0604020202020204" pitchFamily="34" charset="0"/>
              <a:buChar char="•"/>
            </a:pPr>
            <a:r>
              <a:rPr lang="en-US" sz="1887" dirty="0">
                <a:solidFill>
                  <a:srgbClr val="FFFFFF"/>
                </a:solidFill>
                <a:effectLst>
                  <a:outerShdw blurRad="38100" dist="38100" dir="2700000" algn="tl">
                    <a:srgbClr val="000000">
                      <a:alpha val="43137"/>
                    </a:srgbClr>
                  </a:outerShdw>
                </a:effectLst>
                <a:latin typeface="Calibri" panose="020F0502020204030204" pitchFamily="34" charset="0"/>
              </a:rPr>
              <a:t>4 State-$4.2 million</a:t>
            </a:r>
          </a:p>
          <a:p>
            <a:pPr marL="597012" lvl="1" indent="-229620">
              <a:buFont typeface="Arial" panose="020B0604020202020204" pitchFamily="34" charset="0"/>
              <a:buChar char="•"/>
            </a:pPr>
            <a:r>
              <a:rPr lang="en-US" sz="1887" dirty="0">
                <a:solidFill>
                  <a:srgbClr val="FFFFFF"/>
                </a:solidFill>
                <a:effectLst>
                  <a:outerShdw blurRad="38100" dist="38100" dir="2700000" algn="tl">
                    <a:srgbClr val="000000">
                      <a:alpha val="43137"/>
                    </a:srgbClr>
                  </a:outerShdw>
                </a:effectLst>
                <a:latin typeface="Calibri" panose="020F0502020204030204" pitchFamily="34" charset="0"/>
              </a:rPr>
              <a:t>2 National-$17 million</a:t>
            </a:r>
          </a:p>
          <a:p>
            <a:pPr marL="597012" lvl="1" indent="-229620">
              <a:buFont typeface="Arial" panose="020B0604020202020204" pitchFamily="34" charset="0"/>
              <a:buChar char="•"/>
            </a:pPr>
            <a:r>
              <a:rPr lang="en-US" sz="1887" dirty="0">
                <a:solidFill>
                  <a:srgbClr val="FFFFFF"/>
                </a:solidFill>
                <a:effectLst>
                  <a:outerShdw blurRad="38100" dist="38100" dir="2700000" algn="tl">
                    <a:srgbClr val="000000">
                      <a:alpha val="43137"/>
                    </a:srgbClr>
                  </a:outerShdw>
                </a:effectLst>
                <a:latin typeface="Calibri" panose="020F0502020204030204" pitchFamily="34" charset="0"/>
              </a:rPr>
              <a:t>4 Critical Conservation Area (CCA)-$7.4 million</a:t>
            </a:r>
          </a:p>
          <a:p>
            <a:pPr marL="597012" lvl="1" indent="-229620">
              <a:buFont typeface="Arial" panose="020B0604020202020204" pitchFamily="34" charset="0"/>
              <a:buChar char="•"/>
            </a:pPr>
            <a:endParaRPr lang="en-US" sz="1887" dirty="0">
              <a:solidFill>
                <a:srgbClr val="FFFFFF"/>
              </a:solidFill>
              <a:effectLst>
                <a:outerShdw blurRad="38100" dist="38100" dir="2700000" algn="tl">
                  <a:srgbClr val="000000">
                    <a:alpha val="43137"/>
                  </a:srgbClr>
                </a:outerShdw>
              </a:effectLst>
              <a:latin typeface="Calibri" panose="020F0502020204030204" pitchFamily="34" charset="0"/>
            </a:endParaRPr>
          </a:p>
          <a:p>
            <a:pPr marL="597012" lvl="1" indent="-229620">
              <a:buFont typeface="Arial" panose="020B0604020202020204" pitchFamily="34" charset="0"/>
              <a:buChar char="•"/>
            </a:pPr>
            <a:r>
              <a:rPr lang="en-US" sz="1887" dirty="0">
                <a:solidFill>
                  <a:srgbClr val="FFFFFF"/>
                </a:solidFill>
                <a:effectLst>
                  <a:outerShdw blurRad="38100" dist="38100" dir="2700000" algn="tl">
                    <a:srgbClr val="000000">
                      <a:alpha val="43137"/>
                    </a:srgbClr>
                  </a:outerShdw>
                </a:effectLst>
                <a:latin typeface="Calibri" panose="020F0502020204030204" pitchFamily="34" charset="0"/>
              </a:rPr>
              <a:t>Total-$28.6 million</a:t>
            </a:r>
          </a:p>
          <a:p>
            <a:pPr marL="597012" lvl="1" indent="-229620">
              <a:buFont typeface="Arial" panose="020B0604020202020204" pitchFamily="34" charset="0"/>
              <a:buChar char="•"/>
            </a:pPr>
            <a:endParaRPr lang="en-US" sz="1887" dirty="0">
              <a:solidFill>
                <a:srgbClr val="FFFFFF"/>
              </a:solidFill>
              <a:effectLst>
                <a:outerShdw blurRad="38100" dist="38100" dir="2700000" algn="tl">
                  <a:srgbClr val="000000">
                    <a:alpha val="43137"/>
                  </a:srgbClr>
                </a:outerShdw>
              </a:effectLst>
              <a:latin typeface="Calibri" panose="020F0502020204030204" pitchFamily="34" charset="0"/>
            </a:endParaRPr>
          </a:p>
        </p:txBody>
      </p:sp>
      <p:graphicFrame>
        <p:nvGraphicFramePr>
          <p:cNvPr id="4" name="Object 3" descr="Map of the state of Arkansas with county outlines showing the areas of the 10 R C P P projects"/>
          <p:cNvGraphicFramePr>
            <a:graphicFrameLocks noChangeAspect="1"/>
          </p:cNvGraphicFramePr>
          <p:nvPr>
            <p:extLst>
              <p:ext uri="{D42A27DB-BD31-4B8C-83A1-F6EECF244321}">
                <p14:modId xmlns:p14="http://schemas.microsoft.com/office/powerpoint/2010/main" val="1698480720"/>
              </p:ext>
            </p:extLst>
          </p:nvPr>
        </p:nvGraphicFramePr>
        <p:xfrm>
          <a:off x="3279921" y="1905000"/>
          <a:ext cx="5638800" cy="4271594"/>
        </p:xfrm>
        <a:graphic>
          <a:graphicData uri="http://schemas.openxmlformats.org/presentationml/2006/ole">
            <mc:AlternateContent xmlns:mc="http://schemas.openxmlformats.org/markup-compatibility/2006">
              <mc:Choice xmlns:v="urn:schemas-microsoft-com:vml" Requires="v">
                <p:oleObj spid="_x0000_s8209" name="Acrobat Document" r:id="rId4" imgW="7267348" imgH="5505295" progId="Acrobat.Document.2015">
                  <p:embed/>
                </p:oleObj>
              </mc:Choice>
              <mc:Fallback>
                <p:oleObj name="Acrobat Document" r:id="rId4" imgW="7267348" imgH="5505295" progId="Acrobat.Document.2015">
                  <p:embed/>
                  <p:pic>
                    <p:nvPicPr>
                      <p:cNvPr id="0" name=""/>
                      <p:cNvPicPr/>
                      <p:nvPr/>
                    </p:nvPicPr>
                    <p:blipFill>
                      <a:blip r:embed="rId5"/>
                      <a:stretch>
                        <a:fillRect/>
                      </a:stretch>
                    </p:blipFill>
                    <p:spPr>
                      <a:xfrm>
                        <a:off x="3279921" y="1905000"/>
                        <a:ext cx="5638800" cy="4271594"/>
                      </a:xfrm>
                      <a:prstGeom prst="rect">
                        <a:avLst/>
                      </a:prstGeom>
                    </p:spPr>
                  </p:pic>
                </p:oleObj>
              </mc:Fallback>
            </mc:AlternateContent>
          </a:graphicData>
        </a:graphic>
      </p:graphicFrame>
    </p:spTree>
    <p:extLst>
      <p:ext uri="{BB962C8B-B14F-4D97-AF65-F5344CB8AC3E}">
        <p14:creationId xmlns:p14="http://schemas.microsoft.com/office/powerpoint/2010/main" val="2608204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a:xfrm>
            <a:off x="0" y="685800"/>
            <a:ext cx="9220200" cy="1143000"/>
          </a:xfrm>
        </p:spPr>
        <p:txBody>
          <a:bodyPr/>
          <a:lstStyle/>
          <a:p>
            <a:r>
              <a:rPr lang="en-US" sz="3019" b="1" cap="all" dirty="0">
                <a:solidFill>
                  <a:schemeClr val="bg1"/>
                </a:solidFill>
                <a:effectLst>
                  <a:outerShdw blurRad="38100" dist="38100" dir="2700000" algn="tl">
                    <a:srgbClr val="000000">
                      <a:alpha val="43137"/>
                    </a:srgbClr>
                  </a:outerShdw>
                </a:effectLst>
                <a:latin typeface="Calibri" pitchFamily="34" charset="0"/>
              </a:rPr>
              <a:t>Expected Water Quality Results</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3413097155"/>
              </p:ext>
            </p:extLst>
          </p:nvPr>
        </p:nvGraphicFramePr>
        <p:xfrm>
          <a:off x="1447800" y="2209800"/>
          <a:ext cx="6248400" cy="3566160"/>
        </p:xfrm>
        <a:graphic>
          <a:graphicData uri="http://schemas.openxmlformats.org/drawingml/2006/table">
            <a:tbl>
              <a:tblPr firstRow="1" bandRow="1">
                <a:tableStyleId>{5C22544A-7EE6-4342-B048-85BDC9FD1C3A}</a:tableStyleId>
              </a:tblPr>
              <a:tblGrid>
                <a:gridCol w="6248400">
                  <a:extLst>
                    <a:ext uri="{9D8B030D-6E8A-4147-A177-3AD203B41FA5}">
                      <a16:colId xmlns:a16="http://schemas.microsoft.com/office/drawing/2014/main" val="20000"/>
                    </a:ext>
                  </a:extLst>
                </a:gridCol>
              </a:tblGrid>
              <a:tr h="1092200">
                <a:tc>
                  <a:txBody>
                    <a:bodyPr/>
                    <a:lstStyle/>
                    <a:p>
                      <a:pPr>
                        <a:buFont typeface="Arial" pitchFamily="34" charset="0"/>
                        <a:buChar char="•"/>
                      </a:pPr>
                      <a:r>
                        <a:rPr lang="en-US" sz="2400" dirty="0">
                          <a:solidFill>
                            <a:schemeClr val="bg1"/>
                          </a:solidFill>
                        </a:rPr>
                        <a:t>Reduced nitrogen and phosphorus loading into waterways</a:t>
                      </a:r>
                    </a:p>
                    <a:p>
                      <a:pPr>
                        <a:buFont typeface="Arial" pitchFamily="34" charset="0"/>
                        <a:buChar char="•"/>
                      </a:pPr>
                      <a:endParaRPr lang="en-US" sz="2400" dirty="0">
                        <a:solidFill>
                          <a:schemeClr val="bg1"/>
                        </a:solidFill>
                      </a:endParaRPr>
                    </a:p>
                  </a:txBody>
                  <a:tcPr>
                    <a:noFill/>
                  </a:tcPr>
                </a:tc>
                <a:extLst>
                  <a:ext uri="{0D108BD9-81ED-4DB2-BD59-A6C34878D82A}">
                    <a16:rowId xmlns:a16="http://schemas.microsoft.com/office/drawing/2014/main" val="10000"/>
                  </a:ext>
                </a:extLst>
              </a:tr>
              <a:tr h="1092200">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b="1" dirty="0">
                          <a:solidFill>
                            <a:schemeClr val="bg1"/>
                          </a:solidFill>
                        </a:rPr>
                        <a:t>Reduced sediment from sheet &amp; rill erosion</a:t>
                      </a:r>
                    </a:p>
                    <a:p>
                      <a:pPr>
                        <a:buFont typeface="Arial" pitchFamily="34" charset="0"/>
                        <a:buChar char="•"/>
                      </a:pPr>
                      <a:endParaRPr lang="en-US" sz="2400" b="1" dirty="0">
                        <a:solidFill>
                          <a:schemeClr val="bg1"/>
                        </a:solidFill>
                      </a:endParaRPr>
                    </a:p>
                  </a:txBody>
                  <a:tcPr>
                    <a:noFill/>
                  </a:tcPr>
                </a:tc>
                <a:extLst>
                  <a:ext uri="{0D108BD9-81ED-4DB2-BD59-A6C34878D82A}">
                    <a16:rowId xmlns:a16="http://schemas.microsoft.com/office/drawing/2014/main" val="10001"/>
                  </a:ext>
                </a:extLst>
              </a:tr>
              <a:tr h="1092200">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b="1" dirty="0">
                          <a:solidFill>
                            <a:schemeClr val="bg1"/>
                          </a:solidFill>
                        </a:rPr>
                        <a:t>Reduced sediment from irrigation-induced erosion</a:t>
                      </a:r>
                    </a:p>
                    <a:p>
                      <a:pPr>
                        <a:buFont typeface="Arial" pitchFamily="34" charset="0"/>
                        <a:buChar char="•"/>
                      </a:pPr>
                      <a:endParaRPr lang="en-US" sz="2400" b="1" dirty="0">
                        <a:solidFill>
                          <a:schemeClr val="bg1"/>
                        </a:solidFill>
                      </a:endParaRPr>
                    </a:p>
                  </a:txBody>
                  <a:tcPr>
                    <a:noFill/>
                  </a:tcPr>
                </a:tc>
                <a:extLst>
                  <a:ext uri="{0D108BD9-81ED-4DB2-BD59-A6C34878D82A}">
                    <a16:rowId xmlns:a16="http://schemas.microsoft.com/office/drawing/2014/main" val="10002"/>
                  </a:ext>
                </a:extLst>
              </a:tr>
            </a:tbl>
          </a:graphicData>
        </a:graphic>
      </p:graphicFrame>
      <p:sp>
        <p:nvSpPr>
          <p:cNvPr id="18445" name="Footer Placeholder 3"/>
          <p:cNvSpPr>
            <a:spLocks noGrp="1"/>
          </p:cNvSpPr>
          <p:nvPr>
            <p:ph type="ftr" sz="quarter" idx="4294967295"/>
          </p:nvPr>
        </p:nvSpPr>
        <p:spPr>
          <a:xfrm>
            <a:off x="2514600" y="6381750"/>
            <a:ext cx="6629400" cy="476250"/>
          </a:xfrm>
          <a:noFill/>
        </p:spPr>
        <p:txBody>
          <a:bodyPr/>
          <a:lstStyle/>
          <a:p>
            <a:r>
              <a:rPr lang="en-US" dirty="0"/>
              <a:t>						</a:t>
            </a:r>
          </a:p>
        </p:txBody>
      </p:sp>
    </p:spTree>
    <p:extLst>
      <p:ext uri="{BB962C8B-B14F-4D97-AF65-F5344CB8AC3E}">
        <p14:creationId xmlns:p14="http://schemas.microsoft.com/office/powerpoint/2010/main" val="2689204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2057400"/>
            <a:ext cx="6901825" cy="830997"/>
          </a:xfrm>
          <a:prstGeom prst="rect">
            <a:avLst/>
          </a:prstGeom>
          <a:noFill/>
        </p:spPr>
        <p:txBody>
          <a:bodyPr wrap="square" rtlCol="0">
            <a:spAutoFit/>
          </a:bodyPr>
          <a:lstStyle/>
          <a:p>
            <a:endParaRPr lang="en-US" sz="2400" b="1" dirty="0">
              <a:solidFill>
                <a:schemeClr val="bg1"/>
              </a:solidFill>
            </a:endParaRPr>
          </a:p>
          <a:p>
            <a:r>
              <a:rPr lang="en-US" sz="2400" b="1" dirty="0">
                <a:solidFill>
                  <a:schemeClr val="bg1"/>
                </a:solidFill>
              </a:rPr>
              <a:t>Thank you for your time and attention!</a:t>
            </a:r>
          </a:p>
        </p:txBody>
      </p:sp>
      <p:graphicFrame>
        <p:nvGraphicFramePr>
          <p:cNvPr id="3" name="Table 2"/>
          <p:cNvGraphicFramePr>
            <a:graphicFrameLocks noGrp="1"/>
          </p:cNvGraphicFramePr>
          <p:nvPr>
            <p:extLst>
              <p:ext uri="{D42A27DB-BD31-4B8C-83A1-F6EECF244321}">
                <p14:modId xmlns:p14="http://schemas.microsoft.com/office/powerpoint/2010/main" val="329063575"/>
              </p:ext>
            </p:extLst>
          </p:nvPr>
        </p:nvGraphicFramePr>
        <p:xfrm>
          <a:off x="1524000" y="1397000"/>
          <a:ext cx="6096000" cy="5066318"/>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61661">
                <a:tc>
                  <a:txBody>
                    <a:bodyPr/>
                    <a:lstStyle/>
                    <a:p>
                      <a:r>
                        <a:rPr lang="en-US" dirty="0">
                          <a:solidFill>
                            <a:schemeClr val="bg1"/>
                          </a:solidFill>
                        </a:rPr>
                        <a:t>Project</a:t>
                      </a:r>
                      <a:r>
                        <a:rPr lang="en-US" baseline="0" dirty="0">
                          <a:solidFill>
                            <a:schemeClr val="bg1"/>
                          </a:solidFill>
                        </a:rPr>
                        <a:t> Sponsors</a:t>
                      </a:r>
                      <a:endParaRPr lang="en-US" dirty="0">
                        <a:solidFill>
                          <a:schemeClr val="bg1"/>
                        </a:solidFill>
                      </a:endParaRPr>
                    </a:p>
                  </a:txBody>
                  <a:tcPr>
                    <a:solidFill>
                      <a:schemeClr val="accent5">
                        <a:lumMod val="25000"/>
                      </a:schemeClr>
                    </a:solidFill>
                  </a:tcPr>
                </a:tc>
                <a:tc>
                  <a:txBody>
                    <a:bodyPr/>
                    <a:lstStyle/>
                    <a:p>
                      <a:r>
                        <a:rPr lang="en-US" dirty="0">
                          <a:solidFill>
                            <a:schemeClr val="bg1"/>
                          </a:solidFill>
                        </a:rPr>
                        <a:t>Monitoring Partners</a:t>
                      </a:r>
                    </a:p>
                  </a:txBody>
                  <a:tcPr>
                    <a:solidFill>
                      <a:schemeClr val="accent5">
                        <a:lumMod val="25000"/>
                      </a:schemeClr>
                    </a:solidFill>
                  </a:tcPr>
                </a:tc>
                <a:extLst>
                  <a:ext uri="{0D108BD9-81ED-4DB2-BD59-A6C34878D82A}">
                    <a16:rowId xmlns:a16="http://schemas.microsoft.com/office/drawing/2014/main" val="10000"/>
                  </a:ext>
                </a:extLst>
              </a:tr>
              <a:tr h="624236">
                <a:tc>
                  <a:txBody>
                    <a:bodyPr/>
                    <a:lstStyle/>
                    <a:p>
                      <a:r>
                        <a:rPr lang="en-US" b="0" dirty="0">
                          <a:solidFill>
                            <a:schemeClr val="tx1"/>
                          </a:solidFill>
                        </a:rPr>
                        <a:t>Local Conservation Districts</a:t>
                      </a:r>
                    </a:p>
                  </a:txBody>
                  <a:tcPr/>
                </a:tc>
                <a:tc>
                  <a:txBody>
                    <a:bodyPr/>
                    <a:lstStyle/>
                    <a:p>
                      <a:r>
                        <a:rPr lang="en-US" b="0" dirty="0">
                          <a:solidFill>
                            <a:schemeClr val="tx1"/>
                          </a:solidFill>
                        </a:rPr>
                        <a:t>University of Arkansas</a:t>
                      </a:r>
                    </a:p>
                  </a:txBody>
                  <a:tcPr/>
                </a:tc>
                <a:extLst>
                  <a:ext uri="{0D108BD9-81ED-4DB2-BD59-A6C34878D82A}">
                    <a16:rowId xmlns:a16="http://schemas.microsoft.com/office/drawing/2014/main" val="10001"/>
                  </a:ext>
                </a:extLst>
              </a:tr>
              <a:tr h="624236">
                <a:tc>
                  <a:txBody>
                    <a:bodyPr/>
                    <a:lstStyle/>
                    <a:p>
                      <a:r>
                        <a:rPr lang="en-US" b="0" dirty="0">
                          <a:solidFill>
                            <a:schemeClr val="tx1"/>
                          </a:solidFill>
                        </a:rPr>
                        <a:t>Bayou </a:t>
                      </a:r>
                      <a:r>
                        <a:rPr lang="en-US" b="0" dirty="0" err="1">
                          <a:solidFill>
                            <a:schemeClr val="tx1"/>
                          </a:solidFill>
                        </a:rPr>
                        <a:t>Meto</a:t>
                      </a:r>
                      <a:r>
                        <a:rPr lang="en-US" b="0" dirty="0">
                          <a:solidFill>
                            <a:schemeClr val="tx1"/>
                          </a:solidFill>
                        </a:rPr>
                        <a:t> Water </a:t>
                      </a:r>
                      <a:r>
                        <a:rPr lang="en-US" b="0" dirty="0" err="1">
                          <a:solidFill>
                            <a:schemeClr val="tx1"/>
                          </a:solidFill>
                        </a:rPr>
                        <a:t>Mgmt</a:t>
                      </a:r>
                      <a:r>
                        <a:rPr lang="en-US" b="0" baseline="0" dirty="0">
                          <a:solidFill>
                            <a:schemeClr val="tx1"/>
                          </a:solidFill>
                        </a:rPr>
                        <a:t> </a:t>
                      </a:r>
                      <a:endParaRPr lang="en-US" b="0" dirty="0">
                        <a:solidFill>
                          <a:schemeClr val="tx1"/>
                        </a:solidFill>
                      </a:endParaRPr>
                    </a:p>
                  </a:txBody>
                  <a:tcPr/>
                </a:tc>
                <a:tc>
                  <a:txBody>
                    <a:bodyPr/>
                    <a:lstStyle/>
                    <a:p>
                      <a:r>
                        <a:rPr lang="en-US" b="0" dirty="0">
                          <a:solidFill>
                            <a:schemeClr val="tx1"/>
                          </a:solidFill>
                        </a:rPr>
                        <a:t>University of AR Extension</a:t>
                      </a:r>
                    </a:p>
                  </a:txBody>
                  <a:tcPr/>
                </a:tc>
                <a:extLst>
                  <a:ext uri="{0D108BD9-81ED-4DB2-BD59-A6C34878D82A}">
                    <a16:rowId xmlns:a16="http://schemas.microsoft.com/office/drawing/2014/main" val="10002"/>
                  </a:ext>
                </a:extLst>
              </a:tr>
              <a:tr h="624236">
                <a:tc>
                  <a:txBody>
                    <a:bodyPr/>
                    <a:lstStyle/>
                    <a:p>
                      <a:r>
                        <a:rPr lang="en-US" b="0" dirty="0">
                          <a:solidFill>
                            <a:schemeClr val="tx1"/>
                          </a:solidFill>
                        </a:rPr>
                        <a:t>Ducks Unlimited </a:t>
                      </a:r>
                    </a:p>
                    <a:p>
                      <a:r>
                        <a:rPr lang="en-US" b="0" dirty="0">
                          <a:solidFill>
                            <a:schemeClr val="tx1"/>
                          </a:solidFill>
                        </a:rPr>
                        <a:t>USA Rice</a:t>
                      </a:r>
                    </a:p>
                  </a:txBody>
                  <a:tcPr/>
                </a:tc>
                <a:tc>
                  <a:txBody>
                    <a:bodyPr/>
                    <a:lstStyle/>
                    <a:p>
                      <a:r>
                        <a:rPr lang="en-US" b="0" dirty="0">
                          <a:solidFill>
                            <a:schemeClr val="tx1"/>
                          </a:solidFill>
                        </a:rPr>
                        <a:t>Arkansas State University</a:t>
                      </a:r>
                    </a:p>
                  </a:txBody>
                  <a:tcPr/>
                </a:tc>
                <a:extLst>
                  <a:ext uri="{0D108BD9-81ED-4DB2-BD59-A6C34878D82A}">
                    <a16:rowId xmlns:a16="http://schemas.microsoft.com/office/drawing/2014/main" val="10003"/>
                  </a:ext>
                </a:extLst>
              </a:tr>
              <a:tr h="624236">
                <a:tc>
                  <a:txBody>
                    <a:bodyPr/>
                    <a:lstStyle/>
                    <a:p>
                      <a:r>
                        <a:rPr lang="en-US" b="0" dirty="0">
                          <a:solidFill>
                            <a:schemeClr val="tx1"/>
                          </a:solidFill>
                        </a:rPr>
                        <a:t>The Nature</a:t>
                      </a:r>
                      <a:r>
                        <a:rPr lang="en-US" b="0" baseline="0" dirty="0">
                          <a:solidFill>
                            <a:schemeClr val="tx1"/>
                          </a:solidFill>
                        </a:rPr>
                        <a:t> Conservancy</a:t>
                      </a:r>
                      <a:endParaRPr lang="en-US" b="0" dirty="0">
                        <a:solidFill>
                          <a:schemeClr val="tx1"/>
                        </a:solidFill>
                      </a:endParaRPr>
                    </a:p>
                  </a:txBody>
                  <a:tcPr/>
                </a:tc>
                <a:tc>
                  <a:txBody>
                    <a:bodyPr/>
                    <a:lstStyle/>
                    <a:p>
                      <a:r>
                        <a:rPr lang="en-US" b="0" dirty="0">
                          <a:solidFill>
                            <a:schemeClr val="tx1"/>
                          </a:solidFill>
                        </a:rPr>
                        <a:t>Agricultural Research</a:t>
                      </a:r>
                      <a:r>
                        <a:rPr lang="en-US" b="0" baseline="0" dirty="0">
                          <a:solidFill>
                            <a:schemeClr val="tx1"/>
                          </a:solidFill>
                        </a:rPr>
                        <a:t> Service</a:t>
                      </a:r>
                      <a:endParaRPr lang="en-US" b="0" dirty="0">
                        <a:solidFill>
                          <a:schemeClr val="tx1"/>
                        </a:solidFill>
                      </a:endParaRPr>
                    </a:p>
                  </a:txBody>
                  <a:tcPr/>
                </a:tc>
                <a:extLst>
                  <a:ext uri="{0D108BD9-81ED-4DB2-BD59-A6C34878D82A}">
                    <a16:rowId xmlns:a16="http://schemas.microsoft.com/office/drawing/2014/main" val="10004"/>
                  </a:ext>
                </a:extLst>
              </a:tr>
              <a:tr h="891766">
                <a:tc>
                  <a:txBody>
                    <a:bodyPr/>
                    <a:lstStyle/>
                    <a:p>
                      <a:r>
                        <a:rPr lang="en-US" b="0" dirty="0">
                          <a:solidFill>
                            <a:schemeClr val="tx1"/>
                          </a:solidFill>
                        </a:rPr>
                        <a:t>IRWP, Little Red River Irrigation</a:t>
                      </a:r>
                      <a:r>
                        <a:rPr lang="en-US" b="0" baseline="0" dirty="0">
                          <a:solidFill>
                            <a:schemeClr val="tx1"/>
                          </a:solidFill>
                        </a:rPr>
                        <a:t> District</a:t>
                      </a:r>
                      <a:endParaRPr lang="en-US" b="0" dirty="0">
                        <a:solidFill>
                          <a:schemeClr val="tx1"/>
                        </a:solidFill>
                      </a:endParaRPr>
                    </a:p>
                  </a:txBody>
                  <a:tcPr/>
                </a:tc>
                <a:tc>
                  <a:txBody>
                    <a:bodyPr/>
                    <a:lstStyle/>
                    <a:p>
                      <a:r>
                        <a:rPr lang="en-US" b="0" dirty="0">
                          <a:solidFill>
                            <a:schemeClr val="tx1"/>
                          </a:solidFill>
                        </a:rPr>
                        <a:t>University of Arkansas</a:t>
                      </a:r>
                      <a:r>
                        <a:rPr lang="en-US" b="0" baseline="0" dirty="0">
                          <a:solidFill>
                            <a:schemeClr val="tx1"/>
                          </a:solidFill>
                        </a:rPr>
                        <a:t> at Pine Bluff</a:t>
                      </a:r>
                    </a:p>
                    <a:p>
                      <a:endParaRPr lang="en-US" b="0" dirty="0">
                        <a:solidFill>
                          <a:schemeClr val="tx1"/>
                        </a:solidFill>
                      </a:endParaRPr>
                    </a:p>
                  </a:txBody>
                  <a:tcPr/>
                </a:tc>
                <a:extLst>
                  <a:ext uri="{0D108BD9-81ED-4DB2-BD59-A6C34878D82A}">
                    <a16:rowId xmlns:a16="http://schemas.microsoft.com/office/drawing/2014/main" val="10005"/>
                  </a:ext>
                </a:extLst>
              </a:tr>
              <a:tr h="361661">
                <a:tc>
                  <a:txBody>
                    <a:bodyPr/>
                    <a:lstStyle/>
                    <a:p>
                      <a:r>
                        <a:rPr lang="en-US" b="0" dirty="0">
                          <a:solidFill>
                            <a:schemeClr val="tx1"/>
                          </a:solidFill>
                        </a:rPr>
                        <a:t>RC&amp;D Council</a:t>
                      </a:r>
                    </a:p>
                  </a:txBody>
                  <a:tcPr/>
                </a:tc>
                <a:tc>
                  <a:txBody>
                    <a:bodyPr/>
                    <a:lstStyle/>
                    <a:p>
                      <a:endParaRPr lang="en-US" b="0" dirty="0">
                        <a:solidFill>
                          <a:schemeClr val="tx1"/>
                        </a:solidFill>
                      </a:endParaRPr>
                    </a:p>
                  </a:txBody>
                  <a:tcPr/>
                </a:tc>
                <a:extLst>
                  <a:ext uri="{0D108BD9-81ED-4DB2-BD59-A6C34878D82A}">
                    <a16:rowId xmlns:a16="http://schemas.microsoft.com/office/drawing/2014/main" val="10006"/>
                  </a:ext>
                </a:extLst>
              </a:tr>
              <a:tr h="891766">
                <a:tc>
                  <a:txBody>
                    <a:bodyPr/>
                    <a:lstStyle/>
                    <a:p>
                      <a:r>
                        <a:rPr lang="en-US" b="0" dirty="0" err="1">
                          <a:solidFill>
                            <a:schemeClr val="tx1"/>
                          </a:solidFill>
                        </a:rPr>
                        <a:t>Departee</a:t>
                      </a:r>
                      <a:r>
                        <a:rPr lang="en-US" b="0" dirty="0">
                          <a:solidFill>
                            <a:schemeClr val="tx1"/>
                          </a:solidFill>
                        </a:rPr>
                        <a:t> Creek Watershed Improvement District</a:t>
                      </a:r>
                    </a:p>
                  </a:txBody>
                  <a:tcPr/>
                </a:tc>
                <a:tc>
                  <a:txBody>
                    <a:bodyPr/>
                    <a:lstStyle/>
                    <a:p>
                      <a:endParaRPr lang="en-US" b="0" dirty="0">
                        <a:solidFill>
                          <a:schemeClr val="tx1"/>
                        </a:solidFill>
                      </a:endParaRP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319847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1"/>
          <p:cNvSpPr>
            <a:spLocks noGrp="1"/>
          </p:cNvSpPr>
          <p:nvPr>
            <p:ph type="ftr" sz="quarter" idx="4294967295"/>
          </p:nvPr>
        </p:nvSpPr>
        <p:spPr>
          <a:xfrm>
            <a:off x="0" y="6006273"/>
            <a:ext cx="2134000" cy="321971"/>
          </a:xfrm>
          <a:noFill/>
        </p:spPr>
        <p:txBody>
          <a:bodyPr/>
          <a:lstStyle/>
          <a:p>
            <a:r>
              <a:rPr lang="en-US" dirty="0"/>
              <a:t>						</a:t>
            </a:r>
          </a:p>
        </p:txBody>
      </p:sp>
      <p:sp>
        <p:nvSpPr>
          <p:cNvPr id="29699" name="Rectangle 2"/>
          <p:cNvSpPr>
            <a:spLocks noChangeArrowheads="1"/>
          </p:cNvSpPr>
          <p:nvPr/>
        </p:nvSpPr>
        <p:spPr bwMode="auto">
          <a:xfrm>
            <a:off x="1067000" y="1595879"/>
            <a:ext cx="7312804" cy="4524315"/>
          </a:xfrm>
          <a:prstGeom prst="rect">
            <a:avLst/>
          </a:prstGeom>
          <a:noFill/>
          <a:ln w="9525">
            <a:noFill/>
            <a:miter lim="800000"/>
            <a:headEnd/>
            <a:tailEnd/>
          </a:ln>
        </p:spPr>
        <p:txBody>
          <a:bodyPr wrap="square">
            <a:spAutoFit/>
          </a:bodyPr>
          <a:lstStyle/>
          <a:p>
            <a:br>
              <a:rPr lang="en-US" dirty="0">
                <a:solidFill>
                  <a:srgbClr val="003399"/>
                </a:solidFill>
                <a:latin typeface="Arial Narrow" pitchFamily="34" charset="0"/>
              </a:rPr>
            </a:br>
            <a:r>
              <a:rPr lang="en-US" dirty="0">
                <a:solidFill>
                  <a:schemeClr val="bg1"/>
                </a:solidFill>
                <a:latin typeface="Arial Narrow" pitchFamily="34" charset="0"/>
              </a:rPr>
              <a:t>The U. S. Department of Agriculture (USDA) prohibits discrimination  in all of its programs and activities on the basis of race, color, national origin, age, disability, and where applicable, sex, marital status, familial status, parental status, religion, sexual orientation, political beliefs, genetic information, reprisal, or because all or part of an individual’s income is derived from any public assistance program.  (Not all prohibited bases apply to all programs.)  Persons with disabilities who require alternative means for communication of program information (Braille, large print, audiotape, etc.) should contact USDA’s TARGET Center at (202) 720-2600 (voice and TDD).</a:t>
            </a:r>
            <a:br>
              <a:rPr lang="en-US" dirty="0">
                <a:solidFill>
                  <a:schemeClr val="bg1"/>
                </a:solidFill>
                <a:latin typeface="Arial Narrow" pitchFamily="34" charset="0"/>
              </a:rPr>
            </a:br>
            <a:br>
              <a:rPr lang="en-US" dirty="0">
                <a:solidFill>
                  <a:schemeClr val="bg1"/>
                </a:solidFill>
                <a:latin typeface="Arial Narrow" pitchFamily="34" charset="0"/>
              </a:rPr>
            </a:br>
            <a:r>
              <a:rPr lang="en-US" dirty="0">
                <a:solidFill>
                  <a:schemeClr val="bg1"/>
                </a:solidFill>
                <a:latin typeface="Arial Narrow" pitchFamily="34" charset="0"/>
              </a:rPr>
              <a:t>To file a complaint of discrimination, write to USDA, Assistant Secretary  for Civil Rights, Office of the Assistant Secretary for Civil Rights, 1400 Independence Avenue, S. W., Stop 9410, Washington, DC 20250-9410,  or call toll-free at (866) 632-9992 (English) or (800) 877-8339 (TDD) or (866) 377-8642 (English Federal-relay) or (800) 845-6136 (Spanish Federal-relay).  USDA is an equal opportunity provider and employer.</a:t>
            </a:r>
            <a:endParaRPr lang="en-US" dirty="0">
              <a:solidFill>
                <a:schemeClr val="bg1"/>
              </a:solidFill>
            </a:endParaRPr>
          </a:p>
        </p:txBody>
      </p:sp>
      <p:sp>
        <p:nvSpPr>
          <p:cNvPr id="3" name="TextBox 2"/>
          <p:cNvSpPr txBox="1"/>
          <p:nvPr/>
        </p:nvSpPr>
        <p:spPr>
          <a:xfrm>
            <a:off x="2116747" y="1143000"/>
            <a:ext cx="7389004" cy="830997"/>
          </a:xfrm>
          <a:prstGeom prst="rect">
            <a:avLst/>
          </a:prstGeom>
          <a:noFill/>
        </p:spPr>
        <p:txBody>
          <a:bodyPr wrap="square" rtlCol="0">
            <a:spAutoFit/>
          </a:bodyPr>
          <a:lstStyle/>
          <a:p>
            <a:r>
              <a:rPr lang="en-US" sz="2400" b="1" dirty="0">
                <a:solidFill>
                  <a:schemeClr val="bg1"/>
                </a:solidFill>
              </a:rPr>
              <a:t>To File a Complaint of Discrimination:</a:t>
            </a:r>
            <a:br>
              <a:rPr lang="en-US" sz="2400" b="1" dirty="0">
                <a:solidFill>
                  <a:schemeClr val="bg1"/>
                </a:solidFill>
                <a:latin typeface="Arial Narrow" pitchFamily="34" charset="0"/>
              </a:rPr>
            </a:br>
            <a:endParaRPr lang="en-US" sz="2400" dirty="0">
              <a:solidFill>
                <a:schemeClr val="bg1"/>
              </a:solidFill>
            </a:endParaRPr>
          </a:p>
        </p:txBody>
      </p:sp>
    </p:spTree>
    <p:extLst>
      <p:ext uri="{BB962C8B-B14F-4D97-AF65-F5344CB8AC3E}">
        <p14:creationId xmlns:p14="http://schemas.microsoft.com/office/powerpoint/2010/main" val="1174617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2057400"/>
            <a:ext cx="6901825" cy="3046988"/>
          </a:xfrm>
          <a:prstGeom prst="rect">
            <a:avLst/>
          </a:prstGeom>
          <a:noFill/>
        </p:spPr>
        <p:txBody>
          <a:bodyPr wrap="square" rtlCol="0">
            <a:spAutoFit/>
          </a:bodyPr>
          <a:lstStyle/>
          <a:p>
            <a:r>
              <a:rPr lang="en-US" sz="2400" b="1" dirty="0">
                <a:solidFill>
                  <a:schemeClr val="bg1"/>
                </a:solidFill>
              </a:rPr>
              <a:t>Contact information: </a:t>
            </a:r>
          </a:p>
          <a:p>
            <a:r>
              <a:rPr lang="en-US" sz="2400" b="1" dirty="0">
                <a:solidFill>
                  <a:schemeClr val="bg1"/>
                </a:solidFill>
              </a:rPr>
              <a:t>Amanda Mathis-NRCS </a:t>
            </a:r>
          </a:p>
          <a:p>
            <a:r>
              <a:rPr lang="en-US" sz="2400" b="1" dirty="0">
                <a:solidFill>
                  <a:schemeClr val="bg1"/>
                </a:solidFill>
              </a:rPr>
              <a:t>501-301-3162 office</a:t>
            </a:r>
          </a:p>
          <a:p>
            <a:r>
              <a:rPr lang="en-US" sz="2400" b="1" dirty="0">
                <a:solidFill>
                  <a:schemeClr val="bg1"/>
                </a:solidFill>
              </a:rPr>
              <a:t>or</a:t>
            </a:r>
          </a:p>
          <a:p>
            <a:r>
              <a:rPr lang="en-US" sz="2400" b="1" dirty="0">
                <a:solidFill>
                  <a:schemeClr val="bg1"/>
                </a:solidFill>
              </a:rPr>
              <a:t>Dianne Schlenker-NRCS</a:t>
            </a:r>
          </a:p>
          <a:p>
            <a:r>
              <a:rPr lang="en-US" sz="2400" b="1" dirty="0">
                <a:solidFill>
                  <a:schemeClr val="bg1"/>
                </a:solidFill>
              </a:rPr>
              <a:t>501-301-3152 office</a:t>
            </a:r>
          </a:p>
          <a:p>
            <a:endParaRPr lang="en-US" sz="2400" b="1" dirty="0">
              <a:solidFill>
                <a:schemeClr val="bg1"/>
              </a:solidFill>
            </a:endParaRPr>
          </a:p>
          <a:p>
            <a:r>
              <a:rPr lang="en-US" sz="2400" b="1" dirty="0">
                <a:solidFill>
                  <a:schemeClr val="bg1"/>
                </a:solidFill>
              </a:rPr>
              <a:t>Thank you for your time and attention!</a:t>
            </a:r>
          </a:p>
        </p:txBody>
      </p:sp>
    </p:spTree>
    <p:extLst>
      <p:ext uri="{BB962C8B-B14F-4D97-AF65-F5344CB8AC3E}">
        <p14:creationId xmlns:p14="http://schemas.microsoft.com/office/powerpoint/2010/main" val="3381901470"/>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11968</TotalTime>
  <Words>1484</Words>
  <Application>Microsoft Office PowerPoint</Application>
  <PresentationFormat>On-screen Show (4:3)</PresentationFormat>
  <Paragraphs>204</Paragraphs>
  <Slides>20</Slides>
  <Notes>20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6" baseType="lpstr">
      <vt:lpstr>Arial</vt:lpstr>
      <vt:lpstr>Arial Narrow</vt:lpstr>
      <vt:lpstr>Calibri</vt:lpstr>
      <vt:lpstr>Wingdings</vt:lpstr>
      <vt:lpstr>Default Design</vt:lpstr>
      <vt:lpstr>Acrobat Document</vt:lpstr>
      <vt:lpstr>PowerPoint Presentation</vt:lpstr>
      <vt:lpstr>PowerPoint Presentation</vt:lpstr>
      <vt:lpstr>MRBI Projects 2010-2016</vt:lpstr>
      <vt:lpstr>Summary of 4 MRBI Projects-Targeting  </vt:lpstr>
      <vt:lpstr>PowerPoint Presentation</vt:lpstr>
      <vt:lpstr>partners</vt:lpstr>
      <vt:lpstr>Tailwater Recovery</vt:lpstr>
      <vt:lpstr>Cover Crop</vt:lpstr>
      <vt:lpstr>PowerPoint Presentation</vt:lpstr>
      <vt:lpstr>PowerPoint Presentation</vt:lpstr>
      <vt:lpstr>PowerPoint Presentation</vt:lpstr>
      <vt:lpstr>PowerPoint Presentation</vt:lpstr>
      <vt:lpstr>Nutrient Management</vt:lpstr>
      <vt:lpstr>PowerPoint Presentation</vt:lpstr>
      <vt:lpstr>PowerPoint Presentation</vt:lpstr>
      <vt:lpstr>Regional conservation partnership program</vt:lpstr>
      <vt:lpstr>Expected Water Quality Results</vt:lpstr>
      <vt:lpstr>PowerPoint Presentation</vt:lpstr>
      <vt:lpstr>PowerPoint Presentation</vt:lpstr>
      <vt:lpstr>PowerPoint Presentation</vt:lpstr>
    </vt:vector>
  </TitlesOfParts>
  <Company>USDA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Status of the Mississippi River Basin Healthy Watersheds Initiative | NRCS</dc:title>
  <dc:subject>Status of the Mississippi River Basin Healthy Watersheds Initiative | NRCS</dc:subject>
  <dc:creator>laura Greiner</dc:creator>
  <cp:keywords>arkansas,water,mississippi river,basin,watershed,iniative,319,2017</cp:keywords>
  <cp:lastModifiedBy>Donna Rinke</cp:lastModifiedBy>
  <cp:revision>780</cp:revision>
  <cp:lastPrinted>2017-09-26T14:00:05Z</cp:lastPrinted>
  <dcterms:created xsi:type="dcterms:W3CDTF">2009-09-07T19:56:50Z</dcterms:created>
  <dcterms:modified xsi:type="dcterms:W3CDTF">2018-06-23T19:59:55Z</dcterms:modified>
</cp:coreProperties>
</file>