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0"/>
  </p:notesMasterIdLst>
  <p:handoutMasterIdLst>
    <p:handoutMasterId r:id="rId41"/>
  </p:handoutMasterIdLst>
  <p:sldIdLst>
    <p:sldId id="256" r:id="rId2"/>
    <p:sldId id="419" r:id="rId3"/>
    <p:sldId id="360" r:id="rId4"/>
    <p:sldId id="412" r:id="rId5"/>
    <p:sldId id="396" r:id="rId6"/>
    <p:sldId id="410" r:id="rId7"/>
    <p:sldId id="411" r:id="rId8"/>
    <p:sldId id="417" r:id="rId9"/>
    <p:sldId id="363" r:id="rId10"/>
    <p:sldId id="368" r:id="rId11"/>
    <p:sldId id="395" r:id="rId12"/>
    <p:sldId id="397" r:id="rId13"/>
    <p:sldId id="369" r:id="rId14"/>
    <p:sldId id="420" r:id="rId15"/>
    <p:sldId id="385" r:id="rId16"/>
    <p:sldId id="384" r:id="rId17"/>
    <p:sldId id="383" r:id="rId18"/>
    <p:sldId id="386" r:id="rId19"/>
    <p:sldId id="414" r:id="rId20"/>
    <p:sldId id="394" r:id="rId21"/>
    <p:sldId id="388" r:id="rId22"/>
    <p:sldId id="413" r:id="rId23"/>
    <p:sldId id="415" r:id="rId24"/>
    <p:sldId id="389" r:id="rId25"/>
    <p:sldId id="390" r:id="rId26"/>
    <p:sldId id="391" r:id="rId27"/>
    <p:sldId id="392" r:id="rId28"/>
    <p:sldId id="393" r:id="rId29"/>
    <p:sldId id="416" r:id="rId30"/>
    <p:sldId id="387" r:id="rId31"/>
    <p:sldId id="403" r:id="rId32"/>
    <p:sldId id="418" r:id="rId33"/>
    <p:sldId id="404" r:id="rId34"/>
    <p:sldId id="405" r:id="rId35"/>
    <p:sldId id="406" r:id="rId36"/>
    <p:sldId id="407" r:id="rId37"/>
    <p:sldId id="408" r:id="rId38"/>
    <p:sldId id="342" r:id="rId39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7">
          <p15:clr>
            <a:srgbClr val="A4A3A4"/>
          </p15:clr>
        </p15:guide>
        <p15:guide id="2" orient="horz" pos="632">
          <p15:clr>
            <a:srgbClr val="A4A3A4"/>
          </p15:clr>
        </p15:guide>
        <p15:guide id="3" pos="2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C5DC6"/>
    <a:srgbClr val="2F7E9D"/>
    <a:srgbClr val="EECF12"/>
    <a:srgbClr val="0D0A07"/>
    <a:srgbClr val="DF976B"/>
    <a:srgbClr val="050C0F"/>
    <a:srgbClr val="43A1C7"/>
    <a:srgbClr val="1E5064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5007" autoAdjust="0"/>
  </p:normalViewPr>
  <p:slideViewPr>
    <p:cSldViewPr snapToGrid="0">
      <p:cViewPr varScale="1">
        <p:scale>
          <a:sx n="86" d="100"/>
          <a:sy n="86" d="100"/>
        </p:scale>
        <p:origin x="1524" y="78"/>
      </p:cViewPr>
      <p:guideLst>
        <p:guide orient="horz" pos="1107"/>
        <p:guide orient="horz" pos="632"/>
        <p:guide pos="26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Phosphorus mg/L</a:t>
            </a:r>
          </a:p>
        </c:rich>
      </c:tx>
      <c:layout>
        <c:manualLayout>
          <c:xMode val="edge"/>
          <c:yMode val="edge"/>
          <c:x val="0.31525498222459991"/>
          <c:y val="7.16203108434278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1645213293121738E-2"/>
          <c:y val="0.16949925376974936"/>
          <c:w val="0.86156976926439999"/>
          <c:h val="0.70515533597516"/>
        </c:manualLayout>
      </c:layout>
      <c:barChart>
        <c:barDir val="col"/>
        <c:grouping val="clustered"/>
        <c:varyColors val="0"/>
        <c:ser>
          <c:idx val="0"/>
          <c:order val="0"/>
          <c:tx>
            <c:v>Storm flow</c:v>
          </c:tx>
          <c:spPr>
            <a:solidFill>
              <a:srgbClr val="EA977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Charts!$O$50:$O$56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0.35000000000000009</c:v>
                  </c:pt>
                  <c:pt idx="2">
                    <c:v>0.15000000000000011</c:v>
                  </c:pt>
                  <c:pt idx="3">
                    <c:v>0.25</c:v>
                  </c:pt>
                  <c:pt idx="4">
                    <c:v>0.15000000000000011</c:v>
                  </c:pt>
                  <c:pt idx="5">
                    <c:v>0.3</c:v>
                  </c:pt>
                  <c:pt idx="6">
                    <c:v>0.25</c:v>
                  </c:pt>
                </c:numCache>
              </c:numRef>
            </c:plus>
            <c:minus>
              <c:numRef>
                <c:f>Charts!$O$50:$O$56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0.35000000000000009</c:v>
                  </c:pt>
                  <c:pt idx="2">
                    <c:v>0.15000000000000011</c:v>
                  </c:pt>
                  <c:pt idx="3">
                    <c:v>0.25</c:v>
                  </c:pt>
                  <c:pt idx="4">
                    <c:v>0.15000000000000011</c:v>
                  </c:pt>
                  <c:pt idx="5">
                    <c:v>0.3</c:v>
                  </c:pt>
                  <c:pt idx="6">
                    <c:v>0.25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Charts!$A$13:$A$19</c:f>
              <c:strCache>
                <c:ptCount val="7"/>
                <c:pt idx="0">
                  <c:v>PR-0E</c:v>
                </c:pt>
                <c:pt idx="1">
                  <c:v>PR-0W</c:v>
                </c:pt>
                <c:pt idx="2">
                  <c:v>PR-0.5</c:v>
                </c:pt>
                <c:pt idx="3">
                  <c:v>PR-1</c:v>
                </c:pt>
                <c:pt idx="4">
                  <c:v>PR-2</c:v>
                </c:pt>
                <c:pt idx="5">
                  <c:v>PR-3</c:v>
                </c:pt>
                <c:pt idx="6">
                  <c:v>JC-1</c:v>
                </c:pt>
              </c:strCache>
            </c:strRef>
          </c:cat>
          <c:val>
            <c:numRef>
              <c:f>Charts!$O$21:$O$27</c:f>
              <c:numCache>
                <c:formatCode>0.0</c:formatCode>
                <c:ptCount val="7"/>
                <c:pt idx="0" formatCode="0.00">
                  <c:v>0.1</c:v>
                </c:pt>
                <c:pt idx="1">
                  <c:v>0.45</c:v>
                </c:pt>
                <c:pt idx="2">
                  <c:v>0.35</c:v>
                </c:pt>
                <c:pt idx="3">
                  <c:v>0.44999999999999996</c:v>
                </c:pt>
                <c:pt idx="4">
                  <c:v>0.35</c:v>
                </c:pt>
                <c:pt idx="5">
                  <c:v>0.39999999999999997</c:v>
                </c:pt>
                <c:pt idx="6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1A-4D69-9A7A-3E6285ED7F01}"/>
            </c:ext>
          </c:extLst>
        </c:ser>
        <c:ser>
          <c:idx val="1"/>
          <c:order val="1"/>
          <c:tx>
            <c:v>Baseflow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Charts!$O$42:$O$48</c:f>
                <c:numCache>
                  <c:formatCode>General</c:formatCode>
                  <c:ptCount val="7"/>
                  <c:pt idx="0">
                    <c:v>3.0962520665320733E-2</c:v>
                  </c:pt>
                  <c:pt idx="1">
                    <c:v>1.219673442272614E-2</c:v>
                  </c:pt>
                  <c:pt idx="2">
                    <c:v>9.09090909090912E-3</c:v>
                  </c:pt>
                  <c:pt idx="3">
                    <c:v>4.3885418357208764E-18</c:v>
                  </c:pt>
                  <c:pt idx="4">
                    <c:v>6.0712028571141802E-2</c:v>
                  </c:pt>
                  <c:pt idx="5">
                    <c:v>1.4083575804390598E-2</c:v>
                  </c:pt>
                  <c:pt idx="6">
                    <c:v>8.1818181818182137E-3</c:v>
                  </c:pt>
                </c:numCache>
              </c:numRef>
            </c:plus>
            <c:minus>
              <c:numRef>
                <c:f>Charts!$O$42:$O$48</c:f>
                <c:numCache>
                  <c:formatCode>General</c:formatCode>
                  <c:ptCount val="7"/>
                  <c:pt idx="0">
                    <c:v>3.0962520665320733E-2</c:v>
                  </c:pt>
                  <c:pt idx="1">
                    <c:v>1.219673442272614E-2</c:v>
                  </c:pt>
                  <c:pt idx="2">
                    <c:v>9.09090909090912E-3</c:v>
                  </c:pt>
                  <c:pt idx="3">
                    <c:v>4.3885418357208764E-18</c:v>
                  </c:pt>
                  <c:pt idx="4">
                    <c:v>6.0712028571141802E-2</c:v>
                  </c:pt>
                  <c:pt idx="5">
                    <c:v>1.4083575804390598E-2</c:v>
                  </c:pt>
                  <c:pt idx="6">
                    <c:v>8.1818181818182137E-3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Charts!$O$13:$O$19</c:f>
              <c:numCache>
                <c:formatCode>0.0</c:formatCode>
                <c:ptCount val="7"/>
                <c:pt idx="0">
                  <c:v>0.16363636363636364</c:v>
                </c:pt>
                <c:pt idx="1">
                  <c:v>8.1818181818181804E-2</c:v>
                </c:pt>
                <c:pt idx="2">
                  <c:v>0.10909090909090909</c:v>
                </c:pt>
                <c:pt idx="3">
                  <c:v>9.9999999999999992E-2</c:v>
                </c:pt>
                <c:pt idx="4">
                  <c:v>0.26363636363636367</c:v>
                </c:pt>
                <c:pt idx="5">
                  <c:v>0.12727272727272732</c:v>
                </c:pt>
                <c:pt idx="6">
                  <c:v>9.1818181818181813E-2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1A-4D69-9A7A-3E6285ED7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954944"/>
        <c:axId val="238955504"/>
      </c:barChart>
      <c:catAx>
        <c:axId val="23895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55504"/>
        <c:crosses val="autoZero"/>
        <c:auto val="1"/>
        <c:lblAlgn val="ctr"/>
        <c:lblOffset val="100"/>
        <c:noMultiLvlLbl val="0"/>
      </c:catAx>
      <c:valAx>
        <c:axId val="23895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5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056058747796085"/>
          <c:y val="9.8270380601029578E-2"/>
          <c:w val="0.17163780856362901"/>
          <c:h val="0.170330577836648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Copper mg/L</a:t>
            </a:r>
          </a:p>
        </c:rich>
      </c:tx>
      <c:layout>
        <c:manualLayout>
          <c:xMode val="edge"/>
          <c:yMode val="edge"/>
          <c:x val="0.40674493726876654"/>
          <c:y val="7.04319676096976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905063230732522"/>
          <c:y val="0.16157872789265829"/>
          <c:w val="0.84073051777618701"/>
          <c:h val="0.71893312401370391"/>
        </c:manualLayout>
      </c:layout>
      <c:barChart>
        <c:barDir val="col"/>
        <c:grouping val="clustered"/>
        <c:varyColors val="0"/>
        <c:ser>
          <c:idx val="0"/>
          <c:order val="0"/>
          <c:tx>
            <c:v>Storm Flow</c:v>
          </c:tx>
          <c:spPr>
            <a:solidFill>
              <a:srgbClr val="EA977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Charts!$Y$50:$Y$56</c:f>
                <c:numCache>
                  <c:formatCode>General</c:formatCode>
                  <c:ptCount val="7"/>
                  <c:pt idx="0">
                    <c:v>8.4999999999999984E-4</c:v>
                  </c:pt>
                  <c:pt idx="1">
                    <c:v>4.2500000000000003E-3</c:v>
                  </c:pt>
                  <c:pt idx="2">
                    <c:v>7.3999999999999995E-3</c:v>
                  </c:pt>
                  <c:pt idx="3">
                    <c:v>2.8500000000000001E-3</c:v>
                  </c:pt>
                  <c:pt idx="4">
                    <c:v>2.4000000000000002E-3</c:v>
                  </c:pt>
                  <c:pt idx="5">
                    <c:v>1.3499999999999992E-3</c:v>
                  </c:pt>
                  <c:pt idx="6">
                    <c:v>2.0499999999999997E-3</c:v>
                  </c:pt>
                </c:numCache>
              </c:numRef>
            </c:plus>
            <c:minus>
              <c:numRef>
                <c:f>Charts!$Y$50:$Y$56</c:f>
                <c:numCache>
                  <c:formatCode>General</c:formatCode>
                  <c:ptCount val="7"/>
                  <c:pt idx="0">
                    <c:v>8.4999999999999984E-4</c:v>
                  </c:pt>
                  <c:pt idx="1">
                    <c:v>4.2500000000000003E-3</c:v>
                  </c:pt>
                  <c:pt idx="2">
                    <c:v>7.3999999999999995E-3</c:v>
                  </c:pt>
                  <c:pt idx="3">
                    <c:v>2.8500000000000001E-3</c:v>
                  </c:pt>
                  <c:pt idx="4">
                    <c:v>2.4000000000000002E-3</c:v>
                  </c:pt>
                  <c:pt idx="5">
                    <c:v>1.3499999999999992E-3</c:v>
                  </c:pt>
                  <c:pt idx="6">
                    <c:v>2.0499999999999997E-3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Charts!$A$13:$A$19</c:f>
              <c:strCache>
                <c:ptCount val="7"/>
                <c:pt idx="0">
                  <c:v>PR-0E</c:v>
                </c:pt>
                <c:pt idx="1">
                  <c:v>PR-0W</c:v>
                </c:pt>
                <c:pt idx="2">
                  <c:v>PR-0.5</c:v>
                </c:pt>
                <c:pt idx="3">
                  <c:v>PR-1</c:v>
                </c:pt>
                <c:pt idx="4">
                  <c:v>PR-2</c:v>
                </c:pt>
                <c:pt idx="5">
                  <c:v>PR-3</c:v>
                </c:pt>
                <c:pt idx="6">
                  <c:v>JC-1</c:v>
                </c:pt>
              </c:strCache>
            </c:strRef>
          </c:cat>
          <c:val>
            <c:numRef>
              <c:f>Charts!$Y$21:$Y$27</c:f>
              <c:numCache>
                <c:formatCode>0.0000</c:formatCode>
                <c:ptCount val="7"/>
                <c:pt idx="0">
                  <c:v>2.5499999999999997E-3</c:v>
                </c:pt>
                <c:pt idx="1">
                  <c:v>5.7499999999999999E-3</c:v>
                </c:pt>
                <c:pt idx="2">
                  <c:v>9.6000000000000009E-3</c:v>
                </c:pt>
                <c:pt idx="3">
                  <c:v>6.1499999999999992E-3</c:v>
                </c:pt>
                <c:pt idx="4">
                  <c:v>5.3E-3</c:v>
                </c:pt>
                <c:pt idx="5">
                  <c:v>3.3500000000000001E-3</c:v>
                </c:pt>
                <c:pt idx="6">
                  <c:v>3.7499999999999999E-3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7-4536-8397-9A7BF299C846}"/>
            </c:ext>
          </c:extLst>
        </c:ser>
        <c:ser>
          <c:idx val="1"/>
          <c:order val="1"/>
          <c:tx>
            <c:v>Baseflow</c:v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Charts!$Y$42:$Y$48</c:f>
                <c:numCache>
                  <c:formatCode>General</c:formatCode>
                  <c:ptCount val="7"/>
                  <c:pt idx="0">
                    <c:v>5.7877828010444653E-4</c:v>
                  </c:pt>
                  <c:pt idx="1">
                    <c:v>6.9626144514830048E-4</c:v>
                  </c:pt>
                  <c:pt idx="2">
                    <c:v>5.2523115729651969E-4</c:v>
                  </c:pt>
                  <c:pt idx="3">
                    <c:v>5.4835591988783414E-4</c:v>
                  </c:pt>
                  <c:pt idx="4">
                    <c:v>5.1475742501839658E-4</c:v>
                  </c:pt>
                  <c:pt idx="5">
                    <c:v>5.8609225573403104E-4</c:v>
                  </c:pt>
                  <c:pt idx="6">
                    <c:v>7.2567768270324657E-4</c:v>
                  </c:pt>
                </c:numCache>
              </c:numRef>
            </c:plus>
            <c:minus>
              <c:numRef>
                <c:f>Charts!$Y$42:$Y$48</c:f>
                <c:numCache>
                  <c:formatCode>General</c:formatCode>
                  <c:ptCount val="7"/>
                  <c:pt idx="0">
                    <c:v>5.7877828010444653E-4</c:v>
                  </c:pt>
                  <c:pt idx="1">
                    <c:v>6.9626144514830048E-4</c:v>
                  </c:pt>
                  <c:pt idx="2">
                    <c:v>5.2523115729651969E-4</c:v>
                  </c:pt>
                  <c:pt idx="3">
                    <c:v>5.4835591988783414E-4</c:v>
                  </c:pt>
                  <c:pt idx="4">
                    <c:v>5.1475742501839658E-4</c:v>
                  </c:pt>
                  <c:pt idx="5">
                    <c:v>5.8609225573403104E-4</c:v>
                  </c:pt>
                  <c:pt idx="6">
                    <c:v>7.2567768270324657E-4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Charts!$Y$13:$Y$19</c:f>
              <c:numCache>
                <c:formatCode>0.0000</c:formatCode>
                <c:ptCount val="7"/>
                <c:pt idx="0">
                  <c:v>3.1245454545454545E-3</c:v>
                </c:pt>
                <c:pt idx="1">
                  <c:v>2.82E-3</c:v>
                </c:pt>
                <c:pt idx="2">
                  <c:v>3.6363636363636364E-3</c:v>
                </c:pt>
                <c:pt idx="3">
                  <c:v>3.2818181818181818E-3</c:v>
                </c:pt>
                <c:pt idx="4">
                  <c:v>3.8545454545454547E-3</c:v>
                </c:pt>
                <c:pt idx="5">
                  <c:v>3.6636363636363633E-3</c:v>
                </c:pt>
                <c:pt idx="6">
                  <c:v>2.129090909090909E-3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C7-4536-8397-9A7BF299C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449008"/>
        <c:axId val="247449568"/>
      </c:barChart>
      <c:catAx>
        <c:axId val="24744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49568"/>
        <c:crosses val="autoZero"/>
        <c:auto val="1"/>
        <c:lblAlgn val="ctr"/>
        <c:lblOffset val="100"/>
        <c:noMultiLvlLbl val="0"/>
      </c:catAx>
      <c:valAx>
        <c:axId val="24744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4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129630159866378"/>
          <c:y val="7.5426693158682265E-2"/>
          <c:w val="0.18112794082557865"/>
          <c:h val="0.170330577836648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804" cy="462906"/>
          </a:xfrm>
          <a:prstGeom prst="rect">
            <a:avLst/>
          </a:prstGeom>
        </p:spPr>
        <p:txBody>
          <a:bodyPr vert="horz" lIns="90580" tIns="45290" rIns="90580" bIns="452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02" y="0"/>
            <a:ext cx="3011804" cy="462906"/>
          </a:xfrm>
          <a:prstGeom prst="rect">
            <a:avLst/>
          </a:prstGeom>
        </p:spPr>
        <p:txBody>
          <a:bodyPr vert="horz" lIns="90580" tIns="45290" rIns="90580" bIns="45290" rtlCol="0"/>
          <a:lstStyle>
            <a:lvl1pPr algn="r">
              <a:defRPr sz="1200"/>
            </a:lvl1pPr>
          </a:lstStyle>
          <a:p>
            <a:fld id="{DAEB9726-1762-4622-A53B-4A651410185C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170"/>
            <a:ext cx="3011804" cy="462906"/>
          </a:xfrm>
          <a:prstGeom prst="rect">
            <a:avLst/>
          </a:prstGeom>
        </p:spPr>
        <p:txBody>
          <a:bodyPr vert="horz" lIns="90580" tIns="45290" rIns="90580" bIns="452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02" y="8773170"/>
            <a:ext cx="3011804" cy="462906"/>
          </a:xfrm>
          <a:prstGeom prst="rect">
            <a:avLst/>
          </a:prstGeom>
        </p:spPr>
        <p:txBody>
          <a:bodyPr vert="horz" lIns="90580" tIns="45290" rIns="90580" bIns="45290" rtlCol="0" anchor="b"/>
          <a:lstStyle>
            <a:lvl1pPr algn="r">
              <a:defRPr sz="1200"/>
            </a:lvl1pPr>
          </a:lstStyle>
          <a:p>
            <a:fld id="{5AB9FE34-81D1-401E-BD78-E03EB74E8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75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804" cy="46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77" tIns="46239" rIns="92477" bIns="46239" numCol="1" anchor="t" anchorCtr="0" compatLnSpc="1">
            <a:prstTxWarp prst="textNoShape">
              <a:avLst/>
            </a:prstTxWarp>
          </a:bodyPr>
          <a:lstStyle>
            <a:lvl1pPr defTabSz="924676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02" y="0"/>
            <a:ext cx="3011804" cy="46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77" tIns="46239" rIns="92477" bIns="46239" numCol="1" anchor="t" anchorCtr="0" compatLnSpc="1">
            <a:prstTxWarp prst="textNoShape">
              <a:avLst/>
            </a:prstTxWarp>
          </a:bodyPr>
          <a:lstStyle>
            <a:lvl1pPr algn="r" defTabSz="924676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636" y="4386585"/>
            <a:ext cx="5558804" cy="415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77" tIns="46239" rIns="92477" bIns="462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169"/>
            <a:ext cx="3011804" cy="46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77" tIns="46239" rIns="92477" bIns="46239" numCol="1" anchor="b" anchorCtr="0" compatLnSpc="1">
            <a:prstTxWarp prst="textNoShape">
              <a:avLst/>
            </a:prstTxWarp>
          </a:bodyPr>
          <a:lstStyle>
            <a:lvl1pPr defTabSz="924676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02" y="8773169"/>
            <a:ext cx="3011804" cy="46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77" tIns="46239" rIns="92477" bIns="46239" numCol="1" anchor="b" anchorCtr="0" compatLnSpc="1">
            <a:prstTxWarp prst="textNoShape">
              <a:avLst/>
            </a:prstTxWarp>
          </a:bodyPr>
          <a:lstStyle>
            <a:lvl1pPr algn="r" defTabSz="924676" eaLnBrk="1" hangingPunct="1">
              <a:defRPr sz="1200"/>
            </a:lvl1pPr>
          </a:lstStyle>
          <a:p>
            <a:fld id="{765FB619-F62C-48C7-9217-121FED1397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12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ADFC10-A0C4-4531-B9A6-6367DCA52160}" type="slidenum">
              <a:rPr lang="en-US"/>
              <a:pPr/>
              <a:t>38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92150"/>
            <a:ext cx="4616450" cy="3462338"/>
          </a:xfrm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4897" y="4388160"/>
            <a:ext cx="5100281" cy="4155131"/>
          </a:xfrm>
        </p:spPr>
        <p:txBody>
          <a:bodyPr lIns="91193" tIns="45596" rIns="91193" bIns="4559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10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206875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075" y="1600200"/>
            <a:ext cx="4208463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7513" y="381000"/>
            <a:ext cx="215423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0038" y="381000"/>
            <a:ext cx="6315075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0038" y="381000"/>
            <a:ext cx="8621712" cy="60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381000"/>
            <a:ext cx="8621712" cy="965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600200"/>
            <a:ext cx="4206875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075" y="1600200"/>
            <a:ext cx="4208463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0038" y="381000"/>
            <a:ext cx="8621712" cy="965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206875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4075" y="1600200"/>
            <a:ext cx="4208463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114800"/>
            <a:ext cx="4206875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4075" y="4114800"/>
            <a:ext cx="4208463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33000">
              <a:schemeClr val="accent3">
                <a:lumMod val="67000"/>
              </a:schemeClr>
            </a:gs>
            <a:gs pos="54000">
              <a:srgbClr val="0070C0"/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0038" y="381000"/>
            <a:ext cx="8621712" cy="965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567738" cy="487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/>
          <p:cNvGrpSpPr>
            <a:grpSpLocks noChangeAspect="1"/>
          </p:cNvGrpSpPr>
          <p:nvPr userDrawn="1"/>
        </p:nvGrpSpPr>
        <p:grpSpPr>
          <a:xfrm>
            <a:off x="0" y="6020902"/>
            <a:ext cx="9160669" cy="738373"/>
            <a:chOff x="0" y="6020902"/>
            <a:chExt cx="9160669" cy="738373"/>
          </a:xfrm>
        </p:grpSpPr>
        <p:sp>
          <p:nvSpPr>
            <p:cNvPr id="5" name="Freeform 4"/>
            <p:cNvSpPr/>
            <p:nvPr/>
          </p:nvSpPr>
          <p:spPr bwMode="auto">
            <a:xfrm>
              <a:off x="0" y="6173302"/>
              <a:ext cx="9144000" cy="444230"/>
            </a:xfrm>
            <a:custGeom>
              <a:avLst/>
              <a:gdLst>
                <a:gd name="connsiteX0" fmla="*/ 0 w 9144000"/>
                <a:gd name="connsiteY0" fmla="*/ 279256 h 444230"/>
                <a:gd name="connsiteX1" fmla="*/ 1190445 w 9144000"/>
                <a:gd name="connsiteY1" fmla="*/ 3211 h 444230"/>
                <a:gd name="connsiteX2" fmla="*/ 3554083 w 9144000"/>
                <a:gd name="connsiteY2" fmla="*/ 443158 h 444230"/>
                <a:gd name="connsiteX3" fmla="*/ 5253487 w 9144000"/>
                <a:gd name="connsiteY3" fmla="*/ 132607 h 444230"/>
                <a:gd name="connsiteX4" fmla="*/ 6625087 w 9144000"/>
                <a:gd name="connsiteY4" fmla="*/ 313762 h 444230"/>
                <a:gd name="connsiteX5" fmla="*/ 7237562 w 9144000"/>
                <a:gd name="connsiteY5" fmla="*/ 374147 h 444230"/>
                <a:gd name="connsiteX6" fmla="*/ 7962181 w 9144000"/>
                <a:gd name="connsiteY6" fmla="*/ 296509 h 444230"/>
                <a:gd name="connsiteX7" fmla="*/ 8600536 w 9144000"/>
                <a:gd name="connsiteY7" fmla="*/ 141234 h 444230"/>
                <a:gd name="connsiteX8" fmla="*/ 9144000 w 9144000"/>
                <a:gd name="connsiteY8" fmla="*/ 236124 h 4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4000" h="444230">
                  <a:moveTo>
                    <a:pt x="0" y="279256"/>
                  </a:moveTo>
                  <a:cubicBezTo>
                    <a:pt x="299049" y="127575"/>
                    <a:pt x="598098" y="-24106"/>
                    <a:pt x="1190445" y="3211"/>
                  </a:cubicBezTo>
                  <a:cubicBezTo>
                    <a:pt x="1782792" y="30528"/>
                    <a:pt x="2876909" y="421592"/>
                    <a:pt x="3554083" y="443158"/>
                  </a:cubicBezTo>
                  <a:cubicBezTo>
                    <a:pt x="4231257" y="464724"/>
                    <a:pt x="4741653" y="154173"/>
                    <a:pt x="5253487" y="132607"/>
                  </a:cubicBezTo>
                  <a:cubicBezTo>
                    <a:pt x="5765321" y="111041"/>
                    <a:pt x="6294408" y="273505"/>
                    <a:pt x="6625087" y="313762"/>
                  </a:cubicBezTo>
                  <a:cubicBezTo>
                    <a:pt x="6955766" y="354019"/>
                    <a:pt x="7014713" y="377022"/>
                    <a:pt x="7237562" y="374147"/>
                  </a:cubicBezTo>
                  <a:cubicBezTo>
                    <a:pt x="7460411" y="371272"/>
                    <a:pt x="7735019" y="335328"/>
                    <a:pt x="7962181" y="296509"/>
                  </a:cubicBezTo>
                  <a:cubicBezTo>
                    <a:pt x="8189343" y="257690"/>
                    <a:pt x="8403566" y="151298"/>
                    <a:pt x="8600536" y="141234"/>
                  </a:cubicBezTo>
                  <a:cubicBezTo>
                    <a:pt x="8797506" y="131170"/>
                    <a:pt x="8970753" y="183647"/>
                    <a:pt x="9144000" y="236124"/>
                  </a:cubicBezTo>
                </a:path>
              </a:pathLst>
            </a:custGeom>
            <a:noFill/>
            <a:ln w="57150" cap="rnd" cmpd="sng" algn="ctr">
              <a:gradFill>
                <a:gsLst>
                  <a:gs pos="0">
                    <a:schemeClr val="bg2">
                      <a:lumMod val="75000"/>
                    </a:schemeClr>
                  </a:gs>
                  <a:gs pos="33000">
                    <a:schemeClr val="bg1">
                      <a:lumMod val="40000"/>
                      <a:lumOff val="60000"/>
                    </a:schemeClr>
                  </a:gs>
                  <a:gs pos="74000">
                    <a:schemeClr val="bg2">
                      <a:lumMod val="75000"/>
                    </a:schemeClr>
                  </a:gs>
                  <a:gs pos="100000">
                    <a:schemeClr val="bg2">
                      <a:lumMod val="40000"/>
                      <a:lumOff val="60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8335" y="6315045"/>
              <a:ext cx="9144000" cy="444230"/>
            </a:xfrm>
            <a:custGeom>
              <a:avLst/>
              <a:gdLst>
                <a:gd name="connsiteX0" fmla="*/ 0 w 9144000"/>
                <a:gd name="connsiteY0" fmla="*/ 279256 h 444230"/>
                <a:gd name="connsiteX1" fmla="*/ 1190445 w 9144000"/>
                <a:gd name="connsiteY1" fmla="*/ 3211 h 444230"/>
                <a:gd name="connsiteX2" fmla="*/ 3554083 w 9144000"/>
                <a:gd name="connsiteY2" fmla="*/ 443158 h 444230"/>
                <a:gd name="connsiteX3" fmla="*/ 5253487 w 9144000"/>
                <a:gd name="connsiteY3" fmla="*/ 132607 h 444230"/>
                <a:gd name="connsiteX4" fmla="*/ 6625087 w 9144000"/>
                <a:gd name="connsiteY4" fmla="*/ 313762 h 444230"/>
                <a:gd name="connsiteX5" fmla="*/ 7237562 w 9144000"/>
                <a:gd name="connsiteY5" fmla="*/ 374147 h 444230"/>
                <a:gd name="connsiteX6" fmla="*/ 7962181 w 9144000"/>
                <a:gd name="connsiteY6" fmla="*/ 296509 h 444230"/>
                <a:gd name="connsiteX7" fmla="*/ 8600536 w 9144000"/>
                <a:gd name="connsiteY7" fmla="*/ 141234 h 444230"/>
                <a:gd name="connsiteX8" fmla="*/ 9144000 w 9144000"/>
                <a:gd name="connsiteY8" fmla="*/ 236124 h 4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4000" h="444230">
                  <a:moveTo>
                    <a:pt x="0" y="279256"/>
                  </a:moveTo>
                  <a:cubicBezTo>
                    <a:pt x="299049" y="127575"/>
                    <a:pt x="598098" y="-24106"/>
                    <a:pt x="1190445" y="3211"/>
                  </a:cubicBezTo>
                  <a:cubicBezTo>
                    <a:pt x="1782792" y="30528"/>
                    <a:pt x="2876909" y="421592"/>
                    <a:pt x="3554083" y="443158"/>
                  </a:cubicBezTo>
                  <a:cubicBezTo>
                    <a:pt x="4231257" y="464724"/>
                    <a:pt x="4741653" y="154173"/>
                    <a:pt x="5253487" y="132607"/>
                  </a:cubicBezTo>
                  <a:cubicBezTo>
                    <a:pt x="5765321" y="111041"/>
                    <a:pt x="6294408" y="273505"/>
                    <a:pt x="6625087" y="313762"/>
                  </a:cubicBezTo>
                  <a:cubicBezTo>
                    <a:pt x="6955766" y="354019"/>
                    <a:pt x="7014713" y="377022"/>
                    <a:pt x="7237562" y="374147"/>
                  </a:cubicBezTo>
                  <a:cubicBezTo>
                    <a:pt x="7460411" y="371272"/>
                    <a:pt x="7735019" y="335328"/>
                    <a:pt x="7962181" y="296509"/>
                  </a:cubicBezTo>
                  <a:cubicBezTo>
                    <a:pt x="8189343" y="257690"/>
                    <a:pt x="8403566" y="151298"/>
                    <a:pt x="8600536" y="141234"/>
                  </a:cubicBezTo>
                  <a:cubicBezTo>
                    <a:pt x="8797506" y="131170"/>
                    <a:pt x="8970753" y="183647"/>
                    <a:pt x="9144000" y="236124"/>
                  </a:cubicBezTo>
                </a:path>
              </a:pathLst>
            </a:custGeom>
            <a:noFill/>
            <a:ln w="57150" cap="rnd" cmpd="sng" algn="ctr">
              <a:gradFill>
                <a:gsLst>
                  <a:gs pos="0">
                    <a:schemeClr val="bg2">
                      <a:lumMod val="75000"/>
                    </a:schemeClr>
                  </a:gs>
                  <a:gs pos="33000">
                    <a:schemeClr val="bg1">
                      <a:lumMod val="40000"/>
                      <a:lumOff val="60000"/>
                    </a:schemeClr>
                  </a:gs>
                  <a:gs pos="74000">
                    <a:schemeClr val="bg2">
                      <a:lumMod val="75000"/>
                    </a:schemeClr>
                  </a:gs>
                  <a:gs pos="100000">
                    <a:schemeClr val="bg2">
                      <a:lumMod val="40000"/>
                      <a:lumOff val="60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6669" y="6020902"/>
              <a:ext cx="9144000" cy="444230"/>
            </a:xfrm>
            <a:custGeom>
              <a:avLst/>
              <a:gdLst>
                <a:gd name="connsiteX0" fmla="*/ 0 w 9144000"/>
                <a:gd name="connsiteY0" fmla="*/ 279256 h 444230"/>
                <a:gd name="connsiteX1" fmla="*/ 1190445 w 9144000"/>
                <a:gd name="connsiteY1" fmla="*/ 3211 h 444230"/>
                <a:gd name="connsiteX2" fmla="*/ 3554083 w 9144000"/>
                <a:gd name="connsiteY2" fmla="*/ 443158 h 444230"/>
                <a:gd name="connsiteX3" fmla="*/ 5253487 w 9144000"/>
                <a:gd name="connsiteY3" fmla="*/ 132607 h 444230"/>
                <a:gd name="connsiteX4" fmla="*/ 6625087 w 9144000"/>
                <a:gd name="connsiteY4" fmla="*/ 313762 h 444230"/>
                <a:gd name="connsiteX5" fmla="*/ 7237562 w 9144000"/>
                <a:gd name="connsiteY5" fmla="*/ 374147 h 444230"/>
                <a:gd name="connsiteX6" fmla="*/ 7962181 w 9144000"/>
                <a:gd name="connsiteY6" fmla="*/ 296509 h 444230"/>
                <a:gd name="connsiteX7" fmla="*/ 8600536 w 9144000"/>
                <a:gd name="connsiteY7" fmla="*/ 141234 h 444230"/>
                <a:gd name="connsiteX8" fmla="*/ 9144000 w 9144000"/>
                <a:gd name="connsiteY8" fmla="*/ 236124 h 4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4000" h="444230">
                  <a:moveTo>
                    <a:pt x="0" y="279256"/>
                  </a:moveTo>
                  <a:cubicBezTo>
                    <a:pt x="299049" y="127575"/>
                    <a:pt x="598098" y="-24106"/>
                    <a:pt x="1190445" y="3211"/>
                  </a:cubicBezTo>
                  <a:cubicBezTo>
                    <a:pt x="1782792" y="30528"/>
                    <a:pt x="2876909" y="421592"/>
                    <a:pt x="3554083" y="443158"/>
                  </a:cubicBezTo>
                  <a:cubicBezTo>
                    <a:pt x="4231257" y="464724"/>
                    <a:pt x="4741653" y="154173"/>
                    <a:pt x="5253487" y="132607"/>
                  </a:cubicBezTo>
                  <a:cubicBezTo>
                    <a:pt x="5765321" y="111041"/>
                    <a:pt x="6294408" y="273505"/>
                    <a:pt x="6625087" y="313762"/>
                  </a:cubicBezTo>
                  <a:cubicBezTo>
                    <a:pt x="6955766" y="354019"/>
                    <a:pt x="7014713" y="377022"/>
                    <a:pt x="7237562" y="374147"/>
                  </a:cubicBezTo>
                  <a:cubicBezTo>
                    <a:pt x="7460411" y="371272"/>
                    <a:pt x="7735019" y="335328"/>
                    <a:pt x="7962181" y="296509"/>
                  </a:cubicBezTo>
                  <a:cubicBezTo>
                    <a:pt x="8189343" y="257690"/>
                    <a:pt x="8403566" y="151298"/>
                    <a:pt x="8600536" y="141234"/>
                  </a:cubicBezTo>
                  <a:cubicBezTo>
                    <a:pt x="8797506" y="131170"/>
                    <a:pt x="8970753" y="183647"/>
                    <a:pt x="9144000" y="236124"/>
                  </a:cubicBezTo>
                </a:path>
              </a:pathLst>
            </a:custGeom>
            <a:noFill/>
            <a:ln w="47625" cap="rnd" cmpd="sng" algn="ctr">
              <a:gradFill>
                <a:gsLst>
                  <a:gs pos="0">
                    <a:schemeClr val="bg2">
                      <a:lumMod val="75000"/>
                    </a:schemeClr>
                  </a:gs>
                  <a:gs pos="33000">
                    <a:schemeClr val="bg1">
                      <a:lumMod val="40000"/>
                      <a:lumOff val="60000"/>
                    </a:schemeClr>
                  </a:gs>
                  <a:gs pos="74000">
                    <a:schemeClr val="bg2">
                      <a:lumMod val="75000"/>
                    </a:schemeClr>
                  </a:gs>
                  <a:gs pos="100000">
                    <a:schemeClr val="bg2">
                      <a:lumMod val="40000"/>
                      <a:lumOff val="60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9pPr>
    </p:titleStyle>
    <p:bodyStyle>
      <a:lvl1pPr marL="463550" indent="-46355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1095375" indent="-465138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3200">
          <a:solidFill>
            <a:schemeClr val="tx1"/>
          </a:solidFill>
          <a:latin typeface="+mn-lt"/>
        </a:defRPr>
      </a:lvl2pPr>
      <a:lvl3pPr marL="1709738" indent="-45085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800">
          <a:solidFill>
            <a:schemeClr val="tx1"/>
          </a:solidFill>
          <a:latin typeface="+mn-lt"/>
        </a:defRPr>
      </a:lvl3pPr>
      <a:lvl4pPr marL="2222500" indent="-3984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400">
          <a:solidFill>
            <a:schemeClr val="tx1"/>
          </a:solidFill>
          <a:latin typeface="+mn-lt"/>
        </a:defRPr>
      </a:lvl4pPr>
      <a:lvl5pPr marL="26828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5pPr>
      <a:lvl6pPr marL="31400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6pPr>
      <a:lvl7pPr marL="35972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7pPr>
      <a:lvl8pPr marL="40544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8pPr>
      <a:lvl9pPr marL="45116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gphillips@gbmcassoc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33000">
              <a:schemeClr val="accent3">
                <a:lumMod val="67000"/>
              </a:schemeClr>
            </a:gs>
            <a:gs pos="83000">
              <a:srgbClr val="0070C0"/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47700" y="878607"/>
            <a:ext cx="7772400" cy="2418631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en-US" dirty="0"/>
              <a:t>Non-Point Source Pollution Assessment and Management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3500" y="3467226"/>
            <a:ext cx="6400800" cy="2038350"/>
          </a:xfrm>
        </p:spPr>
        <p:txBody>
          <a:bodyPr/>
          <a:lstStyle/>
          <a:p>
            <a:r>
              <a:rPr lang="en-US" dirty="0"/>
              <a:t>NPS Pollution Stakeholder Meeting</a:t>
            </a:r>
          </a:p>
          <a:p>
            <a:r>
              <a:rPr lang="en-US" dirty="0"/>
              <a:t>September 27, 2017</a:t>
            </a: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495300" y="2997200"/>
            <a:ext cx="8077200" cy="324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110000"/>
              </a:lnSpc>
            </a:pPr>
            <a:br>
              <a:rPr lang="en-US" sz="2800" b="1" dirty="0"/>
            </a:br>
            <a:br>
              <a:rPr lang="en-US" sz="2400" b="1" dirty="0"/>
            </a:br>
            <a:br>
              <a:rPr lang="en-US" sz="1200" b="1" dirty="0"/>
            </a:br>
            <a:endParaRPr lang="en-US" sz="2400" b="1" dirty="0"/>
          </a:p>
        </p:txBody>
      </p:sp>
      <p:pic>
        <p:nvPicPr>
          <p:cNvPr id="4" name="Picture 3" descr="G B M C &amp; Associates Strategic Environmental Service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7738" y="5808788"/>
            <a:ext cx="4329118" cy="73964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381000"/>
            <a:ext cx="8621712" cy="1628956"/>
          </a:xfrm>
        </p:spPr>
        <p:txBody>
          <a:bodyPr/>
          <a:lstStyle/>
          <a:p>
            <a:pPr algn="ctr"/>
            <a:r>
              <a:rPr lang="en-US" sz="3200" dirty="0"/>
              <a:t>GBM</a:t>
            </a:r>
            <a:r>
              <a:rPr lang="en-US" sz="3200" baseline="30000" dirty="0"/>
              <a:t>c</a:t>
            </a:r>
            <a:r>
              <a:rPr lang="en-US" sz="3200" dirty="0"/>
              <a:t> Experience in Watershed Assessment, Management and NPS Reductions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025" y="1915063"/>
            <a:ext cx="8567738" cy="401128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Written five Watershed Management Plans (WMP) in Arkansas</a:t>
            </a:r>
          </a:p>
          <a:p>
            <a:r>
              <a:rPr lang="en-US" sz="2800" dirty="0"/>
              <a:t>Written one Wetland Management Plan in Arkansas (using watershed approach)</a:t>
            </a:r>
          </a:p>
          <a:p>
            <a:r>
              <a:rPr lang="en-US" sz="2800" dirty="0"/>
              <a:t>Been principle investigator in seven additional watershed studies in Arkansas, Oklahoma and Missouri.</a:t>
            </a:r>
          </a:p>
          <a:p>
            <a:r>
              <a:rPr lang="en-US" sz="2800" dirty="0"/>
              <a:t>Designed and oversaw construction of multiple NPS treatment features</a:t>
            </a:r>
          </a:p>
        </p:txBody>
      </p:sp>
    </p:spTree>
    <p:extLst>
      <p:ext uri="{BB962C8B-B14F-4D97-AF65-F5344CB8AC3E}">
        <p14:creationId xmlns:p14="http://schemas.microsoft.com/office/powerpoint/2010/main" val="39461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Primary Non-Point Source (NPS) Classifications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67738" cy="4222630"/>
          </a:xfrm>
        </p:spPr>
        <p:txBody>
          <a:bodyPr>
            <a:noAutofit/>
          </a:bodyPr>
          <a:lstStyle/>
          <a:p>
            <a:pPr lvl="1"/>
            <a:r>
              <a:rPr lang="en-US" sz="2400" dirty="0"/>
              <a:t>Agricultural</a:t>
            </a:r>
          </a:p>
          <a:p>
            <a:pPr lvl="2"/>
            <a:r>
              <a:rPr lang="en-US" sz="2400" dirty="0"/>
              <a:t>Pasture/hay</a:t>
            </a:r>
          </a:p>
          <a:p>
            <a:pPr lvl="2"/>
            <a:r>
              <a:rPr lang="en-US" sz="2400" dirty="0"/>
              <a:t>Animal feed lots</a:t>
            </a:r>
          </a:p>
          <a:p>
            <a:pPr lvl="2"/>
            <a:r>
              <a:rPr lang="en-US" sz="2400" dirty="0"/>
              <a:t>Row crops</a:t>
            </a:r>
          </a:p>
          <a:p>
            <a:pPr lvl="1"/>
            <a:r>
              <a:rPr lang="en-US" sz="2400" dirty="0"/>
              <a:t>Urban/developed areas</a:t>
            </a:r>
          </a:p>
          <a:p>
            <a:pPr lvl="2"/>
            <a:r>
              <a:rPr lang="en-US" sz="2400" dirty="0"/>
              <a:t>Residential</a:t>
            </a:r>
          </a:p>
          <a:p>
            <a:pPr lvl="2"/>
            <a:r>
              <a:rPr lang="en-US" sz="2400" dirty="0"/>
              <a:t>Commercial</a:t>
            </a:r>
          </a:p>
          <a:p>
            <a:pPr lvl="2"/>
            <a:r>
              <a:rPr lang="en-US" sz="2400" dirty="0"/>
              <a:t>Industrial</a:t>
            </a:r>
          </a:p>
        </p:txBody>
      </p:sp>
      <p:sp>
        <p:nvSpPr>
          <p:cNvPr id="5" name="Rectangle 4"/>
          <p:cNvSpPr/>
          <p:nvPr/>
        </p:nvSpPr>
        <p:spPr>
          <a:xfrm>
            <a:off x="3995911" y="1731623"/>
            <a:ext cx="476852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1" algn="ctr"/>
            <a:r>
              <a:rPr lang="en-US" sz="5400" dirty="0"/>
              <a:t>All transported in storm water run-off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Common Agricultural NPS’s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136" y="1600200"/>
            <a:ext cx="7875917" cy="4876800"/>
          </a:xfrm>
        </p:spPr>
        <p:txBody>
          <a:bodyPr/>
          <a:lstStyle/>
          <a:p>
            <a:r>
              <a:rPr lang="en-US" sz="3000" dirty="0"/>
              <a:t>Manure</a:t>
            </a:r>
          </a:p>
          <a:p>
            <a:r>
              <a:rPr lang="en-US" sz="3000" dirty="0"/>
              <a:t>Agrochemicals</a:t>
            </a:r>
          </a:p>
          <a:p>
            <a:r>
              <a:rPr lang="en-US" sz="3000" dirty="0"/>
              <a:t>Land erosion</a:t>
            </a:r>
          </a:p>
          <a:p>
            <a:pPr lvl="1"/>
            <a:r>
              <a:rPr lang="en-US" sz="3000" dirty="0"/>
              <a:t>Over grazing</a:t>
            </a:r>
          </a:p>
          <a:p>
            <a:pPr lvl="1"/>
            <a:r>
              <a:rPr lang="en-US" sz="3000" dirty="0"/>
              <a:t>Lack of soil BMPs on row crop land</a:t>
            </a:r>
          </a:p>
          <a:p>
            <a:r>
              <a:rPr lang="en-US" sz="3000" dirty="0"/>
              <a:t>Riparian destruction and stream bank erosion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5080" y="1444924"/>
            <a:ext cx="3140013" cy="2677656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Nutrients, sediment, pesticides, herbicides, heavy metals, bacteria, pharmaceuticals</a:t>
            </a:r>
          </a:p>
        </p:txBody>
      </p:sp>
    </p:spTree>
    <p:extLst>
      <p:ext uri="{BB962C8B-B14F-4D97-AF65-F5344CB8AC3E}">
        <p14:creationId xmlns:p14="http://schemas.microsoft.com/office/powerpoint/2010/main" val="59707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showing gully erosio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 descr="Picture showing gully erosion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0" y="3810000"/>
            <a:ext cx="4064000" cy="3048000"/>
          </a:xfrm>
          <a:prstGeom prst="rect">
            <a:avLst/>
          </a:prstGeom>
          <a:ln w="22225">
            <a:solidFill>
              <a:schemeClr val="accent3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7099" y="414225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Major Gully Erosion</a:t>
            </a:r>
          </a:p>
          <a:p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06106" y="3706179"/>
            <a:ext cx="1712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Over 100 tons of soil</a:t>
            </a:r>
          </a:p>
        </p:txBody>
      </p:sp>
      <p:sp>
        <p:nvSpPr>
          <p:cNvPr id="12" name="Freeform 11"/>
          <p:cNvSpPr/>
          <p:nvPr/>
        </p:nvSpPr>
        <p:spPr bwMode="auto">
          <a:xfrm>
            <a:off x="1207698" y="3460970"/>
            <a:ext cx="974785" cy="179377"/>
          </a:xfrm>
          <a:custGeom>
            <a:avLst/>
            <a:gdLst>
              <a:gd name="connsiteX0" fmla="*/ 974785 w 974785"/>
              <a:gd name="connsiteY0" fmla="*/ 179377 h 179377"/>
              <a:gd name="connsiteX1" fmla="*/ 474453 w 974785"/>
              <a:gd name="connsiteY1" fmla="*/ 15475 h 179377"/>
              <a:gd name="connsiteX2" fmla="*/ 0 w 974785"/>
              <a:gd name="connsiteY2" fmla="*/ 6849 h 179377"/>
              <a:gd name="connsiteX3" fmla="*/ 0 w 974785"/>
              <a:gd name="connsiteY3" fmla="*/ 6849 h 17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785" h="179377">
                <a:moveTo>
                  <a:pt x="974785" y="179377"/>
                </a:moveTo>
                <a:cubicBezTo>
                  <a:pt x="805851" y="111803"/>
                  <a:pt x="636917" y="44230"/>
                  <a:pt x="474453" y="15475"/>
                </a:cubicBezTo>
                <a:cubicBezTo>
                  <a:pt x="311989" y="-13280"/>
                  <a:pt x="0" y="6849"/>
                  <a:pt x="0" y="6849"/>
                </a:cubicBezTo>
                <a:lnTo>
                  <a:pt x="0" y="6849"/>
                </a:lnTo>
              </a:path>
            </a:pathLst>
          </a:custGeom>
          <a:noFill/>
          <a:ln w="6667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5276" y="3150548"/>
            <a:ext cx="897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Creek</a:t>
            </a:r>
          </a:p>
        </p:txBody>
      </p:sp>
    </p:spTree>
    <p:extLst>
      <p:ext uri="{BB962C8B-B14F-4D97-AF65-F5344CB8AC3E}">
        <p14:creationId xmlns:p14="http://schemas.microsoft.com/office/powerpoint/2010/main" val="216949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showing stream bank erosio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3524" y="336430"/>
            <a:ext cx="5796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Stream Bank Erosion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(riparian buffer?)</a:t>
            </a:r>
          </a:p>
        </p:txBody>
      </p:sp>
      <p:sp>
        <p:nvSpPr>
          <p:cNvPr id="6" name="Freeform 5"/>
          <p:cNvSpPr/>
          <p:nvPr/>
        </p:nvSpPr>
        <p:spPr bwMode="auto">
          <a:xfrm>
            <a:off x="4433977" y="2889849"/>
            <a:ext cx="1449238" cy="3889696"/>
          </a:xfrm>
          <a:custGeom>
            <a:avLst/>
            <a:gdLst>
              <a:gd name="connsiteX0" fmla="*/ 1449238 w 1449238"/>
              <a:gd name="connsiteY0" fmla="*/ 0 h 3889696"/>
              <a:gd name="connsiteX1" fmla="*/ 1362974 w 1449238"/>
              <a:gd name="connsiteY1" fmla="*/ 60385 h 3889696"/>
              <a:gd name="connsiteX2" fmla="*/ 1311215 w 1449238"/>
              <a:gd name="connsiteY2" fmla="*/ 94891 h 3889696"/>
              <a:gd name="connsiteX3" fmla="*/ 1268083 w 1449238"/>
              <a:gd name="connsiteY3" fmla="*/ 120770 h 3889696"/>
              <a:gd name="connsiteX4" fmla="*/ 1155940 w 1449238"/>
              <a:gd name="connsiteY4" fmla="*/ 172529 h 3889696"/>
              <a:gd name="connsiteX5" fmla="*/ 1130060 w 1449238"/>
              <a:gd name="connsiteY5" fmla="*/ 189781 h 3889696"/>
              <a:gd name="connsiteX6" fmla="*/ 1043796 w 1449238"/>
              <a:gd name="connsiteY6" fmla="*/ 224287 h 3889696"/>
              <a:gd name="connsiteX7" fmla="*/ 992038 w 1449238"/>
              <a:gd name="connsiteY7" fmla="*/ 241540 h 3889696"/>
              <a:gd name="connsiteX8" fmla="*/ 862642 w 1449238"/>
              <a:gd name="connsiteY8" fmla="*/ 319178 h 3889696"/>
              <a:gd name="connsiteX9" fmla="*/ 802257 w 1449238"/>
              <a:gd name="connsiteY9" fmla="*/ 353683 h 3889696"/>
              <a:gd name="connsiteX10" fmla="*/ 741872 w 1449238"/>
              <a:gd name="connsiteY10" fmla="*/ 388189 h 3889696"/>
              <a:gd name="connsiteX11" fmla="*/ 690113 w 1449238"/>
              <a:gd name="connsiteY11" fmla="*/ 439947 h 3889696"/>
              <a:gd name="connsiteX12" fmla="*/ 612476 w 1449238"/>
              <a:gd name="connsiteY12" fmla="*/ 508959 h 3889696"/>
              <a:gd name="connsiteX13" fmla="*/ 586596 w 1449238"/>
              <a:gd name="connsiteY13" fmla="*/ 517585 h 3889696"/>
              <a:gd name="connsiteX14" fmla="*/ 526211 w 1449238"/>
              <a:gd name="connsiteY14" fmla="*/ 543464 h 3889696"/>
              <a:gd name="connsiteX15" fmla="*/ 500332 w 1449238"/>
              <a:gd name="connsiteY15" fmla="*/ 560717 h 3889696"/>
              <a:gd name="connsiteX16" fmla="*/ 439947 w 1449238"/>
              <a:gd name="connsiteY16" fmla="*/ 586597 h 3889696"/>
              <a:gd name="connsiteX17" fmla="*/ 388189 w 1449238"/>
              <a:gd name="connsiteY17" fmla="*/ 621102 h 3889696"/>
              <a:gd name="connsiteX18" fmla="*/ 362310 w 1449238"/>
              <a:gd name="connsiteY18" fmla="*/ 629729 h 3889696"/>
              <a:gd name="connsiteX19" fmla="*/ 284672 w 1449238"/>
              <a:gd name="connsiteY19" fmla="*/ 690114 h 3889696"/>
              <a:gd name="connsiteX20" fmla="*/ 241540 w 1449238"/>
              <a:gd name="connsiteY20" fmla="*/ 733246 h 3889696"/>
              <a:gd name="connsiteX21" fmla="*/ 224287 w 1449238"/>
              <a:gd name="connsiteY21" fmla="*/ 759125 h 3889696"/>
              <a:gd name="connsiteX22" fmla="*/ 155276 w 1449238"/>
              <a:gd name="connsiteY22" fmla="*/ 836763 h 3889696"/>
              <a:gd name="connsiteX23" fmla="*/ 120770 w 1449238"/>
              <a:gd name="connsiteY23" fmla="*/ 905774 h 3889696"/>
              <a:gd name="connsiteX24" fmla="*/ 112143 w 1449238"/>
              <a:gd name="connsiteY24" fmla="*/ 931653 h 3889696"/>
              <a:gd name="connsiteX25" fmla="*/ 94891 w 1449238"/>
              <a:gd name="connsiteY25" fmla="*/ 957532 h 3889696"/>
              <a:gd name="connsiteX26" fmla="*/ 86264 w 1449238"/>
              <a:gd name="connsiteY26" fmla="*/ 992038 h 3889696"/>
              <a:gd name="connsiteX27" fmla="*/ 69011 w 1449238"/>
              <a:gd name="connsiteY27" fmla="*/ 1017917 h 3889696"/>
              <a:gd name="connsiteX28" fmla="*/ 60385 w 1449238"/>
              <a:gd name="connsiteY28" fmla="*/ 1078302 h 3889696"/>
              <a:gd name="connsiteX29" fmla="*/ 51759 w 1449238"/>
              <a:gd name="connsiteY29" fmla="*/ 1104181 h 3889696"/>
              <a:gd name="connsiteX30" fmla="*/ 43132 w 1449238"/>
              <a:gd name="connsiteY30" fmla="*/ 1302589 h 3889696"/>
              <a:gd name="connsiteX31" fmla="*/ 34506 w 1449238"/>
              <a:gd name="connsiteY31" fmla="*/ 1345721 h 3889696"/>
              <a:gd name="connsiteX32" fmla="*/ 17253 w 1449238"/>
              <a:gd name="connsiteY32" fmla="*/ 1397480 h 3889696"/>
              <a:gd name="connsiteX33" fmla="*/ 17253 w 1449238"/>
              <a:gd name="connsiteY33" fmla="*/ 1984076 h 3889696"/>
              <a:gd name="connsiteX34" fmla="*/ 25879 w 1449238"/>
              <a:gd name="connsiteY34" fmla="*/ 2208363 h 3889696"/>
              <a:gd name="connsiteX35" fmla="*/ 34506 w 1449238"/>
              <a:gd name="connsiteY35" fmla="*/ 2242868 h 3889696"/>
              <a:gd name="connsiteX36" fmla="*/ 51759 w 1449238"/>
              <a:gd name="connsiteY36" fmla="*/ 2294627 h 3889696"/>
              <a:gd name="connsiteX37" fmla="*/ 43132 w 1449238"/>
              <a:gd name="connsiteY37" fmla="*/ 2398144 h 3889696"/>
              <a:gd name="connsiteX38" fmla="*/ 43132 w 1449238"/>
              <a:gd name="connsiteY38" fmla="*/ 2708695 h 3889696"/>
              <a:gd name="connsiteX39" fmla="*/ 25879 w 1449238"/>
              <a:gd name="connsiteY39" fmla="*/ 2769080 h 3889696"/>
              <a:gd name="connsiteX40" fmla="*/ 17253 w 1449238"/>
              <a:gd name="connsiteY40" fmla="*/ 2803585 h 3889696"/>
              <a:gd name="connsiteX41" fmla="*/ 0 w 1449238"/>
              <a:gd name="connsiteY41" fmla="*/ 3148642 h 3889696"/>
              <a:gd name="connsiteX42" fmla="*/ 8627 w 1449238"/>
              <a:gd name="connsiteY42" fmla="*/ 3234906 h 3889696"/>
              <a:gd name="connsiteX43" fmla="*/ 17253 w 1449238"/>
              <a:gd name="connsiteY43" fmla="*/ 3329797 h 3889696"/>
              <a:gd name="connsiteX44" fmla="*/ 25879 w 1449238"/>
              <a:gd name="connsiteY44" fmla="*/ 3364302 h 3889696"/>
              <a:gd name="connsiteX45" fmla="*/ 51759 w 1449238"/>
              <a:gd name="connsiteY45" fmla="*/ 3485072 h 3889696"/>
              <a:gd name="connsiteX46" fmla="*/ 60385 w 1449238"/>
              <a:gd name="connsiteY46" fmla="*/ 3519578 h 3889696"/>
              <a:gd name="connsiteX47" fmla="*/ 77638 w 1449238"/>
              <a:gd name="connsiteY47" fmla="*/ 3571336 h 3889696"/>
              <a:gd name="connsiteX48" fmla="*/ 86264 w 1449238"/>
              <a:gd name="connsiteY48" fmla="*/ 3605842 h 3889696"/>
              <a:gd name="connsiteX49" fmla="*/ 103517 w 1449238"/>
              <a:gd name="connsiteY49" fmla="*/ 3717985 h 3889696"/>
              <a:gd name="connsiteX50" fmla="*/ 112143 w 1449238"/>
              <a:gd name="connsiteY50" fmla="*/ 3864634 h 388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449238" h="3889696">
                <a:moveTo>
                  <a:pt x="1449238" y="0"/>
                </a:moveTo>
                <a:cubicBezTo>
                  <a:pt x="1369101" y="80137"/>
                  <a:pt x="1444828" y="15737"/>
                  <a:pt x="1362974" y="60385"/>
                </a:cubicBezTo>
                <a:cubicBezTo>
                  <a:pt x="1344770" y="70314"/>
                  <a:pt x="1328996" y="84223"/>
                  <a:pt x="1311215" y="94891"/>
                </a:cubicBezTo>
                <a:cubicBezTo>
                  <a:pt x="1296838" y="103517"/>
                  <a:pt x="1282740" y="112627"/>
                  <a:pt x="1268083" y="120770"/>
                </a:cubicBezTo>
                <a:cubicBezTo>
                  <a:pt x="1227499" y="143316"/>
                  <a:pt x="1202930" y="149034"/>
                  <a:pt x="1155940" y="172529"/>
                </a:cubicBezTo>
                <a:cubicBezTo>
                  <a:pt x="1146667" y="177166"/>
                  <a:pt x="1139473" y="185436"/>
                  <a:pt x="1130060" y="189781"/>
                </a:cubicBezTo>
                <a:cubicBezTo>
                  <a:pt x="1101941" y="202759"/>
                  <a:pt x="1072794" y="213413"/>
                  <a:pt x="1043796" y="224287"/>
                </a:cubicBezTo>
                <a:cubicBezTo>
                  <a:pt x="1026768" y="230673"/>
                  <a:pt x="1008753" y="234376"/>
                  <a:pt x="992038" y="241540"/>
                </a:cubicBezTo>
                <a:cubicBezTo>
                  <a:pt x="903098" y="279658"/>
                  <a:pt x="941844" y="268263"/>
                  <a:pt x="862642" y="319178"/>
                </a:cubicBezTo>
                <a:cubicBezTo>
                  <a:pt x="843141" y="331714"/>
                  <a:pt x="822136" y="341756"/>
                  <a:pt x="802257" y="353683"/>
                </a:cubicBezTo>
                <a:cubicBezTo>
                  <a:pt x="741285" y="390265"/>
                  <a:pt x="815904" y="351172"/>
                  <a:pt x="741872" y="388189"/>
                </a:cubicBezTo>
                <a:cubicBezTo>
                  <a:pt x="683530" y="465980"/>
                  <a:pt x="746880" y="389488"/>
                  <a:pt x="690113" y="439947"/>
                </a:cubicBezTo>
                <a:cubicBezTo>
                  <a:pt x="660721" y="466073"/>
                  <a:pt x="646037" y="492179"/>
                  <a:pt x="612476" y="508959"/>
                </a:cubicBezTo>
                <a:cubicBezTo>
                  <a:pt x="604343" y="513026"/>
                  <a:pt x="595223" y="514710"/>
                  <a:pt x="586596" y="517585"/>
                </a:cubicBezTo>
                <a:cubicBezTo>
                  <a:pt x="521626" y="560899"/>
                  <a:pt x="604198" y="510042"/>
                  <a:pt x="526211" y="543464"/>
                </a:cubicBezTo>
                <a:cubicBezTo>
                  <a:pt x="516682" y="547548"/>
                  <a:pt x="509605" y="556080"/>
                  <a:pt x="500332" y="560717"/>
                </a:cubicBezTo>
                <a:cubicBezTo>
                  <a:pt x="428932" y="596418"/>
                  <a:pt x="529710" y="532740"/>
                  <a:pt x="439947" y="586597"/>
                </a:cubicBezTo>
                <a:cubicBezTo>
                  <a:pt x="422167" y="597265"/>
                  <a:pt x="407860" y="614545"/>
                  <a:pt x="388189" y="621102"/>
                </a:cubicBezTo>
                <a:cubicBezTo>
                  <a:pt x="379563" y="623978"/>
                  <a:pt x="370259" y="625313"/>
                  <a:pt x="362310" y="629729"/>
                </a:cubicBezTo>
                <a:cubicBezTo>
                  <a:pt x="332454" y="646316"/>
                  <a:pt x="306354" y="664095"/>
                  <a:pt x="284672" y="690114"/>
                </a:cubicBezTo>
                <a:cubicBezTo>
                  <a:pt x="248730" y="733245"/>
                  <a:pt x="288983" y="701617"/>
                  <a:pt x="241540" y="733246"/>
                </a:cubicBezTo>
                <a:cubicBezTo>
                  <a:pt x="235789" y="741872"/>
                  <a:pt x="231175" y="751376"/>
                  <a:pt x="224287" y="759125"/>
                </a:cubicBezTo>
                <a:cubicBezTo>
                  <a:pt x="188853" y="798988"/>
                  <a:pt x="176010" y="798751"/>
                  <a:pt x="155276" y="836763"/>
                </a:cubicBezTo>
                <a:cubicBezTo>
                  <a:pt x="142961" y="859342"/>
                  <a:pt x="128904" y="881375"/>
                  <a:pt x="120770" y="905774"/>
                </a:cubicBezTo>
                <a:cubicBezTo>
                  <a:pt x="117894" y="914400"/>
                  <a:pt x="116210" y="923520"/>
                  <a:pt x="112143" y="931653"/>
                </a:cubicBezTo>
                <a:cubicBezTo>
                  <a:pt x="107507" y="940926"/>
                  <a:pt x="100642" y="948906"/>
                  <a:pt x="94891" y="957532"/>
                </a:cubicBezTo>
                <a:cubicBezTo>
                  <a:pt x="92015" y="969034"/>
                  <a:pt x="90934" y="981141"/>
                  <a:pt x="86264" y="992038"/>
                </a:cubicBezTo>
                <a:cubicBezTo>
                  <a:pt x="82180" y="1001567"/>
                  <a:pt x="71990" y="1007987"/>
                  <a:pt x="69011" y="1017917"/>
                </a:cubicBezTo>
                <a:cubicBezTo>
                  <a:pt x="63168" y="1037392"/>
                  <a:pt x="64372" y="1058364"/>
                  <a:pt x="60385" y="1078302"/>
                </a:cubicBezTo>
                <a:cubicBezTo>
                  <a:pt x="58602" y="1087218"/>
                  <a:pt x="54634" y="1095555"/>
                  <a:pt x="51759" y="1104181"/>
                </a:cubicBezTo>
                <a:cubicBezTo>
                  <a:pt x="48883" y="1170317"/>
                  <a:pt x="47848" y="1236559"/>
                  <a:pt x="43132" y="1302589"/>
                </a:cubicBezTo>
                <a:cubicBezTo>
                  <a:pt x="42087" y="1317214"/>
                  <a:pt x="38364" y="1331576"/>
                  <a:pt x="34506" y="1345721"/>
                </a:cubicBezTo>
                <a:cubicBezTo>
                  <a:pt x="29721" y="1363266"/>
                  <a:pt x="17253" y="1397480"/>
                  <a:pt x="17253" y="1397480"/>
                </a:cubicBezTo>
                <a:cubicBezTo>
                  <a:pt x="-2906" y="1659561"/>
                  <a:pt x="5423" y="1504933"/>
                  <a:pt x="17253" y="1984076"/>
                </a:cubicBezTo>
                <a:cubicBezTo>
                  <a:pt x="19100" y="2058871"/>
                  <a:pt x="20902" y="2133711"/>
                  <a:pt x="25879" y="2208363"/>
                </a:cubicBezTo>
                <a:cubicBezTo>
                  <a:pt x="26668" y="2220192"/>
                  <a:pt x="31099" y="2231512"/>
                  <a:pt x="34506" y="2242868"/>
                </a:cubicBezTo>
                <a:cubicBezTo>
                  <a:pt x="39732" y="2260287"/>
                  <a:pt x="51759" y="2294627"/>
                  <a:pt x="51759" y="2294627"/>
                </a:cubicBezTo>
                <a:cubicBezTo>
                  <a:pt x="48883" y="2329133"/>
                  <a:pt x="43132" y="2363519"/>
                  <a:pt x="43132" y="2398144"/>
                </a:cubicBezTo>
                <a:cubicBezTo>
                  <a:pt x="43132" y="2634438"/>
                  <a:pt x="64101" y="2499012"/>
                  <a:pt x="43132" y="2708695"/>
                </a:cubicBezTo>
                <a:cubicBezTo>
                  <a:pt x="41057" y="2729444"/>
                  <a:pt x="31539" y="2749271"/>
                  <a:pt x="25879" y="2769080"/>
                </a:cubicBezTo>
                <a:cubicBezTo>
                  <a:pt x="22622" y="2780479"/>
                  <a:pt x="20128" y="2792083"/>
                  <a:pt x="17253" y="2803585"/>
                </a:cubicBezTo>
                <a:cubicBezTo>
                  <a:pt x="-436" y="2945106"/>
                  <a:pt x="0" y="2924239"/>
                  <a:pt x="0" y="3148642"/>
                </a:cubicBezTo>
                <a:cubicBezTo>
                  <a:pt x="0" y="3177540"/>
                  <a:pt x="5887" y="3206138"/>
                  <a:pt x="8627" y="3234906"/>
                </a:cubicBezTo>
                <a:cubicBezTo>
                  <a:pt x="11638" y="3266524"/>
                  <a:pt x="13056" y="3298315"/>
                  <a:pt x="17253" y="3329797"/>
                </a:cubicBezTo>
                <a:cubicBezTo>
                  <a:pt x="18820" y="3341549"/>
                  <a:pt x="23554" y="3352677"/>
                  <a:pt x="25879" y="3364302"/>
                </a:cubicBezTo>
                <a:cubicBezTo>
                  <a:pt x="50929" y="3489550"/>
                  <a:pt x="13285" y="3331174"/>
                  <a:pt x="51759" y="3485072"/>
                </a:cubicBezTo>
                <a:cubicBezTo>
                  <a:pt x="54634" y="3496574"/>
                  <a:pt x="56636" y="3508330"/>
                  <a:pt x="60385" y="3519578"/>
                </a:cubicBezTo>
                <a:cubicBezTo>
                  <a:pt x="66136" y="3536831"/>
                  <a:pt x="73228" y="3553693"/>
                  <a:pt x="77638" y="3571336"/>
                </a:cubicBezTo>
                <a:cubicBezTo>
                  <a:pt x="80513" y="3582838"/>
                  <a:pt x="83939" y="3594216"/>
                  <a:pt x="86264" y="3605842"/>
                </a:cubicBezTo>
                <a:cubicBezTo>
                  <a:pt x="92253" y="3635785"/>
                  <a:pt x="99371" y="3688960"/>
                  <a:pt x="103517" y="3717985"/>
                </a:cubicBezTo>
                <a:cubicBezTo>
                  <a:pt x="112303" y="3876132"/>
                  <a:pt x="112143" y="3925099"/>
                  <a:pt x="112143" y="3864634"/>
                </a:cubicBezTo>
              </a:path>
            </a:pathLst>
          </a:cu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3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Picture showing stream bank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706" y="355838"/>
            <a:ext cx="7956431" cy="596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9676" y="6150114"/>
            <a:ext cx="73583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Image Courtesy of:  By Pl77 - Own work, CC BY-SA 3.0, https://commons.wikimedia.org/w/index.php?curid=5935821</a:t>
            </a:r>
          </a:p>
        </p:txBody>
      </p:sp>
      <p:pic>
        <p:nvPicPr>
          <p:cNvPr id="3" name="Picture 2" descr="Picture of a tractor spraying a fiel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18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84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6" y="357352"/>
            <a:ext cx="8621712" cy="1052348"/>
          </a:xfrm>
        </p:spPr>
        <p:txBody>
          <a:bodyPr/>
          <a:lstStyle/>
          <a:p>
            <a:pPr algn="ctr"/>
            <a:r>
              <a:rPr lang="en-US" sz="4000" dirty="0"/>
              <a:t>Common Urban NPS’s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09700"/>
            <a:ext cx="8567738" cy="3947304"/>
          </a:xfrm>
        </p:spPr>
        <p:txBody>
          <a:bodyPr/>
          <a:lstStyle/>
          <a:p>
            <a:r>
              <a:rPr lang="en-US" sz="2300" dirty="0"/>
              <a:t>Impervious surfaces</a:t>
            </a:r>
          </a:p>
          <a:p>
            <a:pPr lvl="1"/>
            <a:r>
              <a:rPr lang="en-US" sz="2300" dirty="0"/>
              <a:t>Pavement (roads, parking lots)</a:t>
            </a:r>
          </a:p>
          <a:p>
            <a:pPr lvl="1"/>
            <a:r>
              <a:rPr lang="en-US" sz="2300" dirty="0"/>
              <a:t>Roof tops</a:t>
            </a:r>
          </a:p>
          <a:p>
            <a:r>
              <a:rPr lang="en-US" sz="2300" dirty="0"/>
              <a:t>Typical city storm water systems</a:t>
            </a:r>
          </a:p>
          <a:p>
            <a:pPr lvl="1"/>
            <a:r>
              <a:rPr lang="en-US" sz="2300" dirty="0"/>
              <a:t>Curb and gutter</a:t>
            </a:r>
          </a:p>
          <a:p>
            <a:r>
              <a:rPr lang="en-US" sz="2300" dirty="0"/>
              <a:t>Turf grass </a:t>
            </a:r>
          </a:p>
          <a:p>
            <a:r>
              <a:rPr lang="en-US" sz="2300" dirty="0"/>
              <a:t>Construction sites</a:t>
            </a:r>
          </a:p>
          <a:p>
            <a:pPr marL="0" indent="0">
              <a:buNone/>
            </a:pPr>
            <a:endParaRPr lang="en-US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5926348" y="1409700"/>
            <a:ext cx="2741371" cy="36471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Oil residue, gasoline, exhaust residue, bird droppings, chemicals from shingles, and roof sealants, lawn chemicals and fertilizer, pet waste, soils from erosion, trash, garbage, leaves, grass clippings………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7406" y="5339759"/>
            <a:ext cx="7168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BOD, hydrocarbons, heavy metals, sediment, nutrients, pesticides/herbicides, bacteria…………</a:t>
            </a:r>
          </a:p>
        </p:txBody>
      </p:sp>
      <p:sp>
        <p:nvSpPr>
          <p:cNvPr id="6" name="Curved Left Arrow 5" descr=" "/>
          <p:cNvSpPr/>
          <p:nvPr/>
        </p:nvSpPr>
        <p:spPr bwMode="auto">
          <a:xfrm>
            <a:off x="8225362" y="4805410"/>
            <a:ext cx="567770" cy="1068698"/>
          </a:xfrm>
          <a:prstGeom prst="curvedLeftArrow">
            <a:avLst/>
          </a:prstGeom>
          <a:solidFill>
            <a:schemeClr val="tx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25438" y="0"/>
            <a:ext cx="8621712" cy="965200"/>
          </a:xfrm>
        </p:spPr>
        <p:txBody>
          <a:bodyPr/>
          <a:lstStyle/>
          <a:p>
            <a:pPr algn="ctr"/>
            <a:r>
              <a:rPr lang="en-US" sz="3600" dirty="0"/>
              <a:t>Recycling/Waste Transfer Stations</a:t>
            </a:r>
          </a:p>
        </p:txBody>
      </p:sp>
      <p:pic>
        <p:nvPicPr>
          <p:cNvPr id="54278" name="Picture 6" descr="Picture of metal recycling stati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8411" y="836762"/>
            <a:ext cx="9809409" cy="6021238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of eroding stream bank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28600" y="0"/>
            <a:ext cx="9791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73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Picture of a storm drai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373" y="565030"/>
            <a:ext cx="7637254" cy="5727940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0100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5506"/>
            <a:ext cx="8621712" cy="852577"/>
          </a:xfrm>
        </p:spPr>
        <p:txBody>
          <a:bodyPr/>
          <a:lstStyle/>
          <a:p>
            <a:pPr algn="ctr"/>
            <a:r>
              <a:rPr lang="en-US" sz="3600" dirty="0"/>
              <a:t>Watershed Management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014" y="1600200"/>
            <a:ext cx="8018523" cy="4876800"/>
          </a:xfrm>
        </p:spPr>
        <p:txBody>
          <a:bodyPr/>
          <a:lstStyle/>
          <a:p>
            <a:r>
              <a:rPr lang="en-US" sz="2800" dirty="0"/>
              <a:t>Assessment</a:t>
            </a:r>
          </a:p>
          <a:p>
            <a:r>
              <a:rPr lang="en-US" sz="2800" dirty="0"/>
              <a:t>Data Analysis and Area Ranking</a:t>
            </a:r>
          </a:p>
          <a:p>
            <a:r>
              <a:rPr lang="en-US" sz="2800" dirty="0"/>
              <a:t>Management Plan Development</a:t>
            </a:r>
          </a:p>
          <a:p>
            <a:r>
              <a:rPr lang="en-US" sz="2800" dirty="0"/>
              <a:t>Implementation</a:t>
            </a:r>
          </a:p>
          <a:p>
            <a:r>
              <a:rPr lang="en-US" sz="2800" dirty="0"/>
              <a:t>Adaptive Management</a:t>
            </a:r>
          </a:p>
        </p:txBody>
      </p:sp>
      <p:sp>
        <p:nvSpPr>
          <p:cNvPr id="4" name="Right Brace 3" descr=" "/>
          <p:cNvSpPr/>
          <p:nvPr/>
        </p:nvSpPr>
        <p:spPr bwMode="auto">
          <a:xfrm>
            <a:off x="6659592" y="1725283"/>
            <a:ext cx="327803" cy="3027872"/>
          </a:xfrm>
          <a:prstGeom prst="rightBrace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87395" y="2674190"/>
            <a:ext cx="1716658" cy="1050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All Stakeholder Guided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Keys to effective NPS identification and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740" y="1600200"/>
            <a:ext cx="8173798" cy="4876800"/>
          </a:xfrm>
        </p:spPr>
        <p:txBody>
          <a:bodyPr/>
          <a:lstStyle/>
          <a:p>
            <a:r>
              <a:rPr lang="en-US" sz="3200" dirty="0"/>
              <a:t>Boots on the ground</a:t>
            </a:r>
          </a:p>
          <a:p>
            <a:r>
              <a:rPr lang="en-US" sz="3200" dirty="0"/>
              <a:t>Storm water run-off sampling</a:t>
            </a:r>
          </a:p>
          <a:p>
            <a:r>
              <a:rPr lang="en-US" sz="3200" dirty="0"/>
              <a:t>Watershed inspection during run-off events</a:t>
            </a:r>
          </a:p>
          <a:p>
            <a:r>
              <a:rPr lang="en-US" sz="3200" dirty="0"/>
              <a:t>Stakeholder input</a:t>
            </a:r>
          </a:p>
          <a:p>
            <a:r>
              <a:rPr lang="en-US" sz="3200" dirty="0"/>
              <a:t>Stakeholder buy-in</a:t>
            </a:r>
          </a:p>
        </p:txBody>
      </p:sp>
    </p:spTree>
    <p:extLst>
      <p:ext uri="{BB962C8B-B14F-4D97-AF65-F5344CB8AC3E}">
        <p14:creationId xmlns:p14="http://schemas.microsoft.com/office/powerpoint/2010/main" val="3392203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5066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1381" y="189781"/>
            <a:ext cx="6021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White Oak Bayou Management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watershed approach to wetlands management</a:t>
            </a:r>
          </a:p>
        </p:txBody>
      </p:sp>
      <p:pic>
        <p:nvPicPr>
          <p:cNvPr id="4" name="Picture 3" descr="us-armau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648001"/>
            <a:ext cx="1534064" cy="920438"/>
          </a:xfrm>
          <a:prstGeom prst="rect">
            <a:avLst/>
          </a:prstGeom>
        </p:spPr>
      </p:pic>
      <p:pic>
        <p:nvPicPr>
          <p:cNvPr id="5" name="Picture 4" descr="EPA-logo.g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5416" y="5589916"/>
            <a:ext cx="1077584" cy="107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1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utline of Pulaski County shhoing the White Oak Bayou Watershed location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6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534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White Oak Bayou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348" y="1488056"/>
            <a:ext cx="8044402" cy="433477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City of Maumelle</a:t>
            </a:r>
          </a:p>
          <a:p>
            <a:r>
              <a:rPr lang="en-US" dirty="0"/>
              <a:t>Citizens of the Steering Committee</a:t>
            </a:r>
          </a:p>
          <a:p>
            <a:r>
              <a:rPr lang="en-US" dirty="0"/>
              <a:t>US EPA Region 6</a:t>
            </a:r>
          </a:p>
          <a:p>
            <a:r>
              <a:rPr lang="en-US" dirty="0"/>
              <a:t>USACE Little Rock District</a:t>
            </a:r>
          </a:p>
          <a:p>
            <a:r>
              <a:rPr lang="en-US" dirty="0"/>
              <a:t>Arkansas Natural Resources Commission</a:t>
            </a:r>
          </a:p>
          <a:p>
            <a:r>
              <a:rPr lang="en-US" dirty="0"/>
              <a:t>Arkansas Department of Environmental Quality</a:t>
            </a:r>
          </a:p>
          <a:p>
            <a:r>
              <a:rPr lang="en-US" dirty="0"/>
              <a:t>University of Central Arkansas (UCA)</a:t>
            </a:r>
          </a:p>
          <a:p>
            <a:r>
              <a:rPr lang="en-US" dirty="0"/>
              <a:t>Arkansas Natural Heritage Commission</a:t>
            </a:r>
          </a:p>
          <a:p>
            <a:r>
              <a:rPr lang="en-US" dirty="0"/>
              <a:t>City of North Little Rock and Pulaski County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5284" y="5727309"/>
            <a:ext cx="5020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http://www.whiteoakbayou.com/</a:t>
            </a:r>
          </a:p>
        </p:txBody>
      </p:sp>
    </p:spTree>
    <p:extLst>
      <p:ext uri="{BB962C8B-B14F-4D97-AF65-F5344CB8AC3E}">
        <p14:creationId xmlns:p14="http://schemas.microsoft.com/office/powerpoint/2010/main" val="66759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Management Plan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536" y="1346200"/>
            <a:ext cx="8151784" cy="4815237"/>
          </a:xfrm>
        </p:spPr>
        <p:txBody>
          <a:bodyPr>
            <a:normAutofit fontScale="70000" lnSpcReduction="20000"/>
          </a:bodyPr>
          <a:lstStyle/>
          <a:p>
            <a:r>
              <a:rPr lang="en-US" sz="4000" b="1" dirty="0"/>
              <a:t>Engage Stakeholders</a:t>
            </a:r>
          </a:p>
          <a:p>
            <a:r>
              <a:rPr lang="en-US" sz="4000" b="1" dirty="0"/>
              <a:t>Identify, Classify and Prioritize Wetlands</a:t>
            </a:r>
          </a:p>
          <a:p>
            <a:r>
              <a:rPr lang="en-US" sz="4000" b="1" dirty="0"/>
              <a:t>Protect and Manage Wetlands</a:t>
            </a:r>
          </a:p>
          <a:p>
            <a:pPr lvl="1"/>
            <a:r>
              <a:rPr lang="en-US" sz="3400" b="1" dirty="0"/>
              <a:t>Physical protection (easements/deed restrictions)</a:t>
            </a:r>
          </a:p>
          <a:p>
            <a:pPr lvl="1"/>
            <a:r>
              <a:rPr lang="en-US" sz="3400" b="1" dirty="0"/>
              <a:t>Smart growth planning</a:t>
            </a:r>
          </a:p>
          <a:p>
            <a:pPr lvl="1"/>
            <a:r>
              <a:rPr lang="en-US" sz="3400" b="1" dirty="0"/>
              <a:t>Storm water quality controls</a:t>
            </a:r>
          </a:p>
          <a:p>
            <a:r>
              <a:rPr lang="en-US" sz="4000" b="1" u="sng" dirty="0"/>
              <a:t>Educate Public</a:t>
            </a:r>
          </a:p>
          <a:p>
            <a:r>
              <a:rPr lang="en-US" sz="4000" b="1" dirty="0"/>
              <a:t>Disseminate information</a:t>
            </a:r>
          </a:p>
          <a:p>
            <a:endParaRPr lang="en-US" dirty="0"/>
          </a:p>
        </p:txBody>
      </p:sp>
      <p:sp>
        <p:nvSpPr>
          <p:cNvPr id="5" name="Right Brace 4" descr=" "/>
          <p:cNvSpPr/>
          <p:nvPr/>
        </p:nvSpPr>
        <p:spPr bwMode="auto">
          <a:xfrm>
            <a:off x="5986060" y="3648387"/>
            <a:ext cx="362310" cy="992038"/>
          </a:xfrm>
          <a:prstGeom prst="rightBrace">
            <a:avLst/>
          </a:prstGeom>
          <a:noFill/>
          <a:ln w="3492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8370" y="3753818"/>
            <a:ext cx="2091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NPS Management!</a:t>
            </a:r>
          </a:p>
        </p:txBody>
      </p:sp>
    </p:spTree>
    <p:extLst>
      <p:ext uri="{BB962C8B-B14F-4D97-AF65-F5344CB8AC3E}">
        <p14:creationId xmlns:p14="http://schemas.microsoft.com/office/powerpoint/2010/main" val="4185938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3"/>
          <p:cNvSpPr txBox="1">
            <a:spLocks noChangeArrowheads="1"/>
          </p:cNvSpPr>
          <p:nvPr/>
        </p:nvSpPr>
        <p:spPr bwMode="auto">
          <a:xfrm>
            <a:off x="2061964" y="2471468"/>
            <a:ext cx="5785695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+mn-lt"/>
              </a:rPr>
              <a:t>Technical Advisory Committee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>
                <a:latin typeface="+mn-lt"/>
              </a:rPr>
              <a:t> focused on science/technical issues</a:t>
            </a:r>
            <a:endParaRPr lang="en-US" dirty="0">
              <a:latin typeface="+mn-lt"/>
            </a:endParaRPr>
          </a:p>
          <a:p>
            <a:r>
              <a:rPr lang="en-US" sz="2400" b="1" u="sng" dirty="0">
                <a:latin typeface="+mn-lt"/>
              </a:rPr>
              <a:t>Steering Committee</a:t>
            </a:r>
          </a:p>
          <a:p>
            <a:pPr>
              <a:buFont typeface="Arial" charset="0"/>
              <a:buChar char="•"/>
            </a:pPr>
            <a:r>
              <a:rPr lang="en-US" sz="2000" b="1" dirty="0">
                <a:latin typeface="+mn-lt"/>
              </a:rPr>
              <a:t> developed  Mission Statement</a:t>
            </a:r>
          </a:p>
          <a:p>
            <a:pPr>
              <a:buFont typeface="Arial" charset="0"/>
              <a:buChar char="•"/>
            </a:pPr>
            <a:r>
              <a:rPr lang="en-US" sz="2000" b="1" dirty="0">
                <a:latin typeface="+mn-lt"/>
              </a:rPr>
              <a:t> focused on social and economic issues</a:t>
            </a:r>
          </a:p>
          <a:p>
            <a:pPr>
              <a:buFont typeface="Arial" charset="0"/>
              <a:buChar char="•"/>
            </a:pPr>
            <a:r>
              <a:rPr lang="en-US" sz="2000" b="1" dirty="0">
                <a:latin typeface="+mn-lt"/>
              </a:rPr>
              <a:t> formulated and steer goals and objectives</a:t>
            </a:r>
            <a:endParaRPr lang="en-US" b="1" dirty="0">
              <a:latin typeface="+mn-lt"/>
            </a:endParaRPr>
          </a:p>
          <a:p>
            <a:pPr>
              <a:buFont typeface="Arial" charset="0"/>
              <a:buChar char="•"/>
            </a:pPr>
            <a:endParaRPr lang="en-US" sz="2000" b="1" dirty="0">
              <a:latin typeface="+mn-lt"/>
            </a:endParaRPr>
          </a:p>
        </p:txBody>
      </p:sp>
      <p:pic>
        <p:nvPicPr>
          <p:cNvPr id="24578" name="Picture 5" descr="Picture of a committee meeti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88" y="4722884"/>
            <a:ext cx="2835275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6" descr="Picture of group doing field work next to a stream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6581" y="4735584"/>
            <a:ext cx="2819400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8" descr="Picture of group standing on a road listening to a speaker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5999" y="4708596"/>
            <a:ext cx="2824163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Picture of group standing in a stream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443" y="40596"/>
            <a:ext cx="4019909" cy="2261199"/>
          </a:xfrm>
          <a:prstGeom prst="rect">
            <a:avLst/>
          </a:prstGeom>
        </p:spPr>
      </p:pic>
      <p:pic>
        <p:nvPicPr>
          <p:cNvPr id="3" name="Picture 2" descr="Picture of group listening to a speaker 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275" y="51664"/>
            <a:ext cx="4028535" cy="22660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6200000">
            <a:off x="-293775" y="2879385"/>
            <a:ext cx="277169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Engage &amp; Educate</a:t>
            </a:r>
          </a:p>
        </p:txBody>
      </p:sp>
      <p:sp>
        <p:nvSpPr>
          <p:cNvPr id="5" name="Rectangle 4"/>
          <p:cNvSpPr/>
          <p:nvPr/>
        </p:nvSpPr>
        <p:spPr>
          <a:xfrm rot="5400000">
            <a:off x="5916908" y="3115440"/>
            <a:ext cx="456938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Stakeholders</a:t>
            </a:r>
          </a:p>
        </p:txBody>
      </p:sp>
    </p:spTree>
    <p:extLst>
      <p:ext uri="{BB962C8B-B14F-4D97-AF65-F5344CB8AC3E}">
        <p14:creationId xmlns:p14="http://schemas.microsoft.com/office/powerpoint/2010/main" val="3036283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erial view of White Oak Bayou loc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217" y="0"/>
            <a:ext cx="98497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7155" y="5693434"/>
            <a:ext cx="5011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Identify, classify and prioritize</a:t>
            </a:r>
          </a:p>
        </p:txBody>
      </p:sp>
    </p:spTree>
    <p:extLst>
      <p:ext uri="{BB962C8B-B14F-4D97-AF65-F5344CB8AC3E}">
        <p14:creationId xmlns:p14="http://schemas.microsoft.com/office/powerpoint/2010/main" val="448537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/>
              <a:t>Water Quality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124" y="1600200"/>
            <a:ext cx="8113413" cy="4876800"/>
          </a:xfrm>
        </p:spPr>
        <p:txBody>
          <a:bodyPr/>
          <a:lstStyle/>
          <a:p>
            <a:r>
              <a:rPr lang="en-US" sz="2800" b="1" dirty="0"/>
              <a:t>Monitoring water quality</a:t>
            </a:r>
          </a:p>
          <a:p>
            <a:r>
              <a:rPr lang="en-US" sz="2800" b="1" dirty="0"/>
              <a:t>Identify key sub-watersheds and NPS’s</a:t>
            </a:r>
          </a:p>
          <a:p>
            <a:r>
              <a:rPr lang="en-US" sz="2800" b="1" dirty="0"/>
              <a:t>Manage storm water run-off from urban/suburban and rural areas</a:t>
            </a:r>
          </a:p>
          <a:p>
            <a:pPr lvl="1"/>
            <a:r>
              <a:rPr lang="en-US" sz="2800" b="1" dirty="0"/>
              <a:t>Ordinances</a:t>
            </a:r>
          </a:p>
          <a:p>
            <a:pPr lvl="1"/>
            <a:r>
              <a:rPr lang="en-US" sz="2800" b="1" dirty="0"/>
              <a:t>Storm water treatment features</a:t>
            </a:r>
          </a:p>
          <a:p>
            <a:pPr lvl="1"/>
            <a:r>
              <a:rPr lang="en-US" sz="2800" b="1" dirty="0"/>
              <a:t>Education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558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showing sub-watershed outlets into wetlan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246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275" y="103517"/>
            <a:ext cx="20962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UCA Water Quality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51494" y="64991"/>
            <a:ext cx="4536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Sub-watershed outlets into wetlands</a:t>
            </a:r>
          </a:p>
        </p:txBody>
      </p:sp>
    </p:spTree>
    <p:extLst>
      <p:ext uri="{BB962C8B-B14F-4D97-AF65-F5344CB8AC3E}">
        <p14:creationId xmlns:p14="http://schemas.microsoft.com/office/powerpoint/2010/main" val="1338524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 showing Total Phosphorus compared to the A R 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33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/>
              <a:t>Existing City Ordinances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717" y="1419045"/>
            <a:ext cx="8091578" cy="5029200"/>
          </a:xfrm>
        </p:spPr>
        <p:txBody>
          <a:bodyPr/>
          <a:lstStyle/>
          <a:p>
            <a:r>
              <a:rPr lang="en-US" sz="2400" b="1" dirty="0"/>
              <a:t>Storm Water Drainage</a:t>
            </a:r>
          </a:p>
          <a:p>
            <a:pPr lvl="1"/>
            <a:r>
              <a:rPr lang="en-US" sz="2400" b="1" dirty="0"/>
              <a:t>Post Development Detention</a:t>
            </a:r>
          </a:p>
          <a:p>
            <a:r>
              <a:rPr lang="en-US" sz="2400" b="1" dirty="0"/>
              <a:t>Storm Water Pollution Prevention and Erosion Control</a:t>
            </a:r>
          </a:p>
          <a:p>
            <a:pPr lvl="1"/>
            <a:r>
              <a:rPr lang="en-US" sz="2400" b="1" dirty="0"/>
              <a:t>Construction Storm Water Control </a:t>
            </a:r>
          </a:p>
          <a:p>
            <a:pPr lvl="1"/>
            <a:r>
              <a:rPr lang="en-US" sz="2400" b="1" dirty="0"/>
              <a:t>Storm Water Treatment (Post development)</a:t>
            </a:r>
          </a:p>
          <a:p>
            <a:r>
              <a:rPr lang="en-US" sz="2400" b="1" dirty="0"/>
              <a:t>Riparian Buffer??</a:t>
            </a:r>
          </a:p>
          <a:p>
            <a:pPr lvl="1"/>
            <a:r>
              <a:rPr lang="en-US" sz="2400" b="1" dirty="0"/>
              <a:t>No ordinance, but…….</a:t>
            </a:r>
          </a:p>
          <a:p>
            <a:pPr lvl="1"/>
            <a:r>
              <a:rPr lang="en-US" sz="2400" b="1" dirty="0"/>
              <a:t>Incentives as Part of Wetland Mitigation</a:t>
            </a:r>
          </a:p>
        </p:txBody>
      </p:sp>
    </p:spTree>
    <p:extLst>
      <p:ext uri="{BB962C8B-B14F-4D97-AF65-F5344CB8AC3E}">
        <p14:creationId xmlns:p14="http://schemas.microsoft.com/office/powerpoint/2010/main" val="1278767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sz="3600" b="1" dirty="0"/>
              <a:t>Detention</a:t>
            </a:r>
          </a:p>
        </p:txBody>
      </p:sp>
      <p:pic>
        <p:nvPicPr>
          <p:cNvPr id="4" name="Content Placeholder 3" descr="Picture of small lake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838200"/>
            <a:ext cx="4953000" cy="3714750"/>
          </a:xfrm>
        </p:spPr>
      </p:pic>
      <p:pic>
        <p:nvPicPr>
          <p:cNvPr id="5" name="Picture 4" descr="Picture of a pip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4267200"/>
            <a:ext cx="2717800" cy="2038350"/>
          </a:xfrm>
          <a:prstGeom prst="rect">
            <a:avLst/>
          </a:prstGeom>
        </p:spPr>
      </p:pic>
      <p:pic>
        <p:nvPicPr>
          <p:cNvPr id="7" name="Picture 6" descr="Picture of a ditch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2590800"/>
            <a:ext cx="4978400" cy="3733800"/>
          </a:xfrm>
          <a:prstGeom prst="rect">
            <a:avLst/>
          </a:prstGeom>
        </p:spPr>
      </p:pic>
      <p:pic>
        <p:nvPicPr>
          <p:cNvPr id="8" name="Picture 7" descr="Picture of a storm drai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800" y="762000"/>
            <a:ext cx="2895600" cy="2171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6325" y="6324600"/>
            <a:ext cx="7470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Main purpose usually to control the peak flow hydrograph.</a:t>
            </a:r>
          </a:p>
        </p:txBody>
      </p:sp>
    </p:spTree>
    <p:extLst>
      <p:ext uri="{BB962C8B-B14F-4D97-AF65-F5344CB8AC3E}">
        <p14:creationId xmlns:p14="http://schemas.microsoft.com/office/powerpoint/2010/main" val="2389191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P259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8" y="607743"/>
            <a:ext cx="4294996" cy="32212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3999" y="152400"/>
            <a:ext cx="6472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+mj-lt"/>
              </a:rPr>
              <a:t>Wetlands Treatment and Detention</a:t>
            </a:r>
          </a:p>
        </p:txBody>
      </p:sp>
      <p:pic>
        <p:nvPicPr>
          <p:cNvPr id="4" name="Picture 3" descr="IMGP264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2743200"/>
            <a:ext cx="4826000" cy="3619500"/>
          </a:xfrm>
          <a:prstGeom prst="rect">
            <a:avLst/>
          </a:prstGeom>
        </p:spPr>
      </p:pic>
      <p:pic>
        <p:nvPicPr>
          <p:cNvPr id="5" name="Picture 4" descr="IMGP264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65" y="3894578"/>
            <a:ext cx="3290829" cy="2468122"/>
          </a:xfrm>
          <a:prstGeom prst="rect">
            <a:avLst/>
          </a:prstGeom>
        </p:spPr>
      </p:pic>
      <p:pic>
        <p:nvPicPr>
          <p:cNvPr id="6" name="Picture 5" descr="IMGP2643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838200"/>
            <a:ext cx="3048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3630" y="6324600"/>
            <a:ext cx="7893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Usually controls the hydrograph and serves some WQ benefit.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3189" y="3894578"/>
            <a:ext cx="4230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10000"/>
                  </a:schemeClr>
                </a:solidFill>
              </a:rPr>
              <a:t>Key natural area protection</a:t>
            </a:r>
          </a:p>
        </p:txBody>
      </p:sp>
      <p:pic>
        <p:nvPicPr>
          <p:cNvPr id="10" name="Picture 9" descr="Aerial map showing watershed location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8082" y="0"/>
            <a:ext cx="11611546" cy="751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2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showing vegetated swale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icture showing vegetated swale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71900"/>
            <a:ext cx="4114800" cy="3086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762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Vegetated Swales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51816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Mostly WQ benefits and improved shallow GW recharge.</a:t>
            </a:r>
          </a:p>
        </p:txBody>
      </p:sp>
    </p:spTree>
    <p:extLst>
      <p:ext uri="{BB962C8B-B14F-4D97-AF65-F5344CB8AC3E}">
        <p14:creationId xmlns:p14="http://schemas.microsoft.com/office/powerpoint/2010/main" val="224712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of wetlands education area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0" y="0"/>
            <a:ext cx="3429000" cy="2246769"/>
          </a:xfrm>
          <a:prstGeom prst="rect">
            <a:avLst/>
          </a:prstGeom>
          <a:solidFill>
            <a:schemeClr val="accent3">
              <a:lumMod val="50000"/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Partner with Schools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Trails Program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Booths at local events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Public forums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Wetland Hikes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Bayou Floats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latin typeface="+mn-lt"/>
              </a:rPr>
              <a:t>The Cypress Knee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0"/>
            <a:ext cx="4876800" cy="52322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n-lt"/>
              </a:rPr>
              <a:t>Education, Education…….</a:t>
            </a:r>
          </a:p>
        </p:txBody>
      </p:sp>
    </p:spTree>
    <p:extLst>
      <p:ext uri="{BB962C8B-B14F-4D97-AF65-F5344CB8AC3E}">
        <p14:creationId xmlns:p14="http://schemas.microsoft.com/office/powerpoint/2010/main" val="1941061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of White Oak Bayou website and cover of Landowners Guide to White Oak Bayou Wetlands publicatio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942" y="0"/>
            <a:ext cx="9191942" cy="6245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84745"/>
            <a:ext cx="9144000" cy="2870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0945">
            <a:off x="2964832" y="540186"/>
            <a:ext cx="3430990" cy="4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2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of people floating in a bayou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150" y="5427453"/>
            <a:ext cx="38703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Sponsored float in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40610" y="0"/>
            <a:ext cx="6461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10000"/>
                  </a:schemeClr>
                </a:solidFill>
              </a:rPr>
              <a:t>The Public are our Stakeholders</a:t>
            </a:r>
          </a:p>
        </p:txBody>
      </p:sp>
    </p:spTree>
    <p:extLst>
      <p:ext uri="{BB962C8B-B14F-4D97-AF65-F5344CB8AC3E}">
        <p14:creationId xmlns:p14="http://schemas.microsoft.com/office/powerpoint/2010/main" val="2463704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Poteau River Watershed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102" y="1600200"/>
            <a:ext cx="8251436" cy="4876800"/>
          </a:xfrm>
        </p:spPr>
        <p:txBody>
          <a:bodyPr/>
          <a:lstStyle/>
          <a:p>
            <a:r>
              <a:rPr lang="en-US" dirty="0"/>
              <a:t>Stakeholders</a:t>
            </a:r>
          </a:p>
          <a:p>
            <a:pPr lvl="1"/>
            <a:r>
              <a:rPr lang="en-US" dirty="0"/>
              <a:t>City of Waldron</a:t>
            </a:r>
          </a:p>
          <a:p>
            <a:pPr lvl="1"/>
            <a:r>
              <a:rPr lang="en-US" dirty="0"/>
              <a:t>Tyson Poultry</a:t>
            </a:r>
          </a:p>
          <a:p>
            <a:pPr lvl="1"/>
            <a:r>
              <a:rPr lang="en-US" dirty="0"/>
              <a:t>ANRC</a:t>
            </a:r>
          </a:p>
          <a:p>
            <a:pPr lvl="1"/>
            <a:r>
              <a:rPr lang="en-US" dirty="0"/>
              <a:t>EPA Region 6</a:t>
            </a:r>
          </a:p>
          <a:p>
            <a:pPr lvl="1"/>
            <a:r>
              <a:rPr lang="en-US" dirty="0"/>
              <a:t>Local Farmers/Landowners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611" y="2691439"/>
            <a:ext cx="21738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Funded by a 319 Grant from ANRC and EPA</a:t>
            </a:r>
          </a:p>
        </p:txBody>
      </p:sp>
    </p:spTree>
    <p:extLst>
      <p:ext uri="{BB962C8B-B14F-4D97-AF65-F5344CB8AC3E}">
        <p14:creationId xmlns:p14="http://schemas.microsoft.com/office/powerpoint/2010/main" val="3033271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 showing the Upper Poteau River Watershed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2430" y="6271404"/>
            <a:ext cx="4468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10000"/>
                  </a:schemeClr>
                </a:solidFill>
              </a:rPr>
              <a:t>Upper Poteau River Watershed</a:t>
            </a:r>
          </a:p>
        </p:txBody>
      </p:sp>
    </p:spTree>
    <p:extLst>
      <p:ext uri="{BB962C8B-B14F-4D97-AF65-F5344CB8AC3E}">
        <p14:creationId xmlns:p14="http://schemas.microsoft.com/office/powerpoint/2010/main" val="1081921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Main Project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991" y="1470804"/>
            <a:ext cx="8139293" cy="4876800"/>
          </a:xfrm>
        </p:spPr>
        <p:txBody>
          <a:bodyPr/>
          <a:lstStyle/>
          <a:p>
            <a:r>
              <a:rPr lang="en-US" dirty="0"/>
              <a:t>Water Quality Data Collection (baseflow and storm flow)</a:t>
            </a:r>
          </a:p>
          <a:p>
            <a:r>
              <a:rPr lang="en-US" dirty="0"/>
              <a:t>Flow Gauging (to provide load calculation)</a:t>
            </a:r>
          </a:p>
          <a:p>
            <a:r>
              <a:rPr lang="en-US" dirty="0"/>
              <a:t>Unified Stream Assessment</a:t>
            </a:r>
          </a:p>
          <a:p>
            <a:r>
              <a:rPr lang="en-US" dirty="0"/>
              <a:t>Historical Data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01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icture showing water flowing under a bridg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79" y="301924"/>
            <a:ext cx="8177842" cy="6133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407183" y="-79870"/>
            <a:ext cx="5495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Flow Gauging</a:t>
            </a:r>
          </a:p>
        </p:txBody>
      </p:sp>
    </p:spTree>
    <p:extLst>
      <p:ext uri="{BB962C8B-B14F-4D97-AF65-F5344CB8AC3E}">
        <p14:creationId xmlns:p14="http://schemas.microsoft.com/office/powerpoint/2010/main" val="5985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of storm water flow on the Poteau River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6645" y="0"/>
            <a:ext cx="12192000" cy="6858000"/>
          </a:xfrm>
          <a:prstGeom prst="rect">
            <a:avLst/>
          </a:prstGeom>
        </p:spPr>
      </p:pic>
      <p:pic>
        <p:nvPicPr>
          <p:cNvPr id="2" name="Picture 1" descr="Picture of the Poteau River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9856" y="348291"/>
            <a:ext cx="5193102" cy="2921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464" y="414068"/>
            <a:ext cx="3303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Storm Water Flow on the Poteau River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8555" y="4372384"/>
            <a:ext cx="1293962" cy="16312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Storm water in road side ditches in Waldron</a:t>
            </a:r>
          </a:p>
        </p:txBody>
      </p:sp>
      <p:sp>
        <p:nvSpPr>
          <p:cNvPr id="7" name="Bent Arrow 6" descr=" "/>
          <p:cNvSpPr/>
          <p:nvPr/>
        </p:nvSpPr>
        <p:spPr bwMode="auto">
          <a:xfrm rot="16200000">
            <a:off x="6373630" y="4045524"/>
            <a:ext cx="2221089" cy="405144"/>
          </a:xfrm>
          <a:prstGeom prst="bentArrow">
            <a:avLst>
              <a:gd name="adj1" fmla="val 25000"/>
              <a:gd name="adj2" fmla="val 24470"/>
              <a:gd name="adj3" fmla="val 25000"/>
              <a:gd name="adj4" fmla="val 43750"/>
            </a:avLst>
          </a:prstGeom>
          <a:solidFill>
            <a:schemeClr val="tx1">
              <a:lumMod val="6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15172" y="3228945"/>
            <a:ext cx="166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Same Day!</a:t>
            </a:r>
          </a:p>
        </p:txBody>
      </p:sp>
    </p:spTree>
    <p:extLst>
      <p:ext uri="{BB962C8B-B14F-4D97-AF65-F5344CB8AC3E}">
        <p14:creationId xmlns:p14="http://schemas.microsoft.com/office/powerpoint/2010/main" val="4020131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 descr="Bar chart showing Total Phosphorus mg/L storm flow vs base flow.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462013"/>
              </p:ext>
            </p:extLst>
          </p:nvPr>
        </p:nvGraphicFramePr>
        <p:xfrm>
          <a:off x="156808" y="126028"/>
          <a:ext cx="8850715" cy="5851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187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 descr="Bar chart showing Copper mg/L storm flow vs base flow.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544848"/>
              </p:ext>
            </p:extLst>
          </p:nvPr>
        </p:nvGraphicFramePr>
        <p:xfrm>
          <a:off x="122830" y="0"/>
          <a:ext cx="8911988" cy="5950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44894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3" name="Text Box 3"/>
          <p:cNvSpPr txBox="1">
            <a:spLocks noChangeArrowheads="1"/>
          </p:cNvSpPr>
          <p:nvPr/>
        </p:nvSpPr>
        <p:spPr bwMode="auto">
          <a:xfrm>
            <a:off x="312738" y="146050"/>
            <a:ext cx="4870450" cy="8413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0488" tIns="44450" rIns="90488" bIns="44450" anchor="ctr"/>
          <a:lstStyle/>
          <a:p>
            <a:pPr>
              <a:lnSpc>
                <a:spcPct val="85000"/>
              </a:lnSpc>
            </a:pPr>
            <a:r>
              <a:rPr lang="en-US" sz="4400" b="1">
                <a:solidFill>
                  <a:schemeClr val="tx2"/>
                </a:solidFill>
              </a:rPr>
              <a:t>Questions?</a:t>
            </a:r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2547459" y="1984375"/>
            <a:ext cx="3629054" cy="22590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tabLst>
                <a:tab pos="5022850" algn="l"/>
              </a:tabLst>
            </a:pPr>
            <a:r>
              <a:rPr lang="en-US" sz="2800" b="1" dirty="0">
                <a:solidFill>
                  <a:schemeClr val="tx2"/>
                </a:solidFill>
              </a:rPr>
              <a:t>Greg Phillips</a:t>
            </a:r>
          </a:p>
          <a:p>
            <a:pPr algn="ctr">
              <a:lnSpc>
                <a:spcPct val="110000"/>
              </a:lnSpc>
              <a:tabLst>
                <a:tab pos="5022850" algn="l"/>
              </a:tabLst>
            </a:pPr>
            <a:r>
              <a:rPr lang="en-US" sz="2800" b="1" dirty="0">
                <a:solidFill>
                  <a:schemeClr val="tx2"/>
                </a:solidFill>
              </a:rPr>
              <a:t>(501) 847-7077</a:t>
            </a:r>
            <a:endParaRPr lang="en-US" sz="2800" b="1" dirty="0"/>
          </a:p>
          <a:p>
            <a:pPr algn="ctr">
              <a:lnSpc>
                <a:spcPct val="110000"/>
              </a:lnSpc>
              <a:tabLst>
                <a:tab pos="5022850" algn="l"/>
              </a:tabLst>
            </a:pPr>
            <a:r>
              <a:rPr lang="en-US" sz="2400" dirty="0" err="1"/>
              <a:t>GBM</a:t>
            </a:r>
            <a:r>
              <a:rPr lang="en-US" sz="2400" baseline="30000" dirty="0" err="1"/>
              <a:t>c</a:t>
            </a:r>
            <a:r>
              <a:rPr lang="en-US" sz="2400" dirty="0"/>
              <a:t> &amp; Associates</a:t>
            </a:r>
          </a:p>
          <a:p>
            <a:pPr algn="ctr">
              <a:lnSpc>
                <a:spcPct val="110000"/>
              </a:lnSpc>
              <a:tabLst>
                <a:tab pos="5022850" algn="l"/>
              </a:tabLst>
            </a:pPr>
            <a:r>
              <a:rPr lang="en-US" dirty="0">
                <a:hlinkClick r:id="rId3"/>
              </a:rPr>
              <a:t>gphillips@gbmcassoc.com</a:t>
            </a:r>
            <a:endParaRPr lang="en-US" dirty="0"/>
          </a:p>
          <a:p>
            <a:pPr algn="ctr">
              <a:lnSpc>
                <a:spcPct val="110000"/>
              </a:lnSpc>
              <a:tabLst>
                <a:tab pos="5022850" algn="l"/>
              </a:tabLst>
            </a:pPr>
            <a:r>
              <a:rPr lang="en-US" sz="2800" dirty="0"/>
              <a:t>www.gbmcassoc.com</a:t>
            </a:r>
          </a:p>
        </p:txBody>
      </p:sp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363538" y="1073150"/>
            <a:ext cx="7448550" cy="561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800" b="1"/>
              <a:t>For further information, contact:</a:t>
            </a:r>
          </a:p>
        </p:txBody>
      </p:sp>
      <p:pic>
        <p:nvPicPr>
          <p:cNvPr id="2" name="Picture 1" descr="G B M C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0445" y="4296368"/>
            <a:ext cx="3354914" cy="1655859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Newpal">
  <a:themeElements>
    <a:clrScheme name="">
      <a:dk1>
        <a:srgbClr val="063DE8"/>
      </a:dk1>
      <a:lt1>
        <a:srgbClr val="FFFFFF"/>
      </a:lt1>
      <a:dk2>
        <a:srgbClr val="000081"/>
      </a:dk2>
      <a:lt2>
        <a:srgbClr val="FAFD00"/>
      </a:lt2>
      <a:accent1>
        <a:srgbClr val="00FF00"/>
      </a:accent1>
      <a:accent2>
        <a:srgbClr val="FF00FF"/>
      </a:accent2>
      <a:accent3>
        <a:srgbClr val="AAAAC1"/>
      </a:accent3>
      <a:accent4>
        <a:srgbClr val="DADADA"/>
      </a:accent4>
      <a:accent5>
        <a:srgbClr val="AAFFAA"/>
      </a:accent5>
      <a:accent6>
        <a:srgbClr val="E700E7"/>
      </a:accent6>
      <a:hlink>
        <a:srgbClr val="FE9B03"/>
      </a:hlink>
      <a:folHlink>
        <a:srgbClr val="618FFD"/>
      </a:folHlink>
    </a:clrScheme>
    <a:fontScheme name="Newp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wp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p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5653</TotalTime>
  <Words>718</Words>
  <Application>Microsoft Office PowerPoint</Application>
  <PresentationFormat>On-screen Show (4:3)</PresentationFormat>
  <Paragraphs>151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Wingdings</vt:lpstr>
      <vt:lpstr>Newpal</vt:lpstr>
      <vt:lpstr>Non-Point Source Pollution Assessment and Management</vt:lpstr>
      <vt:lpstr>GBMc Experience in Watershed Assessment, Management and NPS Reductions</vt:lpstr>
      <vt:lpstr>Primary Non-Point Source (NPS) Classifications</vt:lpstr>
      <vt:lpstr>Common Agricultural NPS’s</vt:lpstr>
      <vt:lpstr>PowerPoint Presentation</vt:lpstr>
      <vt:lpstr>PowerPoint Presentation</vt:lpstr>
      <vt:lpstr>PowerPoint Presentation</vt:lpstr>
      <vt:lpstr>PowerPoint Presentation</vt:lpstr>
      <vt:lpstr>Common Urban NPS’s</vt:lpstr>
      <vt:lpstr>Recycling/Waste Transfer Stations</vt:lpstr>
      <vt:lpstr>PowerPoint Presentation</vt:lpstr>
      <vt:lpstr>PowerPoint Presentation</vt:lpstr>
      <vt:lpstr>Watershed Management Planning</vt:lpstr>
      <vt:lpstr>Keys to effective NPS identification and reduction</vt:lpstr>
      <vt:lpstr>PowerPoint Presentation</vt:lpstr>
      <vt:lpstr>PowerPoint Presentation</vt:lpstr>
      <vt:lpstr>White Oak Bayou Stakeholders</vt:lpstr>
      <vt:lpstr>Management Plan Tasks</vt:lpstr>
      <vt:lpstr>PowerPoint Presentation</vt:lpstr>
      <vt:lpstr>PowerPoint Presentation</vt:lpstr>
      <vt:lpstr>Water Quality Management</vt:lpstr>
      <vt:lpstr>PowerPoint Presentation</vt:lpstr>
      <vt:lpstr>PowerPoint Presentation</vt:lpstr>
      <vt:lpstr>Existing City Ordinances</vt:lpstr>
      <vt:lpstr>Detention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Poteau River Watershed Assessment</vt:lpstr>
      <vt:lpstr>PowerPoint Presentation</vt:lpstr>
      <vt:lpstr>Main Project Tasks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Non-Point Source Pollution Assessment and Management</dc:title>
  <dc:subject>Non-Point Source Pollution Assessment and Management</dc:subject>
  <dc:creator>J. Evalengista/Meregillano/consultant Evironmental Engineering &amp; Contracting (EEC) J. Shaffer</dc:creator>
  <cp:keywords>arkansas,water,nonpoint,source,pollution,assessment,management,319,2017</cp:keywords>
  <cp:lastModifiedBy>Donna Rinke</cp:lastModifiedBy>
  <cp:revision>251</cp:revision>
  <cp:lastPrinted>2017-09-26T18:54:32Z</cp:lastPrinted>
  <dcterms:created xsi:type="dcterms:W3CDTF">2004-01-13T22:13:25Z</dcterms:created>
  <dcterms:modified xsi:type="dcterms:W3CDTF">2018-06-23T18:59:36Z</dcterms:modified>
</cp:coreProperties>
</file>