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268" r:id="rId5"/>
    <p:sldId id="280" r:id="rId6"/>
    <p:sldId id="288" r:id="rId7"/>
    <p:sldId id="289" r:id="rId8"/>
    <p:sldId id="290" r:id="rId9"/>
    <p:sldId id="291" r:id="rId10"/>
    <p:sldId id="292" r:id="rId11"/>
    <p:sldId id="293" r:id="rId12"/>
    <p:sldId id="294" r:id="rId13"/>
    <p:sldId id="298" r:id="rId14"/>
    <p:sldId id="295" r:id="rId15"/>
    <p:sldId id="297" r:id="rId16"/>
    <p:sldId id="267" r:id="rId17"/>
    <p:sldId id="26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DDB"/>
    <a:srgbClr val="563828"/>
    <a:srgbClr val="404F21"/>
    <a:srgbClr val="342218"/>
    <a:srgbClr val="000000"/>
    <a:srgbClr val="1D4F5D"/>
    <a:srgbClr val="ABA5FD"/>
    <a:srgbClr val="5A210A"/>
    <a:srgbClr val="3F291D"/>
    <a:srgbClr val="E9D9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878" autoAdjust="0"/>
  </p:normalViewPr>
  <p:slideViewPr>
    <p:cSldViewPr>
      <p:cViewPr varScale="1">
        <p:scale>
          <a:sx n="75" d="100"/>
          <a:sy n="75" d="100"/>
        </p:scale>
        <p:origin x="182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ADCD1C-1349-4B24-BE99-C8BFE799E917}" type="datetimeFigureOut">
              <a:rPr lang="en-US" smtClean="0"/>
              <a:t>6/23/2018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F8449B-0262-485C-A639-4BA81509EA3C}" type="slidenum">
              <a:rPr lang="en-US" smtClean="0"/>
              <a:t>‹#›</a:t>
            </a:fld>
            <a:endParaRPr lang="en-US" dirty="0"/>
          </a:p>
        </p:txBody>
      </p:sp>
    </p:spTree>
    <p:extLst>
      <p:ext uri="{BB962C8B-B14F-4D97-AF65-F5344CB8AC3E}">
        <p14:creationId xmlns:p14="http://schemas.microsoft.com/office/powerpoint/2010/main" val="1848288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F8449B-0262-485C-A639-4BA81509EA3C}" type="slidenum">
              <a:rPr lang="en-US" smtClean="0"/>
              <a:t>5</a:t>
            </a:fld>
            <a:endParaRPr lang="en-US" dirty="0"/>
          </a:p>
        </p:txBody>
      </p:sp>
    </p:spTree>
    <p:extLst>
      <p:ext uri="{BB962C8B-B14F-4D97-AF65-F5344CB8AC3E}">
        <p14:creationId xmlns:p14="http://schemas.microsoft.com/office/powerpoint/2010/main" val="3128755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a:t>
            </a:r>
            <a:r>
              <a:rPr lang="en-US" baseline="0" dirty="0"/>
              <a:t> are the original founding members we have since added members Bill </a:t>
            </a:r>
            <a:r>
              <a:rPr lang="en-US" baseline="0" dirty="0" err="1"/>
              <a:t>Carwell</a:t>
            </a:r>
            <a:r>
              <a:rPr lang="en-US" baseline="0" dirty="0"/>
              <a:t>, Parmer Hankins, and Brett </a:t>
            </a:r>
            <a:r>
              <a:rPr lang="en-US" baseline="0" dirty="0" err="1"/>
              <a:t>Carwell</a:t>
            </a:r>
            <a:endParaRPr lang="en-US" dirty="0"/>
          </a:p>
        </p:txBody>
      </p:sp>
      <p:sp>
        <p:nvSpPr>
          <p:cNvPr id="4" name="Slide Number Placeholder 3"/>
          <p:cNvSpPr>
            <a:spLocks noGrp="1"/>
          </p:cNvSpPr>
          <p:nvPr>
            <p:ph type="sldNum" sz="quarter" idx="10"/>
          </p:nvPr>
        </p:nvSpPr>
        <p:spPr/>
        <p:txBody>
          <a:bodyPr/>
          <a:lstStyle/>
          <a:p>
            <a:fld id="{A6F8449B-0262-485C-A639-4BA81509EA3C}" type="slidenum">
              <a:rPr lang="en-US" smtClean="0"/>
              <a:t>9</a:t>
            </a:fld>
            <a:endParaRPr lang="en-US" dirty="0"/>
          </a:p>
        </p:txBody>
      </p:sp>
    </p:spTree>
    <p:extLst>
      <p:ext uri="{BB962C8B-B14F-4D97-AF65-F5344CB8AC3E}">
        <p14:creationId xmlns:p14="http://schemas.microsoft.com/office/powerpoint/2010/main" val="1110190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wide coverage over the state in the Mississippi river delta</a:t>
            </a:r>
          </a:p>
        </p:txBody>
      </p:sp>
      <p:sp>
        <p:nvSpPr>
          <p:cNvPr id="4" name="Slide Number Placeholder 3"/>
          <p:cNvSpPr>
            <a:spLocks noGrp="1"/>
          </p:cNvSpPr>
          <p:nvPr>
            <p:ph type="sldNum" sz="quarter" idx="10"/>
          </p:nvPr>
        </p:nvSpPr>
        <p:spPr/>
        <p:txBody>
          <a:bodyPr/>
          <a:lstStyle/>
          <a:p>
            <a:fld id="{A6F8449B-0262-485C-A639-4BA81509EA3C}" type="slidenum">
              <a:rPr lang="en-US" smtClean="0"/>
              <a:t>10</a:t>
            </a:fld>
            <a:endParaRPr lang="en-US" dirty="0"/>
          </a:p>
        </p:txBody>
      </p:sp>
    </p:spTree>
    <p:extLst>
      <p:ext uri="{BB962C8B-B14F-4D97-AF65-F5344CB8AC3E}">
        <p14:creationId xmlns:p14="http://schemas.microsoft.com/office/powerpoint/2010/main" val="2204252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31</a:t>
            </a:r>
            <a:r>
              <a:rPr lang="en-US" baseline="30000" dirty="0"/>
              <a:t>st</a:t>
            </a:r>
            <a:r>
              <a:rPr lang="en-US" dirty="0"/>
              <a:t> Cotton Plant,</a:t>
            </a:r>
            <a:r>
              <a:rPr lang="en-US" baseline="0" dirty="0"/>
              <a:t> July 12</a:t>
            </a:r>
            <a:r>
              <a:rPr lang="en-US" baseline="30000" dirty="0"/>
              <a:t>th</a:t>
            </a:r>
            <a:r>
              <a:rPr lang="en-US" baseline="0" dirty="0"/>
              <a:t> Greene county field day, July 18</a:t>
            </a:r>
            <a:r>
              <a:rPr lang="en-US" baseline="30000" dirty="0"/>
              <a:t>th</a:t>
            </a:r>
            <a:r>
              <a:rPr lang="en-US" baseline="0" dirty="0"/>
              <a:t> Phillips County Field Day, August 4</a:t>
            </a:r>
            <a:r>
              <a:rPr lang="en-US" baseline="30000" dirty="0"/>
              <a:t>th</a:t>
            </a:r>
            <a:r>
              <a:rPr lang="en-US" baseline="0" dirty="0"/>
              <a:t> Jackson County Field Day, St Francis County Field Day September 20, </a:t>
            </a:r>
            <a:endParaRPr lang="en-US" dirty="0"/>
          </a:p>
        </p:txBody>
      </p:sp>
      <p:sp>
        <p:nvSpPr>
          <p:cNvPr id="4" name="Slide Number Placeholder 3"/>
          <p:cNvSpPr>
            <a:spLocks noGrp="1"/>
          </p:cNvSpPr>
          <p:nvPr>
            <p:ph type="sldNum" sz="quarter" idx="10"/>
          </p:nvPr>
        </p:nvSpPr>
        <p:spPr/>
        <p:txBody>
          <a:bodyPr/>
          <a:lstStyle/>
          <a:p>
            <a:fld id="{A6F8449B-0262-485C-A639-4BA81509EA3C}" type="slidenum">
              <a:rPr lang="en-US" smtClean="0"/>
              <a:t>11</a:t>
            </a:fld>
            <a:endParaRPr lang="en-US" dirty="0"/>
          </a:p>
        </p:txBody>
      </p:sp>
    </p:spTree>
    <p:extLst>
      <p:ext uri="{BB962C8B-B14F-4D97-AF65-F5344CB8AC3E}">
        <p14:creationId xmlns:p14="http://schemas.microsoft.com/office/powerpoint/2010/main" val="1161694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06163B-0F2E-4B0B-B8BA-47AF1A311E11}" type="datetimeFigureOut">
              <a:rPr lang="en-US" smtClean="0"/>
              <a:t>6/23/2018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50F0A8-A1B2-403A-B322-C82A10067414}" type="slidenum">
              <a:rPr lang="en-US" smtClean="0"/>
              <a:t>‹#›</a:t>
            </a:fld>
            <a:endParaRPr lang="en-US" dirty="0"/>
          </a:p>
        </p:txBody>
      </p:sp>
    </p:spTree>
    <p:extLst>
      <p:ext uri="{BB962C8B-B14F-4D97-AF65-F5344CB8AC3E}">
        <p14:creationId xmlns:p14="http://schemas.microsoft.com/office/powerpoint/2010/main" val="939292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06163B-0F2E-4B0B-B8BA-47AF1A311E11}" type="datetimeFigureOut">
              <a:rPr lang="en-US" smtClean="0"/>
              <a:t>6/23/2018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50F0A8-A1B2-403A-B322-C82A10067414}" type="slidenum">
              <a:rPr lang="en-US" smtClean="0"/>
              <a:t>‹#›</a:t>
            </a:fld>
            <a:endParaRPr lang="en-US" dirty="0"/>
          </a:p>
        </p:txBody>
      </p:sp>
    </p:spTree>
    <p:extLst>
      <p:ext uri="{BB962C8B-B14F-4D97-AF65-F5344CB8AC3E}">
        <p14:creationId xmlns:p14="http://schemas.microsoft.com/office/powerpoint/2010/main" val="1893317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06163B-0F2E-4B0B-B8BA-47AF1A311E11}" type="datetimeFigureOut">
              <a:rPr lang="en-US" smtClean="0"/>
              <a:t>6/23/2018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50F0A8-A1B2-403A-B322-C82A10067414}" type="slidenum">
              <a:rPr lang="en-US" smtClean="0"/>
              <a:t>‹#›</a:t>
            </a:fld>
            <a:endParaRPr lang="en-US" dirty="0"/>
          </a:p>
        </p:txBody>
      </p:sp>
    </p:spTree>
    <p:extLst>
      <p:ext uri="{BB962C8B-B14F-4D97-AF65-F5344CB8AC3E}">
        <p14:creationId xmlns:p14="http://schemas.microsoft.com/office/powerpoint/2010/main" val="1800388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06163B-0F2E-4B0B-B8BA-47AF1A311E11}" type="datetimeFigureOut">
              <a:rPr lang="en-US" smtClean="0"/>
              <a:t>6/23/2018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50F0A8-A1B2-403A-B322-C82A10067414}" type="slidenum">
              <a:rPr lang="en-US" smtClean="0"/>
              <a:t>‹#›</a:t>
            </a:fld>
            <a:endParaRPr lang="en-US" dirty="0"/>
          </a:p>
        </p:txBody>
      </p:sp>
    </p:spTree>
    <p:extLst>
      <p:ext uri="{BB962C8B-B14F-4D97-AF65-F5344CB8AC3E}">
        <p14:creationId xmlns:p14="http://schemas.microsoft.com/office/powerpoint/2010/main" val="3292057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06163B-0F2E-4B0B-B8BA-47AF1A311E11}" type="datetimeFigureOut">
              <a:rPr lang="en-US" smtClean="0"/>
              <a:t>6/23/2018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150F0A8-A1B2-403A-B322-C82A10067414}" type="slidenum">
              <a:rPr lang="en-US" smtClean="0"/>
              <a:t>‹#›</a:t>
            </a:fld>
            <a:endParaRPr lang="en-US" dirty="0"/>
          </a:p>
        </p:txBody>
      </p:sp>
    </p:spTree>
    <p:extLst>
      <p:ext uri="{BB962C8B-B14F-4D97-AF65-F5344CB8AC3E}">
        <p14:creationId xmlns:p14="http://schemas.microsoft.com/office/powerpoint/2010/main" val="1241413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06163B-0F2E-4B0B-B8BA-47AF1A311E11}" type="datetimeFigureOut">
              <a:rPr lang="en-US" smtClean="0"/>
              <a:t>6/23/2018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150F0A8-A1B2-403A-B322-C82A10067414}" type="slidenum">
              <a:rPr lang="en-US" smtClean="0"/>
              <a:t>‹#›</a:t>
            </a:fld>
            <a:endParaRPr lang="en-US" dirty="0"/>
          </a:p>
        </p:txBody>
      </p:sp>
    </p:spTree>
    <p:extLst>
      <p:ext uri="{BB962C8B-B14F-4D97-AF65-F5344CB8AC3E}">
        <p14:creationId xmlns:p14="http://schemas.microsoft.com/office/powerpoint/2010/main" val="1316277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06163B-0F2E-4B0B-B8BA-47AF1A311E11}" type="datetimeFigureOut">
              <a:rPr lang="en-US" smtClean="0"/>
              <a:t>6/23/2018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150F0A8-A1B2-403A-B322-C82A10067414}" type="slidenum">
              <a:rPr lang="en-US" smtClean="0"/>
              <a:t>‹#›</a:t>
            </a:fld>
            <a:endParaRPr lang="en-US" dirty="0"/>
          </a:p>
        </p:txBody>
      </p:sp>
    </p:spTree>
    <p:extLst>
      <p:ext uri="{BB962C8B-B14F-4D97-AF65-F5344CB8AC3E}">
        <p14:creationId xmlns:p14="http://schemas.microsoft.com/office/powerpoint/2010/main" val="294244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06163B-0F2E-4B0B-B8BA-47AF1A311E11}" type="datetimeFigureOut">
              <a:rPr lang="en-US" smtClean="0"/>
              <a:t>6/23/2018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50F0A8-A1B2-403A-B322-C82A10067414}" type="slidenum">
              <a:rPr lang="en-US" smtClean="0"/>
              <a:t>‹#›</a:t>
            </a:fld>
            <a:endParaRPr lang="en-US" dirty="0"/>
          </a:p>
        </p:txBody>
      </p:sp>
    </p:spTree>
    <p:extLst>
      <p:ext uri="{BB962C8B-B14F-4D97-AF65-F5344CB8AC3E}">
        <p14:creationId xmlns:p14="http://schemas.microsoft.com/office/powerpoint/2010/main" val="1128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06163B-0F2E-4B0B-B8BA-47AF1A311E11}" type="datetimeFigureOut">
              <a:rPr lang="en-US" smtClean="0"/>
              <a:t>6/23/2018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50F0A8-A1B2-403A-B322-C82A10067414}" type="slidenum">
              <a:rPr lang="en-US" smtClean="0"/>
              <a:t>‹#›</a:t>
            </a:fld>
            <a:endParaRPr lang="en-US" dirty="0"/>
          </a:p>
        </p:txBody>
      </p:sp>
    </p:spTree>
    <p:extLst>
      <p:ext uri="{BB962C8B-B14F-4D97-AF65-F5344CB8AC3E}">
        <p14:creationId xmlns:p14="http://schemas.microsoft.com/office/powerpoint/2010/main" val="2461631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06163B-0F2E-4B0B-B8BA-47AF1A311E11}" type="datetimeFigureOut">
              <a:rPr lang="en-US" smtClean="0"/>
              <a:t>6/23/2018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50F0A8-A1B2-403A-B322-C82A10067414}" type="slidenum">
              <a:rPr lang="en-US" smtClean="0"/>
              <a:t>‹#›</a:t>
            </a:fld>
            <a:endParaRPr lang="en-US" dirty="0"/>
          </a:p>
        </p:txBody>
      </p:sp>
    </p:spTree>
    <p:extLst>
      <p:ext uri="{BB962C8B-B14F-4D97-AF65-F5344CB8AC3E}">
        <p14:creationId xmlns:p14="http://schemas.microsoft.com/office/powerpoint/2010/main" val="2074806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06163B-0F2E-4B0B-B8BA-47AF1A311E11}" type="datetimeFigureOut">
              <a:rPr lang="en-US" smtClean="0"/>
              <a:t>6/23/2018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50F0A8-A1B2-403A-B322-C82A10067414}" type="slidenum">
              <a:rPr lang="en-US" smtClean="0"/>
              <a:t>‹#›</a:t>
            </a:fld>
            <a:endParaRPr lang="en-US" dirty="0"/>
          </a:p>
        </p:txBody>
      </p:sp>
    </p:spTree>
    <p:extLst>
      <p:ext uri="{BB962C8B-B14F-4D97-AF65-F5344CB8AC3E}">
        <p14:creationId xmlns:p14="http://schemas.microsoft.com/office/powerpoint/2010/main" val="1025891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9D9AD">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06163B-0F2E-4B0B-B8BA-47AF1A311E11}" type="datetimeFigureOut">
              <a:rPr lang="en-US" smtClean="0"/>
              <a:t>6/23/2018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50F0A8-A1B2-403A-B322-C82A10067414}" type="slidenum">
              <a:rPr lang="en-US" smtClean="0"/>
              <a:t>‹#›</a:t>
            </a:fld>
            <a:endParaRPr lang="en-US" dirty="0"/>
          </a:p>
        </p:txBody>
      </p:sp>
    </p:spTree>
    <p:extLst>
      <p:ext uri="{BB962C8B-B14F-4D97-AF65-F5344CB8AC3E}">
        <p14:creationId xmlns:p14="http://schemas.microsoft.com/office/powerpoint/2010/main" val="1940080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gif"/><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5.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0.jpe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1.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5.jp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jp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5.jp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2.png"/><Relationship Id="rId5" Type="http://schemas.microsoft.com/office/2007/relationships/hdphoto" Target="../media/hdphoto1.wdp"/><Relationship Id="rId10" Type="http://schemas.openxmlformats.org/officeDocument/2006/relationships/image" Target="../media/image17.jpg"/><Relationship Id="rId4" Type="http://schemas.openxmlformats.org/officeDocument/2006/relationships/image" Target="../media/image4.png"/><Relationship Id="rId9"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3.gif"/><Relationship Id="rId5" Type="http://schemas.microsoft.com/office/2007/relationships/hdphoto" Target="../media/hdphoto3.wdp"/><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http://directives.sc.egov.usda.gov/32431.wba" TargetMode="Externa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22.pn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http://www.wi.nrcs.usda.gov/images/8053614949NRCSSoilHealth.jpg"/>
          <p:cNvSpPr>
            <a:spLocks noChangeAspect="1" noChangeArrowheads="1"/>
          </p:cNvSpPr>
          <p:nvPr/>
        </p:nvSpPr>
        <p:spPr bwMode="auto">
          <a:xfrm>
            <a:off x="63500" y="-136525"/>
            <a:ext cx="10315575" cy="6877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pic>
        <p:nvPicPr>
          <p:cNvPr id="5" name="Picture 4" descr=" "/>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144000" cy="6858001"/>
          </a:xfrm>
          <a:prstGeom prst="rect">
            <a:avLst/>
          </a:prstGeom>
        </p:spPr>
      </p:pic>
      <p:sp>
        <p:nvSpPr>
          <p:cNvPr id="7" name="TextBox 6"/>
          <p:cNvSpPr txBox="1"/>
          <p:nvPr/>
        </p:nvSpPr>
        <p:spPr>
          <a:xfrm>
            <a:off x="0" y="1371600"/>
            <a:ext cx="9144000" cy="5509200"/>
          </a:xfrm>
          <a:prstGeom prst="rect">
            <a:avLst/>
          </a:prstGeom>
          <a:solidFill>
            <a:schemeClr val="tx1">
              <a:alpha val="29000"/>
            </a:schemeClr>
          </a:solidFill>
          <a:effectLst/>
        </p:spPr>
        <p:txBody>
          <a:bodyPr wrap="square" rtlCol="0">
            <a:spAutoFit/>
          </a:bodyPr>
          <a:lstStyle/>
          <a:p>
            <a:r>
              <a:rPr lang="en-US" sz="3200" b="1" dirty="0">
                <a:ln w="3175">
                  <a:solidFill>
                    <a:prstClr val="black">
                      <a:lumMod val="50000"/>
                      <a:lumOff val="50000"/>
                    </a:prstClr>
                  </a:solidFill>
                </a:ln>
                <a:solidFill>
                  <a:prstClr val="white"/>
                </a:solidFill>
                <a:effectLst>
                  <a:outerShdw blurRad="38100" dist="38100" dir="2700000" algn="tl">
                    <a:srgbClr val="000000">
                      <a:alpha val="43137"/>
                    </a:srgbClr>
                  </a:outerShdw>
                </a:effectLst>
              </a:rPr>
              <a:t>                    </a:t>
            </a:r>
            <a:br>
              <a:rPr lang="en-US" sz="3200" b="1" dirty="0">
                <a:ln w="3175">
                  <a:solidFill>
                    <a:prstClr val="black"/>
                  </a:solidFill>
                </a:ln>
                <a:solidFill>
                  <a:prstClr val="white"/>
                </a:solidFill>
                <a:effectLst>
                  <a:outerShdw blurRad="38100" dist="38100" dir="2700000" algn="tl">
                    <a:srgbClr val="000000">
                      <a:alpha val="43137"/>
                    </a:srgbClr>
                  </a:outerShdw>
                </a:effectLst>
              </a:rPr>
            </a:br>
            <a:r>
              <a:rPr lang="en-US" sz="3200" b="1" dirty="0">
                <a:ln w="3175">
                  <a:solidFill>
                    <a:prstClr val="black"/>
                  </a:solidFill>
                </a:ln>
                <a:solidFill>
                  <a:prstClr val="white"/>
                </a:solidFill>
                <a:effectLst>
                  <a:outerShdw blurRad="38100" dist="38100" dir="2700000" algn="tl">
                    <a:srgbClr val="000000">
                      <a:alpha val="43137"/>
                    </a:srgbClr>
                  </a:outerShdw>
                </a:effectLst>
              </a:rPr>
              <a:t>	</a:t>
            </a:r>
            <a:r>
              <a:rPr lang="en-US" sz="3200" b="1" dirty="0">
                <a:ln w="19050">
                  <a:solidFill>
                    <a:prstClr val="black"/>
                  </a:solidFill>
                </a:ln>
                <a:solidFill>
                  <a:prstClr val="white"/>
                </a:solidFill>
                <a:effectLst>
                  <a:outerShdw blurRad="38100" dist="38100" dir="2700000" algn="tl">
                    <a:srgbClr val="000000">
                      <a:alpha val="43137"/>
                    </a:srgbClr>
                  </a:outerShdw>
                </a:effectLst>
              </a:rPr>
              <a:t>        </a:t>
            </a:r>
            <a:r>
              <a:rPr lang="en-US" sz="3200" b="1" dirty="0">
                <a:ln w="19050">
                  <a:solidFill>
                    <a:prstClr val="black"/>
                  </a:solidFill>
                </a:ln>
                <a:solidFill>
                  <a:prstClr val="white"/>
                </a:solidFill>
                <a:effectLst>
                  <a:outerShdw blurRad="38100" dist="38100" dir="2700000" algn="tl">
                    <a:srgbClr val="000000">
                      <a:alpha val="43137"/>
                    </a:srgbClr>
                  </a:outerShdw>
                </a:effectLst>
                <a:latin typeface="Franklin Gothic Demi" panose="020B0703020102020204" pitchFamily="34" charset="0"/>
              </a:rPr>
              <a:t>Arkansas Soil Health Alliance</a:t>
            </a:r>
            <a:endParaRPr lang="en-US" sz="3200" b="1" dirty="0">
              <a:ln w="19050">
                <a:solidFill>
                  <a:prstClr val="black"/>
                </a:solidFill>
              </a:ln>
              <a:solidFill>
                <a:prstClr val="white"/>
              </a:solidFill>
              <a:latin typeface="Franklin Gothic Heavy" pitchFamily="34" charset="0"/>
            </a:endParaRPr>
          </a:p>
          <a:p>
            <a:r>
              <a:rPr lang="en-US" sz="2400" b="1" dirty="0">
                <a:ln w="19050">
                  <a:solidFill>
                    <a:prstClr val="black"/>
                  </a:solidFill>
                </a:ln>
                <a:solidFill>
                  <a:prstClr val="white"/>
                </a:solidFill>
                <a:latin typeface="Franklin Gothic Heavy" pitchFamily="34" charset="0"/>
              </a:rPr>
              <a:t>                  </a:t>
            </a:r>
          </a:p>
          <a:p>
            <a:endParaRPr lang="en-US" sz="2400" b="1" dirty="0">
              <a:ln w="19050">
                <a:solidFill>
                  <a:prstClr val="black"/>
                </a:solidFill>
              </a:ln>
              <a:solidFill>
                <a:prstClr val="white"/>
              </a:solidFill>
              <a:latin typeface="Franklin Gothic Heavy" pitchFamily="34" charset="0"/>
            </a:endParaRPr>
          </a:p>
          <a:p>
            <a:r>
              <a:rPr lang="en-US" sz="2400" b="1" dirty="0">
                <a:ln w="19050">
                  <a:solidFill>
                    <a:prstClr val="black"/>
                  </a:solidFill>
                </a:ln>
                <a:solidFill>
                  <a:prstClr val="white"/>
                </a:solidFill>
                <a:latin typeface="Franklin Gothic Heavy" pitchFamily="34" charset="0"/>
              </a:rPr>
              <a:t>                               Presented by: </a:t>
            </a:r>
            <a:br>
              <a:rPr lang="en-US" sz="2400" b="1" dirty="0">
                <a:ln w="19050">
                  <a:solidFill>
                    <a:prstClr val="black"/>
                  </a:solidFill>
                </a:ln>
                <a:solidFill>
                  <a:prstClr val="white"/>
                </a:solidFill>
                <a:latin typeface="Franklin Gothic Heavy" pitchFamily="34" charset="0"/>
              </a:rPr>
            </a:br>
            <a:r>
              <a:rPr lang="en-US" sz="2400" b="1" dirty="0">
                <a:ln w="19050">
                  <a:solidFill>
                    <a:prstClr val="black"/>
                  </a:solidFill>
                </a:ln>
                <a:solidFill>
                  <a:prstClr val="white"/>
                </a:solidFill>
                <a:latin typeface="Franklin Gothic Heavy" pitchFamily="34" charset="0"/>
              </a:rPr>
              <a:t>		   </a:t>
            </a:r>
            <a:br>
              <a:rPr lang="en-US" sz="2400" b="1" dirty="0">
                <a:ln w="19050">
                  <a:solidFill>
                    <a:prstClr val="black"/>
                  </a:solidFill>
                </a:ln>
                <a:solidFill>
                  <a:prstClr val="white"/>
                </a:solidFill>
                <a:latin typeface="Franklin Gothic Heavy" pitchFamily="34" charset="0"/>
              </a:rPr>
            </a:br>
            <a:r>
              <a:rPr lang="en-US" sz="2400" b="1" dirty="0">
                <a:ln w="19050">
                  <a:solidFill>
                    <a:prstClr val="black"/>
                  </a:solidFill>
                </a:ln>
                <a:solidFill>
                  <a:prstClr val="white"/>
                </a:solidFill>
                <a:latin typeface="Franklin Gothic Heavy" pitchFamily="34" charset="0"/>
              </a:rPr>
              <a:t>		       Keith Scoggins</a:t>
            </a:r>
          </a:p>
          <a:p>
            <a:r>
              <a:rPr lang="en-US" sz="2400" b="1" dirty="0">
                <a:ln w="19050">
                  <a:solidFill>
                    <a:prstClr val="black"/>
                  </a:solidFill>
                </a:ln>
                <a:solidFill>
                  <a:prstClr val="white"/>
                </a:solidFill>
                <a:latin typeface="Franklin Gothic Heavy" pitchFamily="34" charset="0"/>
              </a:rPr>
              <a:t>		       District Conservationist </a:t>
            </a:r>
          </a:p>
          <a:p>
            <a:r>
              <a:rPr lang="en-US" sz="2400" b="1" dirty="0">
                <a:ln w="19050">
                  <a:solidFill>
                    <a:prstClr val="black"/>
                  </a:solidFill>
                </a:ln>
                <a:solidFill>
                  <a:prstClr val="white"/>
                </a:solidFill>
                <a:latin typeface="Franklin Gothic Heavy" pitchFamily="34" charset="0"/>
              </a:rPr>
              <a:t>		       NRCS Arkansas</a:t>
            </a:r>
            <a:br>
              <a:rPr lang="en-US" sz="2400" b="1" dirty="0">
                <a:ln w="3175">
                  <a:solidFill>
                    <a:prstClr val="black">
                      <a:lumMod val="50000"/>
                      <a:lumOff val="50000"/>
                    </a:prstClr>
                  </a:solidFill>
                </a:ln>
                <a:solidFill>
                  <a:prstClr val="white"/>
                </a:solidFill>
                <a:effectLst>
                  <a:outerShdw blurRad="38100" dist="38100" dir="2700000" algn="tl">
                    <a:srgbClr val="000000">
                      <a:alpha val="43137"/>
                    </a:srgbClr>
                  </a:outerShdw>
                </a:effectLst>
                <a:latin typeface="Franklin Gothic Heavy" pitchFamily="34" charset="0"/>
              </a:rPr>
            </a:br>
            <a:br>
              <a:rPr lang="en-US" sz="2400" b="1" dirty="0">
                <a:ln w="3175">
                  <a:solidFill>
                    <a:prstClr val="black">
                      <a:lumMod val="50000"/>
                      <a:lumOff val="50000"/>
                    </a:prstClr>
                  </a:solidFill>
                </a:ln>
                <a:solidFill>
                  <a:prstClr val="white"/>
                </a:solidFill>
                <a:effectLst>
                  <a:outerShdw blurRad="38100" dist="38100" dir="2700000" algn="tl">
                    <a:srgbClr val="000000">
                      <a:alpha val="43137"/>
                    </a:srgbClr>
                  </a:outerShdw>
                </a:effectLst>
              </a:rPr>
            </a:br>
            <a:br>
              <a:rPr lang="en-US" sz="2400" b="1" dirty="0">
                <a:ln w="3175">
                  <a:solidFill>
                    <a:prstClr val="black">
                      <a:lumMod val="50000"/>
                      <a:lumOff val="50000"/>
                    </a:prstClr>
                  </a:solidFill>
                </a:ln>
                <a:solidFill>
                  <a:prstClr val="white"/>
                </a:solidFill>
                <a:effectLst>
                  <a:outerShdw blurRad="38100" dist="38100" dir="2700000" algn="tl">
                    <a:srgbClr val="000000">
                      <a:alpha val="43137"/>
                    </a:srgbClr>
                  </a:outerShdw>
                </a:effectLst>
              </a:rPr>
            </a:br>
            <a:br>
              <a:rPr lang="en-US" sz="2400" b="1" dirty="0">
                <a:ln w="3175">
                  <a:solidFill>
                    <a:prstClr val="black">
                      <a:lumMod val="50000"/>
                      <a:lumOff val="50000"/>
                    </a:prstClr>
                  </a:solidFill>
                </a:ln>
                <a:solidFill>
                  <a:prstClr val="white"/>
                </a:solidFill>
                <a:effectLst>
                  <a:outerShdw blurRad="38100" dist="38100" dir="2700000" algn="tl">
                    <a:srgbClr val="000000">
                      <a:alpha val="43137"/>
                    </a:srgbClr>
                  </a:outerShdw>
                </a:effectLst>
              </a:rPr>
            </a:br>
            <a:br>
              <a:rPr lang="en-US" sz="2400" b="1" dirty="0">
                <a:ln w="3175">
                  <a:solidFill>
                    <a:prstClr val="black">
                      <a:lumMod val="50000"/>
                      <a:lumOff val="50000"/>
                    </a:prstClr>
                  </a:solidFill>
                </a:ln>
                <a:solidFill>
                  <a:prstClr val="white"/>
                </a:solidFill>
                <a:effectLst>
                  <a:outerShdw blurRad="38100" dist="38100" dir="2700000" algn="tl">
                    <a:srgbClr val="000000">
                      <a:alpha val="43137"/>
                    </a:srgbClr>
                  </a:outerShdw>
                </a:effectLst>
              </a:rPr>
            </a:br>
            <a:endParaRPr lang="en-US" sz="2400" b="1" dirty="0">
              <a:ln w="3175">
                <a:solidFill>
                  <a:prstClr val="black">
                    <a:lumMod val="50000"/>
                    <a:lumOff val="50000"/>
                  </a:prstClr>
                </a:solidFill>
              </a:ln>
              <a:solidFill>
                <a:prstClr val="white"/>
              </a:solidFill>
              <a:effectLst>
                <a:outerShdw blurRad="38100" dist="38100" dir="2700000" algn="tl">
                  <a:srgbClr val="000000">
                    <a:alpha val="43137"/>
                  </a:srgbClr>
                </a:outerShdw>
              </a:effectLst>
            </a:endParaRPr>
          </a:p>
        </p:txBody>
      </p:sp>
      <p:pic>
        <p:nvPicPr>
          <p:cNvPr id="1039" name="Picture 15" descr="U S D A N R C S United States Department of Agriculture Natural Resources Conservation Service"/>
          <p:cNvPicPr>
            <a:picLocks noChangeAspect="1" noChangeArrowheads="1"/>
          </p:cNvPicPr>
          <p:nvPr/>
        </p:nvPicPr>
        <p:blipFill>
          <a:blip r:embed="rId3">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0" y="5339498"/>
            <a:ext cx="3964005" cy="139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Unlock the secrets in the so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4953000"/>
            <a:ext cx="1543050" cy="15430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ealthy Land and Water Naturally"/>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45818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72" y="0"/>
            <a:ext cx="9112028" cy="6840000"/>
          </a:xfrm>
          <a:prstGeom prst="rect">
            <a:avLst/>
          </a:prstGeom>
        </p:spPr>
      </p:pic>
      <p:sp>
        <p:nvSpPr>
          <p:cNvPr id="3" name="TextBox 2"/>
          <p:cNvSpPr txBox="1"/>
          <p:nvPr/>
        </p:nvSpPr>
        <p:spPr>
          <a:xfrm>
            <a:off x="1295400" y="1309924"/>
            <a:ext cx="6400800" cy="707886"/>
          </a:xfrm>
          <a:prstGeom prst="rect">
            <a:avLst/>
          </a:prstGeom>
          <a:noFill/>
        </p:spPr>
        <p:txBody>
          <a:bodyPr wrap="square" rtlCol="0">
            <a:spAutoFit/>
          </a:bodyPr>
          <a:lstStyle/>
          <a:p>
            <a:r>
              <a:rPr lang="en-US" sz="4000" dirty="0">
                <a:solidFill>
                  <a:schemeClr val="bg1"/>
                </a:solidFill>
              </a:rPr>
              <a:t>Arkansas Soil Health Alliance</a:t>
            </a:r>
          </a:p>
        </p:txBody>
      </p:sp>
      <p:sp>
        <p:nvSpPr>
          <p:cNvPr id="4" name="TextBox 3"/>
          <p:cNvSpPr txBox="1"/>
          <p:nvPr/>
        </p:nvSpPr>
        <p:spPr>
          <a:xfrm>
            <a:off x="1262848" y="2024396"/>
            <a:ext cx="6400800" cy="3477875"/>
          </a:xfrm>
          <a:prstGeom prst="rect">
            <a:avLst/>
          </a:prstGeom>
          <a:noFill/>
        </p:spPr>
        <p:txBody>
          <a:bodyPr wrap="square" rtlCol="0">
            <a:spAutoFit/>
          </a:bodyPr>
          <a:lstStyle/>
          <a:p>
            <a:r>
              <a:rPr lang="en-US" sz="2000" dirty="0">
                <a:solidFill>
                  <a:schemeClr val="bg1"/>
                </a:solidFill>
              </a:rPr>
              <a:t> The Arkansas Soil Health Alliance is a non-profit corporation and shall operate exclusively for educational and charitable purposes within the meaning of Section 501 (c)(3) of the Internal Revenue Code, or the corresponding section of any future Federal tax code. Increase tangible support for heightened focus on the importance of soil health on a local, state and national level; educate diverse audiences (from policy makers to the public) about the value and importance of healthy soils; and network and leverage resources and knowledge among conservation partners and organizations. </a:t>
            </a:r>
          </a:p>
        </p:txBody>
      </p:sp>
      <p:pic>
        <p:nvPicPr>
          <p:cNvPr id="5" name="Picture 2" descr="Healthy Land and Water Naturally"/>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descr="Unlock the secrets in the soi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0878" y="5139357"/>
            <a:ext cx="1543050" cy="15430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5" descr="U S D A N R C S United States Department of Agriculture Natural Resources Conservation Service"/>
          <p:cNvPicPr>
            <a:picLocks noChangeAspect="1" noChangeArrowheads="1"/>
          </p:cNvPicPr>
          <p:nvPr/>
        </p:nvPicPr>
        <p:blipFill>
          <a:blip r:embed="rId6">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0" y="5339498"/>
            <a:ext cx="3964005" cy="139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453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72" y="0"/>
            <a:ext cx="9112028" cy="6840000"/>
          </a:xfrm>
          <a:prstGeom prst="rect">
            <a:avLst/>
          </a:prstGeom>
        </p:spPr>
      </p:pic>
      <p:sp>
        <p:nvSpPr>
          <p:cNvPr id="3" name="TextBox 2"/>
          <p:cNvSpPr txBox="1"/>
          <p:nvPr/>
        </p:nvSpPr>
        <p:spPr>
          <a:xfrm>
            <a:off x="1387586" y="1626386"/>
            <a:ext cx="6400800" cy="707886"/>
          </a:xfrm>
          <a:prstGeom prst="rect">
            <a:avLst/>
          </a:prstGeom>
          <a:noFill/>
        </p:spPr>
        <p:txBody>
          <a:bodyPr wrap="square" rtlCol="0">
            <a:spAutoFit/>
          </a:bodyPr>
          <a:lstStyle/>
          <a:p>
            <a:r>
              <a:rPr lang="en-US" sz="4000" dirty="0">
                <a:solidFill>
                  <a:prstClr val="white"/>
                </a:solidFill>
              </a:rPr>
              <a:t>Arkansas Soil Health Alliance</a:t>
            </a:r>
          </a:p>
        </p:txBody>
      </p:sp>
      <p:sp>
        <p:nvSpPr>
          <p:cNvPr id="4" name="TextBox 3"/>
          <p:cNvSpPr txBox="1"/>
          <p:nvPr/>
        </p:nvSpPr>
        <p:spPr>
          <a:xfrm>
            <a:off x="1066800" y="2514600"/>
            <a:ext cx="6400800" cy="2862322"/>
          </a:xfrm>
          <a:prstGeom prst="rect">
            <a:avLst/>
          </a:prstGeom>
          <a:noFill/>
        </p:spPr>
        <p:txBody>
          <a:bodyPr wrap="square" rtlCol="0">
            <a:spAutoFit/>
          </a:bodyPr>
          <a:lstStyle/>
          <a:p>
            <a:r>
              <a:rPr lang="en-US" sz="3600" dirty="0">
                <a:solidFill>
                  <a:prstClr val="white"/>
                </a:solidFill>
              </a:rPr>
              <a:t>Robbie Bevis</a:t>
            </a:r>
          </a:p>
          <a:p>
            <a:r>
              <a:rPr lang="en-US" sz="3600" dirty="0">
                <a:solidFill>
                  <a:prstClr val="white"/>
                </a:solidFill>
              </a:rPr>
              <a:t>President</a:t>
            </a:r>
          </a:p>
          <a:p>
            <a:r>
              <a:rPr lang="en-US" sz="3600" dirty="0">
                <a:solidFill>
                  <a:prstClr val="white"/>
                </a:solidFill>
              </a:rPr>
              <a:t>Bevis Farms  3000 ac.</a:t>
            </a:r>
          </a:p>
          <a:p>
            <a:r>
              <a:rPr lang="en-US" sz="3600" dirty="0">
                <a:solidFill>
                  <a:prstClr val="white"/>
                </a:solidFill>
              </a:rPr>
              <a:t>Corn, Soybean, and Rice</a:t>
            </a:r>
          </a:p>
          <a:p>
            <a:endParaRPr lang="en-US" sz="3600" dirty="0">
              <a:solidFill>
                <a:prstClr val="white"/>
              </a:solidFill>
            </a:endParaRPr>
          </a:p>
        </p:txBody>
      </p:sp>
      <p:pic>
        <p:nvPicPr>
          <p:cNvPr id="5" name="Picture 2" descr="Healthy Land and Water Naturally"/>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15" descr="U S D A N R C S United States Department of Agriculture Natural Resources Conservation Service"/>
          <p:cNvPicPr>
            <a:picLocks noChangeAspect="1" noChangeArrowheads="1"/>
          </p:cNvPicPr>
          <p:nvPr/>
        </p:nvPicPr>
        <p:blipFill>
          <a:blip r:embed="rId5">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0" y="5339498"/>
            <a:ext cx="3964005" cy="139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Unlock the secrets in the soil"/>
          <p:cNvPicPr>
            <a:picLocks noChangeAspect="1"/>
          </p:cNvPicPr>
          <p:nvPr/>
        </p:nvPicPr>
        <p:blipFill>
          <a:blip r:embed="rId6"/>
          <a:stretch>
            <a:fillRect/>
          </a:stretch>
        </p:blipFill>
        <p:spPr>
          <a:xfrm>
            <a:off x="7467600" y="5198103"/>
            <a:ext cx="1542422" cy="1542422"/>
          </a:xfrm>
          <a:prstGeom prst="rect">
            <a:avLst/>
          </a:prstGeom>
        </p:spPr>
      </p:pic>
      <p:pic>
        <p:nvPicPr>
          <p:cNvPr id="8" name="Picture 7" descr="Picture of Robbie Bevi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43600" y="2514600"/>
            <a:ext cx="1281598" cy="2274837"/>
          </a:xfrm>
          <a:prstGeom prst="rect">
            <a:avLst/>
          </a:prstGeom>
        </p:spPr>
      </p:pic>
    </p:spTree>
    <p:extLst>
      <p:ext uri="{BB962C8B-B14F-4D97-AF65-F5344CB8AC3E}">
        <p14:creationId xmlns:p14="http://schemas.microsoft.com/office/powerpoint/2010/main" val="701186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72" y="0"/>
            <a:ext cx="9112028" cy="6840000"/>
          </a:xfrm>
          <a:prstGeom prst="rect">
            <a:avLst/>
          </a:prstGeom>
        </p:spPr>
      </p:pic>
      <p:sp>
        <p:nvSpPr>
          <p:cNvPr id="3" name="TextBox 2"/>
          <p:cNvSpPr txBox="1"/>
          <p:nvPr/>
        </p:nvSpPr>
        <p:spPr>
          <a:xfrm>
            <a:off x="1575704" y="1290770"/>
            <a:ext cx="6400800" cy="707886"/>
          </a:xfrm>
          <a:prstGeom prst="rect">
            <a:avLst/>
          </a:prstGeom>
          <a:noFill/>
        </p:spPr>
        <p:txBody>
          <a:bodyPr wrap="square" rtlCol="0">
            <a:spAutoFit/>
          </a:bodyPr>
          <a:lstStyle/>
          <a:p>
            <a:r>
              <a:rPr lang="en-US" sz="4000" dirty="0">
                <a:solidFill>
                  <a:prstClr val="white"/>
                </a:solidFill>
              </a:rPr>
              <a:t>Arkansas Soil Health Alliance</a:t>
            </a:r>
          </a:p>
        </p:txBody>
      </p:sp>
      <p:sp>
        <p:nvSpPr>
          <p:cNvPr id="4" name="TextBox 3"/>
          <p:cNvSpPr txBox="1"/>
          <p:nvPr/>
        </p:nvSpPr>
        <p:spPr>
          <a:xfrm>
            <a:off x="1575704" y="2129126"/>
            <a:ext cx="6400800" cy="3416320"/>
          </a:xfrm>
          <a:prstGeom prst="rect">
            <a:avLst/>
          </a:prstGeom>
          <a:noFill/>
        </p:spPr>
        <p:txBody>
          <a:bodyPr wrap="square" rtlCol="0">
            <a:spAutoFit/>
          </a:bodyPr>
          <a:lstStyle/>
          <a:p>
            <a:r>
              <a:rPr lang="en-US" sz="3600" dirty="0">
                <a:solidFill>
                  <a:prstClr val="white"/>
                </a:solidFill>
              </a:rPr>
              <a:t>Mike Taylor and Michael Taylor</a:t>
            </a:r>
          </a:p>
          <a:p>
            <a:r>
              <a:rPr lang="en-US" sz="3600" dirty="0">
                <a:solidFill>
                  <a:prstClr val="white"/>
                </a:solidFill>
              </a:rPr>
              <a:t>Long Lake Plantation  </a:t>
            </a:r>
          </a:p>
          <a:p>
            <a:r>
              <a:rPr lang="en-US" sz="3600" dirty="0">
                <a:solidFill>
                  <a:prstClr val="white"/>
                </a:solidFill>
              </a:rPr>
              <a:t>5000 ac.</a:t>
            </a:r>
          </a:p>
          <a:p>
            <a:r>
              <a:rPr lang="en-US" sz="3600" dirty="0">
                <a:solidFill>
                  <a:prstClr val="white"/>
                </a:solidFill>
              </a:rPr>
              <a:t>Corn, Soybeans, and Wheat</a:t>
            </a:r>
          </a:p>
          <a:p>
            <a:r>
              <a:rPr lang="en-US" sz="3600" dirty="0">
                <a:solidFill>
                  <a:prstClr val="white"/>
                </a:solidFill>
              </a:rPr>
              <a:t> </a:t>
            </a:r>
          </a:p>
          <a:p>
            <a:endParaRPr lang="en-US" sz="3600" dirty="0">
              <a:solidFill>
                <a:prstClr val="white"/>
              </a:solidFill>
            </a:endParaRPr>
          </a:p>
        </p:txBody>
      </p:sp>
      <p:pic>
        <p:nvPicPr>
          <p:cNvPr id="5" name="Picture 2" descr="Healthy Land and Water Naturally"/>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15"/>
          <p:cNvPicPr>
            <a:picLocks noChangeAspect="1" noChangeArrowheads="1"/>
          </p:cNvPicPr>
          <p:nvPr/>
        </p:nvPicPr>
        <p:blipFill>
          <a:blip r:embed="rId5">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0" y="5339498"/>
            <a:ext cx="3964005" cy="139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Unlock the secrets in the soil"/>
          <p:cNvPicPr>
            <a:picLocks noChangeAspect="1"/>
          </p:cNvPicPr>
          <p:nvPr/>
        </p:nvPicPr>
        <p:blipFill>
          <a:blip r:embed="rId6"/>
          <a:stretch>
            <a:fillRect/>
          </a:stretch>
        </p:blipFill>
        <p:spPr>
          <a:xfrm>
            <a:off x="7512678" y="5187712"/>
            <a:ext cx="1542422" cy="1542422"/>
          </a:xfrm>
          <a:prstGeom prst="rect">
            <a:avLst/>
          </a:prstGeom>
        </p:spPr>
      </p:pic>
      <p:pic>
        <p:nvPicPr>
          <p:cNvPr id="9" name="Picture 8" descr="Picture of Mike Taylor, Michael Taylor and so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500" y="4606718"/>
            <a:ext cx="5715000" cy="2254746"/>
          </a:xfrm>
          <a:prstGeom prst="rect">
            <a:avLst/>
          </a:prstGeom>
        </p:spPr>
      </p:pic>
    </p:spTree>
    <p:extLst>
      <p:ext uri="{BB962C8B-B14F-4D97-AF65-F5344CB8AC3E}">
        <p14:creationId xmlns:p14="http://schemas.microsoft.com/office/powerpoint/2010/main" val="3040345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72" y="0"/>
            <a:ext cx="9112028" cy="6840000"/>
          </a:xfrm>
          <a:prstGeom prst="rect">
            <a:avLst/>
          </a:prstGeom>
        </p:spPr>
      </p:pic>
      <p:sp>
        <p:nvSpPr>
          <p:cNvPr id="3" name="TextBox 2"/>
          <p:cNvSpPr txBox="1"/>
          <p:nvPr/>
        </p:nvSpPr>
        <p:spPr>
          <a:xfrm>
            <a:off x="1387586" y="1626386"/>
            <a:ext cx="6400800" cy="707886"/>
          </a:xfrm>
          <a:prstGeom prst="rect">
            <a:avLst/>
          </a:prstGeom>
          <a:noFill/>
        </p:spPr>
        <p:txBody>
          <a:bodyPr wrap="square" rtlCol="0">
            <a:spAutoFit/>
          </a:bodyPr>
          <a:lstStyle/>
          <a:p>
            <a:r>
              <a:rPr lang="en-US" sz="4000" dirty="0">
                <a:solidFill>
                  <a:prstClr val="white"/>
                </a:solidFill>
              </a:rPr>
              <a:t>Arkansas Soil Health Alliance</a:t>
            </a:r>
          </a:p>
        </p:txBody>
      </p:sp>
      <p:sp>
        <p:nvSpPr>
          <p:cNvPr id="4" name="TextBox 3"/>
          <p:cNvSpPr txBox="1"/>
          <p:nvPr/>
        </p:nvSpPr>
        <p:spPr>
          <a:xfrm>
            <a:off x="1063335" y="2182010"/>
            <a:ext cx="6149583" cy="3970318"/>
          </a:xfrm>
          <a:prstGeom prst="rect">
            <a:avLst/>
          </a:prstGeom>
          <a:noFill/>
        </p:spPr>
        <p:txBody>
          <a:bodyPr wrap="square" rtlCol="0">
            <a:spAutoFit/>
          </a:bodyPr>
          <a:lstStyle/>
          <a:p>
            <a:r>
              <a:rPr lang="en-US" sz="3600" dirty="0">
                <a:solidFill>
                  <a:prstClr val="white"/>
                </a:solidFill>
              </a:rPr>
              <a:t>Adam Chappell</a:t>
            </a:r>
          </a:p>
          <a:p>
            <a:r>
              <a:rPr lang="en-US" sz="3600" dirty="0">
                <a:solidFill>
                  <a:prstClr val="white"/>
                </a:solidFill>
              </a:rPr>
              <a:t>Secretary</a:t>
            </a:r>
          </a:p>
          <a:p>
            <a:r>
              <a:rPr lang="en-US" sz="3600" dirty="0">
                <a:solidFill>
                  <a:prstClr val="white"/>
                </a:solidFill>
              </a:rPr>
              <a:t>Chappell Brothers Farms  </a:t>
            </a:r>
          </a:p>
          <a:p>
            <a:r>
              <a:rPr lang="en-US" sz="3600" dirty="0">
                <a:solidFill>
                  <a:prstClr val="white"/>
                </a:solidFill>
              </a:rPr>
              <a:t>9000 ac.</a:t>
            </a:r>
          </a:p>
          <a:p>
            <a:r>
              <a:rPr lang="en-US" sz="3600" dirty="0">
                <a:solidFill>
                  <a:prstClr val="white"/>
                </a:solidFill>
              </a:rPr>
              <a:t>Corn, Soybean, Wheat, Cotton and Rice</a:t>
            </a:r>
          </a:p>
          <a:p>
            <a:endParaRPr lang="en-US" sz="3600" dirty="0">
              <a:solidFill>
                <a:prstClr val="white"/>
              </a:solidFill>
            </a:endParaRPr>
          </a:p>
        </p:txBody>
      </p:sp>
      <p:pic>
        <p:nvPicPr>
          <p:cNvPr id="5" name="Picture 2" descr="Healthy Land and Water Naturally"/>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15" descr="U S D A N R C S United States Department of Agriculture Natural Resources Conservation Service"/>
          <p:cNvPicPr>
            <a:picLocks noChangeAspect="1" noChangeArrowheads="1"/>
          </p:cNvPicPr>
          <p:nvPr/>
        </p:nvPicPr>
        <p:blipFill>
          <a:blip r:embed="rId6">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0" y="5339498"/>
            <a:ext cx="3964005" cy="139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Unlock the secrets in the soil"/>
          <p:cNvPicPr>
            <a:picLocks noChangeAspect="1"/>
          </p:cNvPicPr>
          <p:nvPr/>
        </p:nvPicPr>
        <p:blipFill>
          <a:blip r:embed="rId7"/>
          <a:stretch>
            <a:fillRect/>
          </a:stretch>
        </p:blipFill>
        <p:spPr>
          <a:xfrm>
            <a:off x="7467600" y="5198103"/>
            <a:ext cx="1542422" cy="1542422"/>
          </a:xfrm>
          <a:prstGeom prst="rect">
            <a:avLst/>
          </a:prstGeom>
        </p:spPr>
      </p:pic>
      <p:pic>
        <p:nvPicPr>
          <p:cNvPr id="9" name="Picture 8" descr="Picture of Adam Chappell"/>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78941" y="2182010"/>
            <a:ext cx="1931081" cy="2893728"/>
          </a:xfrm>
          <a:prstGeom prst="rect">
            <a:avLst/>
          </a:prstGeom>
        </p:spPr>
      </p:pic>
    </p:spTree>
    <p:extLst>
      <p:ext uri="{BB962C8B-B14F-4D97-AF65-F5344CB8AC3E}">
        <p14:creationId xmlns:p14="http://schemas.microsoft.com/office/powerpoint/2010/main" val="3465101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72" y="0"/>
            <a:ext cx="9112028" cy="6840000"/>
          </a:xfrm>
          <a:prstGeom prst="rect">
            <a:avLst/>
          </a:prstGeom>
        </p:spPr>
      </p:pic>
      <p:sp>
        <p:nvSpPr>
          <p:cNvPr id="3" name="TextBox 2"/>
          <p:cNvSpPr txBox="1"/>
          <p:nvPr/>
        </p:nvSpPr>
        <p:spPr>
          <a:xfrm>
            <a:off x="1387586" y="1626386"/>
            <a:ext cx="6400800" cy="707886"/>
          </a:xfrm>
          <a:prstGeom prst="rect">
            <a:avLst/>
          </a:prstGeom>
          <a:noFill/>
        </p:spPr>
        <p:txBody>
          <a:bodyPr wrap="square" rtlCol="0">
            <a:spAutoFit/>
          </a:bodyPr>
          <a:lstStyle/>
          <a:p>
            <a:r>
              <a:rPr lang="en-US" sz="4000" dirty="0">
                <a:solidFill>
                  <a:prstClr val="white"/>
                </a:solidFill>
              </a:rPr>
              <a:t>Arkansas Soil Health Alliance</a:t>
            </a:r>
          </a:p>
        </p:txBody>
      </p:sp>
      <p:sp>
        <p:nvSpPr>
          <p:cNvPr id="4" name="TextBox 3"/>
          <p:cNvSpPr txBox="1"/>
          <p:nvPr/>
        </p:nvSpPr>
        <p:spPr>
          <a:xfrm>
            <a:off x="1066800" y="2514600"/>
            <a:ext cx="6400800" cy="2862322"/>
          </a:xfrm>
          <a:prstGeom prst="rect">
            <a:avLst/>
          </a:prstGeom>
          <a:noFill/>
        </p:spPr>
        <p:txBody>
          <a:bodyPr wrap="square" rtlCol="0">
            <a:spAutoFit/>
          </a:bodyPr>
          <a:lstStyle/>
          <a:p>
            <a:r>
              <a:rPr lang="en-US" sz="3600" dirty="0">
                <a:solidFill>
                  <a:prstClr val="white"/>
                </a:solidFill>
              </a:rPr>
              <a:t>Keith Scoggins</a:t>
            </a:r>
          </a:p>
          <a:p>
            <a:r>
              <a:rPr lang="en-US" sz="3600" dirty="0">
                <a:solidFill>
                  <a:prstClr val="white"/>
                </a:solidFill>
              </a:rPr>
              <a:t>NRCS Liaison</a:t>
            </a:r>
          </a:p>
          <a:p>
            <a:r>
              <a:rPr lang="en-US" sz="3600" dirty="0">
                <a:solidFill>
                  <a:prstClr val="white"/>
                </a:solidFill>
              </a:rPr>
              <a:t>1000 ac.</a:t>
            </a:r>
          </a:p>
          <a:p>
            <a:r>
              <a:rPr lang="en-US" sz="3600" dirty="0">
                <a:solidFill>
                  <a:prstClr val="white"/>
                </a:solidFill>
              </a:rPr>
              <a:t>Soybean, and Rice</a:t>
            </a:r>
          </a:p>
          <a:p>
            <a:endParaRPr lang="en-US" sz="3600" dirty="0">
              <a:solidFill>
                <a:prstClr val="white"/>
              </a:solidFill>
            </a:endParaRPr>
          </a:p>
        </p:txBody>
      </p:sp>
      <p:pic>
        <p:nvPicPr>
          <p:cNvPr id="5" name="Picture 2" descr="Healthy Land and Water Naturally"/>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15" descr="U S D A N R C S United States Department of Agriculture Natural Resources Conservation Service"/>
          <p:cNvPicPr>
            <a:picLocks noChangeAspect="1" noChangeArrowheads="1"/>
          </p:cNvPicPr>
          <p:nvPr/>
        </p:nvPicPr>
        <p:blipFill>
          <a:blip r:embed="rId5">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0" y="5339498"/>
            <a:ext cx="3964005" cy="139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Unlock the secrets in the soil"/>
          <p:cNvPicPr>
            <a:picLocks noChangeAspect="1"/>
          </p:cNvPicPr>
          <p:nvPr/>
        </p:nvPicPr>
        <p:blipFill>
          <a:blip r:embed="rId6"/>
          <a:stretch>
            <a:fillRect/>
          </a:stretch>
        </p:blipFill>
        <p:spPr>
          <a:xfrm>
            <a:off x="7467600" y="5198103"/>
            <a:ext cx="1542422" cy="1542422"/>
          </a:xfrm>
          <a:prstGeom prst="rect">
            <a:avLst/>
          </a:prstGeom>
        </p:spPr>
      </p:pic>
      <p:pic>
        <p:nvPicPr>
          <p:cNvPr id="9" name="Picture 8" descr="Picture of Keith Scoggin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6614792" y="2717253"/>
            <a:ext cx="2862585" cy="1900165"/>
          </a:xfrm>
          <a:prstGeom prst="rect">
            <a:avLst/>
          </a:prstGeom>
        </p:spPr>
      </p:pic>
    </p:spTree>
    <p:extLst>
      <p:ext uri="{BB962C8B-B14F-4D97-AF65-F5344CB8AC3E}">
        <p14:creationId xmlns:p14="http://schemas.microsoft.com/office/powerpoint/2010/main" val="4266884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72" y="0"/>
            <a:ext cx="9112028" cy="6840000"/>
          </a:xfrm>
          <a:prstGeom prst="rect">
            <a:avLst/>
          </a:prstGeom>
        </p:spPr>
      </p:pic>
      <p:sp>
        <p:nvSpPr>
          <p:cNvPr id="3" name="TextBox 2"/>
          <p:cNvSpPr txBox="1"/>
          <p:nvPr/>
        </p:nvSpPr>
        <p:spPr>
          <a:xfrm>
            <a:off x="1387586" y="1626386"/>
            <a:ext cx="6400800" cy="707886"/>
          </a:xfrm>
          <a:prstGeom prst="rect">
            <a:avLst/>
          </a:prstGeom>
          <a:noFill/>
        </p:spPr>
        <p:txBody>
          <a:bodyPr wrap="square" rtlCol="0">
            <a:spAutoFit/>
          </a:bodyPr>
          <a:lstStyle/>
          <a:p>
            <a:r>
              <a:rPr lang="en-US" sz="4000" dirty="0">
                <a:solidFill>
                  <a:prstClr val="white"/>
                </a:solidFill>
              </a:rPr>
              <a:t>Arkansas Soil Health Alliance</a:t>
            </a:r>
          </a:p>
        </p:txBody>
      </p:sp>
      <p:sp>
        <p:nvSpPr>
          <p:cNvPr id="4" name="TextBox 3"/>
          <p:cNvSpPr txBox="1"/>
          <p:nvPr/>
        </p:nvSpPr>
        <p:spPr>
          <a:xfrm>
            <a:off x="1066800" y="2514600"/>
            <a:ext cx="6400800" cy="3416320"/>
          </a:xfrm>
          <a:prstGeom prst="rect">
            <a:avLst/>
          </a:prstGeom>
          <a:noFill/>
        </p:spPr>
        <p:txBody>
          <a:bodyPr wrap="square" rtlCol="0">
            <a:spAutoFit/>
          </a:bodyPr>
          <a:lstStyle/>
          <a:p>
            <a:r>
              <a:rPr lang="en-US" sz="3600" dirty="0">
                <a:solidFill>
                  <a:prstClr val="white"/>
                </a:solidFill>
              </a:rPr>
              <a:t>Jeffrey Robinson</a:t>
            </a:r>
          </a:p>
          <a:p>
            <a:r>
              <a:rPr lang="en-US" sz="3600" dirty="0">
                <a:solidFill>
                  <a:prstClr val="white"/>
                </a:solidFill>
              </a:rPr>
              <a:t>Robinson Revocable Trust</a:t>
            </a:r>
          </a:p>
          <a:p>
            <a:r>
              <a:rPr lang="en-US" sz="3600" dirty="0">
                <a:solidFill>
                  <a:prstClr val="white"/>
                </a:solidFill>
              </a:rPr>
              <a:t>760 ac.</a:t>
            </a:r>
          </a:p>
          <a:p>
            <a:r>
              <a:rPr lang="en-US" sz="3600" dirty="0">
                <a:solidFill>
                  <a:prstClr val="white"/>
                </a:solidFill>
              </a:rPr>
              <a:t>Livestock, Soybeans, Rice and Corn</a:t>
            </a:r>
          </a:p>
          <a:p>
            <a:endParaRPr lang="en-US" sz="3600" dirty="0">
              <a:solidFill>
                <a:prstClr val="white"/>
              </a:solidFill>
            </a:endParaRPr>
          </a:p>
        </p:txBody>
      </p:sp>
      <p:pic>
        <p:nvPicPr>
          <p:cNvPr id="5" name="Picture 2" descr="Healthy Land and Water Naturally"/>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15" descr="U S D A N R C S United States Department of Agriculture Natural Resources Conservation Service"/>
          <p:cNvPicPr>
            <a:picLocks noChangeAspect="1" noChangeArrowheads="1"/>
          </p:cNvPicPr>
          <p:nvPr/>
        </p:nvPicPr>
        <p:blipFill>
          <a:blip r:embed="rId5">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0" y="5339498"/>
            <a:ext cx="3964005" cy="139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Unlock the secrets in the soil"/>
          <p:cNvPicPr>
            <a:picLocks noChangeAspect="1"/>
          </p:cNvPicPr>
          <p:nvPr/>
        </p:nvPicPr>
        <p:blipFill>
          <a:blip r:embed="rId6"/>
          <a:stretch>
            <a:fillRect/>
          </a:stretch>
        </p:blipFill>
        <p:spPr>
          <a:xfrm>
            <a:off x="7467600" y="5198103"/>
            <a:ext cx="1542422" cy="1542422"/>
          </a:xfrm>
          <a:prstGeom prst="rect">
            <a:avLst/>
          </a:prstGeom>
        </p:spPr>
      </p:pic>
      <p:pic>
        <p:nvPicPr>
          <p:cNvPr id="8" name="Picture 7" descr="Picture of Jeffrey Robinso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5500" y="2373564"/>
            <a:ext cx="2249762" cy="2725064"/>
          </a:xfrm>
          <a:prstGeom prst="rect">
            <a:avLst/>
          </a:prstGeom>
        </p:spPr>
      </p:pic>
    </p:spTree>
    <p:extLst>
      <p:ext uri="{BB962C8B-B14F-4D97-AF65-F5344CB8AC3E}">
        <p14:creationId xmlns:p14="http://schemas.microsoft.com/office/powerpoint/2010/main" val="2394597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72" y="0"/>
            <a:ext cx="9112028" cy="6840000"/>
          </a:xfrm>
          <a:prstGeom prst="rect">
            <a:avLst/>
          </a:prstGeom>
        </p:spPr>
      </p:pic>
      <p:sp>
        <p:nvSpPr>
          <p:cNvPr id="3" name="TextBox 2"/>
          <p:cNvSpPr txBox="1"/>
          <p:nvPr/>
        </p:nvSpPr>
        <p:spPr>
          <a:xfrm>
            <a:off x="1387586" y="1626386"/>
            <a:ext cx="6400800" cy="707886"/>
          </a:xfrm>
          <a:prstGeom prst="rect">
            <a:avLst/>
          </a:prstGeom>
          <a:noFill/>
        </p:spPr>
        <p:txBody>
          <a:bodyPr wrap="square" rtlCol="0">
            <a:spAutoFit/>
          </a:bodyPr>
          <a:lstStyle/>
          <a:p>
            <a:r>
              <a:rPr lang="en-US" sz="4000" dirty="0">
                <a:solidFill>
                  <a:prstClr val="white"/>
                </a:solidFill>
              </a:rPr>
              <a:t>Arkansas Soil Health Alliance</a:t>
            </a:r>
          </a:p>
        </p:txBody>
      </p:sp>
      <p:sp>
        <p:nvSpPr>
          <p:cNvPr id="4" name="TextBox 3"/>
          <p:cNvSpPr txBox="1"/>
          <p:nvPr/>
        </p:nvSpPr>
        <p:spPr>
          <a:xfrm>
            <a:off x="1066800" y="2514600"/>
            <a:ext cx="6400800" cy="3046988"/>
          </a:xfrm>
          <a:prstGeom prst="rect">
            <a:avLst/>
          </a:prstGeom>
          <a:noFill/>
        </p:spPr>
        <p:txBody>
          <a:bodyPr wrap="square" rtlCol="0">
            <a:spAutoFit/>
          </a:bodyPr>
          <a:lstStyle/>
          <a:p>
            <a:r>
              <a:rPr lang="en-US" sz="3600" dirty="0">
                <a:solidFill>
                  <a:prstClr val="white"/>
                </a:solidFill>
              </a:rPr>
              <a:t>Tim Smith</a:t>
            </a:r>
          </a:p>
          <a:p>
            <a:r>
              <a:rPr lang="en-US" sz="3600" dirty="0">
                <a:solidFill>
                  <a:prstClr val="white"/>
                </a:solidFill>
              </a:rPr>
              <a:t>Southern Soil Solutions</a:t>
            </a:r>
          </a:p>
          <a:p>
            <a:r>
              <a:rPr lang="en-US" sz="2400" dirty="0">
                <a:solidFill>
                  <a:prstClr val="white"/>
                </a:solidFill>
              </a:rPr>
              <a:t>Specializing in Quality Cover Crop Seed, Equipment attachments, inoculants</a:t>
            </a:r>
          </a:p>
          <a:p>
            <a:r>
              <a:rPr lang="en-US" sz="3600" dirty="0">
                <a:solidFill>
                  <a:prstClr val="white"/>
                </a:solidFill>
              </a:rPr>
              <a:t>Retired Farm Manager</a:t>
            </a:r>
          </a:p>
          <a:p>
            <a:endParaRPr lang="en-US" sz="3600" dirty="0">
              <a:solidFill>
                <a:prstClr val="white"/>
              </a:solidFill>
            </a:endParaRPr>
          </a:p>
        </p:txBody>
      </p:sp>
      <p:pic>
        <p:nvPicPr>
          <p:cNvPr id="5" name="Picture 2" descr="Healthy Land and Water Naturally"/>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15" descr="U S D A N R C S United States Department of Agriculture Natural Resources Conservation Service"/>
          <p:cNvPicPr>
            <a:picLocks noChangeAspect="1" noChangeArrowheads="1"/>
          </p:cNvPicPr>
          <p:nvPr/>
        </p:nvPicPr>
        <p:blipFill>
          <a:blip r:embed="rId5">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0" y="5339498"/>
            <a:ext cx="3964005" cy="139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Unlock the secrets in the soil"/>
          <p:cNvPicPr>
            <a:picLocks noChangeAspect="1"/>
          </p:cNvPicPr>
          <p:nvPr/>
        </p:nvPicPr>
        <p:blipFill>
          <a:blip r:embed="rId6"/>
          <a:stretch>
            <a:fillRect/>
          </a:stretch>
        </p:blipFill>
        <p:spPr>
          <a:xfrm>
            <a:off x="7467600" y="5198103"/>
            <a:ext cx="1542422" cy="1542422"/>
          </a:xfrm>
          <a:prstGeom prst="rect">
            <a:avLst/>
          </a:prstGeom>
        </p:spPr>
      </p:pic>
    </p:spTree>
    <p:extLst>
      <p:ext uri="{BB962C8B-B14F-4D97-AF65-F5344CB8AC3E}">
        <p14:creationId xmlns:p14="http://schemas.microsoft.com/office/powerpoint/2010/main" val="890790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72" y="0"/>
            <a:ext cx="9112028" cy="6840000"/>
          </a:xfrm>
          <a:prstGeom prst="rect">
            <a:avLst/>
          </a:prstGeom>
        </p:spPr>
      </p:pic>
      <p:sp>
        <p:nvSpPr>
          <p:cNvPr id="3" name="TextBox 2"/>
          <p:cNvSpPr txBox="1"/>
          <p:nvPr/>
        </p:nvSpPr>
        <p:spPr>
          <a:xfrm>
            <a:off x="1387586" y="1626386"/>
            <a:ext cx="6400800" cy="707886"/>
          </a:xfrm>
          <a:prstGeom prst="rect">
            <a:avLst/>
          </a:prstGeom>
          <a:noFill/>
        </p:spPr>
        <p:txBody>
          <a:bodyPr wrap="square" rtlCol="0">
            <a:spAutoFit/>
          </a:bodyPr>
          <a:lstStyle/>
          <a:p>
            <a:r>
              <a:rPr lang="en-US" sz="4000" dirty="0">
                <a:solidFill>
                  <a:prstClr val="white"/>
                </a:solidFill>
              </a:rPr>
              <a:t>Arkansas Soil Health Alliance</a:t>
            </a:r>
          </a:p>
        </p:txBody>
      </p:sp>
      <p:pic>
        <p:nvPicPr>
          <p:cNvPr id="5" name="Picture 2" descr="Healthy Land and Water Naturally"/>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15" descr="U S D A N R C S United States Department of Agriculture Natural Resources Conservation Service"/>
          <p:cNvPicPr>
            <a:picLocks noChangeAspect="1" noChangeArrowheads="1"/>
          </p:cNvPicPr>
          <p:nvPr/>
        </p:nvPicPr>
        <p:blipFill>
          <a:blip r:embed="rId6">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0" y="5339498"/>
            <a:ext cx="3964005" cy="139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Unlock the secrets in the soil"/>
          <p:cNvPicPr>
            <a:picLocks noChangeAspect="1"/>
          </p:cNvPicPr>
          <p:nvPr/>
        </p:nvPicPr>
        <p:blipFill>
          <a:blip r:embed="rId7"/>
          <a:stretch>
            <a:fillRect/>
          </a:stretch>
        </p:blipFill>
        <p:spPr>
          <a:xfrm>
            <a:off x="7467600" y="5198103"/>
            <a:ext cx="1542422" cy="1542422"/>
          </a:xfrm>
          <a:prstGeom prst="rect">
            <a:avLst/>
          </a:prstGeom>
        </p:spPr>
      </p:pic>
      <p:pic>
        <p:nvPicPr>
          <p:cNvPr id="2051" name="TIE.5921150" descr="Group picture of Arkansas Soil Health Alliance Board member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90800" y="2470072"/>
            <a:ext cx="3581400" cy="259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968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0" y="-98909"/>
            <a:ext cx="9112028" cy="6840000"/>
          </a:xfrm>
          <a:prstGeom prst="rect">
            <a:avLst/>
          </a:prstGeom>
        </p:spPr>
      </p:pic>
      <p:sp>
        <p:nvSpPr>
          <p:cNvPr id="3" name="TextBox 2"/>
          <p:cNvSpPr txBox="1"/>
          <p:nvPr/>
        </p:nvSpPr>
        <p:spPr>
          <a:xfrm>
            <a:off x="3103148" y="1062460"/>
            <a:ext cx="6400800" cy="707886"/>
          </a:xfrm>
          <a:prstGeom prst="rect">
            <a:avLst/>
          </a:prstGeom>
          <a:noFill/>
        </p:spPr>
        <p:txBody>
          <a:bodyPr wrap="square" rtlCol="0">
            <a:spAutoFit/>
          </a:bodyPr>
          <a:lstStyle/>
          <a:p>
            <a:r>
              <a:rPr lang="en-US" sz="4000" dirty="0">
                <a:solidFill>
                  <a:prstClr val="white"/>
                </a:solidFill>
              </a:rPr>
              <a:t>Arkansas Soil Health Alliance</a:t>
            </a:r>
          </a:p>
        </p:txBody>
      </p:sp>
      <p:pic>
        <p:nvPicPr>
          <p:cNvPr id="5" name="Picture 2" descr="Healthy Land and Water Naturally"/>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6" descr="Unlock the secrets in the soil"/>
          <p:cNvPicPr>
            <a:picLocks noChangeAspect="1"/>
          </p:cNvPicPr>
          <p:nvPr/>
        </p:nvPicPr>
        <p:blipFill>
          <a:blip r:embed="rId6"/>
          <a:stretch>
            <a:fillRect/>
          </a:stretch>
        </p:blipFill>
        <p:spPr>
          <a:xfrm>
            <a:off x="7467600" y="5198103"/>
            <a:ext cx="1542422" cy="1542422"/>
          </a:xfrm>
          <a:prstGeom prst="rect">
            <a:avLst/>
          </a:prstGeom>
        </p:spPr>
      </p:pic>
      <p:pic>
        <p:nvPicPr>
          <p:cNvPr id="4" name="Picture 3" descr="Map of the state of Arkansas with county outline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78935" y="1869302"/>
            <a:ext cx="4824685" cy="3728166"/>
          </a:xfrm>
          <a:prstGeom prst="rect">
            <a:avLst/>
          </a:prstGeom>
        </p:spPr>
      </p:pic>
      <p:pic>
        <p:nvPicPr>
          <p:cNvPr id="6" name="Picture 15" descr="U S D A N R C S United States Department of Agriculture Natural Resources Conservation Service"/>
          <p:cNvPicPr>
            <a:picLocks noChangeAspect="1" noChangeArrowheads="1"/>
          </p:cNvPicPr>
          <p:nvPr/>
        </p:nvPicPr>
        <p:blipFill>
          <a:blip r:embed="rId8" cstate="print">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1" y="5522730"/>
            <a:ext cx="3441700" cy="1207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9246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72" y="0"/>
            <a:ext cx="9112028" cy="6840000"/>
          </a:xfrm>
          <a:prstGeom prst="rect">
            <a:avLst/>
          </a:prstGeom>
        </p:spPr>
      </p:pic>
      <p:sp>
        <p:nvSpPr>
          <p:cNvPr id="3" name="TextBox 2"/>
          <p:cNvSpPr txBox="1"/>
          <p:nvPr/>
        </p:nvSpPr>
        <p:spPr>
          <a:xfrm>
            <a:off x="1387586" y="1626386"/>
            <a:ext cx="6400800" cy="707886"/>
          </a:xfrm>
          <a:prstGeom prst="rect">
            <a:avLst/>
          </a:prstGeom>
          <a:noFill/>
        </p:spPr>
        <p:txBody>
          <a:bodyPr wrap="square" rtlCol="0">
            <a:spAutoFit/>
          </a:bodyPr>
          <a:lstStyle/>
          <a:p>
            <a:r>
              <a:rPr lang="en-US" sz="4000" dirty="0">
                <a:solidFill>
                  <a:prstClr val="white"/>
                </a:solidFill>
              </a:rPr>
              <a:t>Arkansas Soil Health Alliance</a:t>
            </a:r>
          </a:p>
        </p:txBody>
      </p:sp>
      <p:pic>
        <p:nvPicPr>
          <p:cNvPr id="5" name="Picture 2" descr="Healthy Land and Water Naturally"/>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6" descr="Unlock the secrets in the soil"/>
          <p:cNvPicPr>
            <a:picLocks noChangeAspect="1"/>
          </p:cNvPicPr>
          <p:nvPr/>
        </p:nvPicPr>
        <p:blipFill>
          <a:blip r:embed="rId6"/>
          <a:stretch>
            <a:fillRect/>
          </a:stretch>
        </p:blipFill>
        <p:spPr>
          <a:xfrm>
            <a:off x="7467600" y="5198103"/>
            <a:ext cx="1542422" cy="1542422"/>
          </a:xfrm>
          <a:prstGeom prst="rect">
            <a:avLst/>
          </a:prstGeom>
        </p:spPr>
      </p:pic>
      <p:pic>
        <p:nvPicPr>
          <p:cNvPr id="4" name="Picture 3" descr="Picture of two men talking at field day event."/>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820" y="2284620"/>
            <a:ext cx="4312920" cy="2913483"/>
          </a:xfrm>
          <a:prstGeom prst="rect">
            <a:avLst/>
          </a:prstGeom>
        </p:spPr>
      </p:pic>
      <p:pic>
        <p:nvPicPr>
          <p:cNvPr id="8" name="Picture 7" descr="Picture of men talking at field day event."/>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62600" y="2334272"/>
            <a:ext cx="3276600" cy="2183854"/>
          </a:xfrm>
          <a:prstGeom prst="rect">
            <a:avLst/>
          </a:prstGeom>
        </p:spPr>
      </p:pic>
      <p:pic>
        <p:nvPicPr>
          <p:cNvPr id="9" name="Picture 8" descr="Picture of a man looking at an exhibit at a field day event."/>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93092" y="4545520"/>
            <a:ext cx="4286250" cy="2219325"/>
          </a:xfrm>
          <a:prstGeom prst="rect">
            <a:avLst/>
          </a:prstGeom>
        </p:spPr>
      </p:pic>
      <p:pic>
        <p:nvPicPr>
          <p:cNvPr id="10" name="Picture 9" descr="Picture of group listening to a speaker at field day event."/>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00422" y="3575853"/>
            <a:ext cx="3470189" cy="3264147"/>
          </a:xfrm>
          <a:prstGeom prst="rect">
            <a:avLst/>
          </a:prstGeom>
        </p:spPr>
      </p:pic>
      <p:pic>
        <p:nvPicPr>
          <p:cNvPr id="6" name="Picture 15" descr="U S D A N R C S United States Department of Agriculture Natural Resources Conservation Service"/>
          <p:cNvPicPr>
            <a:picLocks noChangeAspect="1" noChangeArrowheads="1"/>
          </p:cNvPicPr>
          <p:nvPr/>
        </p:nvPicPr>
        <p:blipFill>
          <a:blip r:embed="rId11">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0" y="5339498"/>
            <a:ext cx="3964005" cy="139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8562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72" y="0"/>
            <a:ext cx="9112028" cy="6840000"/>
          </a:xfrm>
          <a:prstGeom prst="rect">
            <a:avLst/>
          </a:prstGeom>
        </p:spPr>
      </p:pic>
      <p:sp>
        <p:nvSpPr>
          <p:cNvPr id="3" name="TextBox 2"/>
          <p:cNvSpPr txBox="1"/>
          <p:nvPr/>
        </p:nvSpPr>
        <p:spPr>
          <a:xfrm>
            <a:off x="1387586" y="1626386"/>
            <a:ext cx="6400800" cy="707886"/>
          </a:xfrm>
          <a:prstGeom prst="rect">
            <a:avLst/>
          </a:prstGeom>
          <a:noFill/>
        </p:spPr>
        <p:txBody>
          <a:bodyPr wrap="square" rtlCol="0">
            <a:spAutoFit/>
          </a:bodyPr>
          <a:lstStyle/>
          <a:p>
            <a:r>
              <a:rPr lang="en-US" sz="4000" dirty="0">
                <a:solidFill>
                  <a:prstClr val="white"/>
                </a:solidFill>
              </a:rPr>
              <a:t>Arkansas Soil Health Alliance</a:t>
            </a:r>
          </a:p>
        </p:txBody>
      </p:sp>
      <p:sp>
        <p:nvSpPr>
          <p:cNvPr id="4" name="TextBox 3"/>
          <p:cNvSpPr txBox="1"/>
          <p:nvPr/>
        </p:nvSpPr>
        <p:spPr>
          <a:xfrm>
            <a:off x="854186" y="2716173"/>
            <a:ext cx="7467600" cy="1200329"/>
          </a:xfrm>
          <a:prstGeom prst="rect">
            <a:avLst/>
          </a:prstGeom>
          <a:noFill/>
        </p:spPr>
        <p:txBody>
          <a:bodyPr wrap="square" rtlCol="0">
            <a:spAutoFit/>
          </a:bodyPr>
          <a:lstStyle/>
          <a:p>
            <a:pPr algn="ctr"/>
            <a:r>
              <a:rPr lang="en-US" sz="3600" dirty="0">
                <a:solidFill>
                  <a:prstClr val="white"/>
                </a:solidFill>
              </a:rPr>
              <a:t>Partners</a:t>
            </a:r>
          </a:p>
          <a:p>
            <a:r>
              <a:rPr lang="en-US" sz="3600" dirty="0">
                <a:solidFill>
                  <a:prstClr val="white"/>
                </a:solidFill>
              </a:rPr>
              <a:t>NRCS, AACD, AGLC, U of A, ASU, etc.</a:t>
            </a:r>
          </a:p>
        </p:txBody>
      </p:sp>
      <p:pic>
        <p:nvPicPr>
          <p:cNvPr id="5" name="Picture 2" descr="Healthy Land and Water Naturally"/>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152400" y="10692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15" descr="U S D A N R C S United States Department of Agriculture Natural Resources Conservation Service"/>
          <p:cNvPicPr>
            <a:picLocks noChangeAspect="1" noChangeArrowheads="1"/>
          </p:cNvPicPr>
          <p:nvPr/>
        </p:nvPicPr>
        <p:blipFill>
          <a:blip r:embed="rId5">
            <a:clrChange>
              <a:clrFrom>
                <a:srgbClr val="231F20"/>
              </a:clrFrom>
              <a:clrTo>
                <a:srgbClr val="231F20">
                  <a:alpha val="0"/>
                </a:srgbClr>
              </a:clrTo>
            </a:clrChange>
            <a:extLst>
              <a:ext uri="{28A0092B-C50C-407E-A947-70E740481C1C}">
                <a14:useLocalDpi xmlns:a14="http://schemas.microsoft.com/office/drawing/2010/main" val="0"/>
              </a:ext>
            </a:extLst>
          </a:blip>
          <a:srcRect/>
          <a:stretch>
            <a:fillRect/>
          </a:stretch>
        </p:blipFill>
        <p:spPr bwMode="auto">
          <a:xfrm>
            <a:off x="63500" y="5339498"/>
            <a:ext cx="3964005" cy="139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Unlock the secrets in the soil"/>
          <p:cNvPicPr>
            <a:picLocks noChangeAspect="1"/>
          </p:cNvPicPr>
          <p:nvPr/>
        </p:nvPicPr>
        <p:blipFill>
          <a:blip r:embed="rId6"/>
          <a:stretch>
            <a:fillRect/>
          </a:stretch>
        </p:blipFill>
        <p:spPr>
          <a:xfrm>
            <a:off x="7467600" y="5198103"/>
            <a:ext cx="1542422" cy="1542422"/>
          </a:xfrm>
          <a:prstGeom prst="rect">
            <a:avLst/>
          </a:prstGeom>
        </p:spPr>
      </p:pic>
    </p:spTree>
    <p:extLst>
      <p:ext uri="{BB962C8B-B14F-4D97-AF65-F5344CB8AC3E}">
        <p14:creationId xmlns:p14="http://schemas.microsoft.com/office/powerpoint/2010/main" val="3131271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3004"/>
            <a:ext cx="9144000" cy="6858001"/>
          </a:xfrm>
          <a:prstGeom prst="rect">
            <a:avLst/>
          </a:prstGeom>
        </p:spPr>
      </p:pic>
      <p:sp>
        <p:nvSpPr>
          <p:cNvPr id="3" name="TextBox 2"/>
          <p:cNvSpPr txBox="1"/>
          <p:nvPr/>
        </p:nvSpPr>
        <p:spPr>
          <a:xfrm>
            <a:off x="1828800" y="2392800"/>
            <a:ext cx="5486400" cy="1446550"/>
          </a:xfrm>
          <a:prstGeom prst="rect">
            <a:avLst/>
          </a:prstGeom>
          <a:noFill/>
        </p:spPr>
        <p:txBody>
          <a:bodyPr wrap="square" rtlCol="0">
            <a:spAutoFit/>
          </a:bodyPr>
          <a:lstStyle/>
          <a:p>
            <a:r>
              <a:rPr lang="en-US" sz="8800" b="1" dirty="0">
                <a:ln w="38100">
                  <a:solidFill>
                    <a:schemeClr val="tx1"/>
                  </a:solidFill>
                </a:ln>
                <a:solidFill>
                  <a:schemeClr val="bg1"/>
                </a:solidFill>
              </a:rPr>
              <a:t>Questions?</a:t>
            </a:r>
          </a:p>
        </p:txBody>
      </p:sp>
      <p:pic>
        <p:nvPicPr>
          <p:cNvPr id="4" name="Picture 15" descr="U S D A N R C S United States Department of Agriculture Natural Resources Conservation Service"/>
          <p:cNvPicPr>
            <a:picLocks noChangeAspect="1" noChangeArrowheads="1"/>
          </p:cNvPicPr>
          <p:nvPr/>
        </p:nvPicPr>
        <p:blipFill>
          <a:blip r:embed="rId4" cstate="print">
            <a:clrChange>
              <a:clrFrom>
                <a:srgbClr val="231F20"/>
              </a:clrFrom>
              <a:clrTo>
                <a:srgbClr val="231F20">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7805" y="4572001"/>
            <a:ext cx="5392404" cy="2289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Unlock the secrets in the soi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74572" y="4876800"/>
            <a:ext cx="1843578" cy="18435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ealthy Land and Water Naturally"/>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019" t="10616" r="9252" b="19423"/>
          <a:stretch/>
        </p:blipFill>
        <p:spPr bwMode="auto">
          <a:xfrm>
            <a:off x="27709" y="3004"/>
            <a:ext cx="2846608" cy="1196414"/>
          </a:xfrm>
          <a:prstGeom prst="rect">
            <a:avLst/>
          </a:prstGeom>
          <a:noFill/>
          <a:ln w="2857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026149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spect="1"/>
          </p:cNvSpPr>
          <p:nvPr/>
        </p:nvSpPr>
        <p:spPr>
          <a:xfrm>
            <a:off x="76200" y="1341723"/>
            <a:ext cx="8991600" cy="5332229"/>
          </a:xfrm>
          <a:prstGeom prst="rect">
            <a:avLst/>
          </a:prstGeom>
          <a:noFill/>
          <a:ln w="57150">
            <a:noFill/>
          </a:ln>
        </p:spPr>
        <p:txBody>
          <a:bodyPr wrap="square" rtlCol="0">
            <a:spAutoFit/>
          </a:bodyPr>
          <a:lstStyle/>
          <a:p>
            <a:pPr algn="just" fontAlgn="base">
              <a:spcBef>
                <a:spcPct val="0"/>
              </a:spcBef>
              <a:spcAft>
                <a:spcPct val="0"/>
              </a:spcAft>
            </a:pPr>
            <a:r>
              <a:rPr lang="en-US" sz="1350" spc="30" dirty="0">
                <a:solidFill>
                  <a:prstClr val="black"/>
                </a:solidFill>
                <a:latin typeface="Bookman Old Style" pitchFamily="18" charset="0"/>
              </a:rPr>
              <a:t>The U.S. Department of Agriculture (USDA)  prohibits discrimination against its customers. If you believe you experienced discrimination when obtaining services from USDA, participating in a USDA program, or participating in a program that receives financial assistance from USDA, you may file a complaint with USDA.  Information about how to file a discrimination complaint is available from the Office of the Assistant Secretary for Civil Rights.  USDA prohibits discrimination in all its programs and activities on the basis of race, color, national origin, age, disability, and where applicable, sex (including gender identity and expression), marital status, familial status, parental status, religion, sexual orientation, political beliefs, genetic information, reprisal, or because all or part of an individual's income is derived from any public assistance program.</a:t>
            </a:r>
          </a:p>
          <a:p>
            <a:pPr algn="ctr" fontAlgn="base">
              <a:spcBef>
                <a:spcPct val="0"/>
              </a:spcBef>
              <a:spcAft>
                <a:spcPts val="600"/>
              </a:spcAft>
            </a:pPr>
            <a:r>
              <a:rPr lang="en-US" sz="1350" spc="30" dirty="0">
                <a:solidFill>
                  <a:prstClr val="black"/>
                </a:solidFill>
                <a:latin typeface="Bookman Old Style" pitchFamily="18" charset="0"/>
              </a:rPr>
              <a:t>(Not all prohibited bases apply to all programs.)</a:t>
            </a:r>
          </a:p>
          <a:p>
            <a:pPr algn="just" fontAlgn="base">
              <a:spcBef>
                <a:spcPct val="0"/>
              </a:spcBef>
              <a:spcAft>
                <a:spcPts val="600"/>
              </a:spcAft>
            </a:pPr>
            <a:r>
              <a:rPr lang="en-US" sz="1350" spc="30" dirty="0">
                <a:solidFill>
                  <a:prstClr val="black"/>
                </a:solidFill>
                <a:latin typeface="Bookman Old Style" pitchFamily="18" charset="0"/>
              </a:rPr>
              <a:t>To file a complaint of discrimination,  complete,  sign,  and  mail a program discrimination complaint form, available at any USDA office location or online at </a:t>
            </a:r>
            <a:r>
              <a:rPr lang="en-US" sz="1350" spc="30" dirty="0">
                <a:solidFill>
                  <a:prstClr val="black"/>
                </a:solidFill>
                <a:latin typeface="Bookman Old Style" pitchFamily="18" charset="0"/>
                <a:hlinkClick r:id="rId2"/>
              </a:rPr>
              <a:t>www.ascr.usda.gov</a:t>
            </a:r>
            <a:r>
              <a:rPr lang="en-US" sz="1350" spc="30" dirty="0">
                <a:solidFill>
                  <a:prstClr val="black"/>
                </a:solidFill>
                <a:latin typeface="Bookman Old Style" pitchFamily="18" charset="0"/>
              </a:rPr>
              <a:t>, or write to:</a:t>
            </a:r>
          </a:p>
          <a:p>
            <a:pPr algn="ctr" defTabSz="1296988" fontAlgn="base">
              <a:spcBef>
                <a:spcPct val="0"/>
              </a:spcBef>
              <a:spcAft>
                <a:spcPct val="0"/>
              </a:spcAft>
            </a:pPr>
            <a:r>
              <a:rPr lang="en-US" sz="1350" spc="30" dirty="0">
                <a:solidFill>
                  <a:prstClr val="black"/>
                </a:solidFill>
                <a:latin typeface="Bookman Old Style" pitchFamily="18" charset="0"/>
              </a:rPr>
              <a:t>USDA</a:t>
            </a:r>
          </a:p>
          <a:p>
            <a:pPr algn="ctr" defTabSz="1296988" fontAlgn="base">
              <a:spcBef>
                <a:spcPct val="0"/>
              </a:spcBef>
              <a:spcAft>
                <a:spcPct val="0"/>
              </a:spcAft>
            </a:pPr>
            <a:r>
              <a:rPr lang="en-US" sz="1350" spc="30" dirty="0">
                <a:solidFill>
                  <a:prstClr val="black"/>
                </a:solidFill>
                <a:latin typeface="Bookman Old Style" pitchFamily="18" charset="0"/>
              </a:rPr>
              <a:t>Office of the Assistant Secretary for Civil Rights</a:t>
            </a:r>
          </a:p>
          <a:p>
            <a:pPr algn="ctr" defTabSz="1296988" fontAlgn="base">
              <a:spcBef>
                <a:spcPct val="0"/>
              </a:spcBef>
              <a:spcAft>
                <a:spcPct val="0"/>
              </a:spcAft>
            </a:pPr>
            <a:r>
              <a:rPr lang="en-US" sz="1350" spc="30" dirty="0">
                <a:solidFill>
                  <a:prstClr val="black"/>
                </a:solidFill>
                <a:latin typeface="Bookman Old Style" pitchFamily="18" charset="0"/>
              </a:rPr>
              <a:t>1400  Independence  Avenue</a:t>
            </a:r>
          </a:p>
          <a:p>
            <a:pPr algn="ctr" defTabSz="1296988" fontAlgn="base">
              <a:spcBef>
                <a:spcPct val="0"/>
              </a:spcBef>
              <a:spcAft>
                <a:spcPts val="600"/>
              </a:spcAft>
              <a:tabLst>
                <a:tab pos="2233613" algn="l"/>
                <a:tab pos="5081588" algn="l"/>
              </a:tabLst>
            </a:pPr>
            <a:r>
              <a:rPr lang="en-US" sz="1350" spc="30" dirty="0">
                <a:solidFill>
                  <a:prstClr val="black"/>
                </a:solidFill>
                <a:latin typeface="Bookman Old Style" pitchFamily="18" charset="0"/>
              </a:rPr>
              <a:t>Southwest Washington, D.C. 20250-9410</a:t>
            </a:r>
          </a:p>
          <a:p>
            <a:pPr algn="just" fontAlgn="base">
              <a:spcBef>
                <a:spcPts val="600"/>
              </a:spcBef>
              <a:spcAft>
                <a:spcPct val="0"/>
              </a:spcAft>
            </a:pPr>
            <a:r>
              <a:rPr lang="en-US" sz="1350" spc="30" dirty="0">
                <a:solidFill>
                  <a:prstClr val="black"/>
                </a:solidFill>
                <a:latin typeface="Bookman Old Style" pitchFamily="18" charset="0"/>
              </a:rPr>
              <a:t>Or call toll free at (866) 632-9992 (voice) to obtain additional information, the appropriate office or to request documents. Individuals who are deaf, hard of hearing, or have speech disabilities may contact USDA through the Federal Relay service at (800) 877-8339 or (800) 845-6136 (in Spanish).  </a:t>
            </a:r>
          </a:p>
          <a:p>
            <a:pPr algn="just" fontAlgn="base">
              <a:spcBef>
                <a:spcPts val="600"/>
              </a:spcBef>
              <a:spcAft>
                <a:spcPct val="0"/>
              </a:spcAft>
            </a:pPr>
            <a:r>
              <a:rPr lang="en-US" sz="1350" b="1" spc="30" dirty="0">
                <a:solidFill>
                  <a:prstClr val="black"/>
                </a:solidFill>
                <a:latin typeface="Bookman Old Style" pitchFamily="18" charset="0"/>
              </a:rPr>
              <a:t>USDA is an equal opportunity provider, employer, and lender.</a:t>
            </a:r>
          </a:p>
          <a:p>
            <a:pPr algn="just" fontAlgn="base">
              <a:spcBef>
                <a:spcPts val="600"/>
              </a:spcBef>
              <a:spcAft>
                <a:spcPct val="0"/>
              </a:spcAft>
            </a:pPr>
            <a:r>
              <a:rPr lang="en-US" sz="1350" spc="30" dirty="0">
                <a:solidFill>
                  <a:prstClr val="black"/>
                </a:solidFill>
                <a:latin typeface="Bookman Old Style" pitchFamily="18" charset="0"/>
              </a:rPr>
              <a:t>Persons with disabilities who require alternative means for communication of program information (e.g., Braille, large print, audiotape, etc.) should contact USDA's TARGET Center at (202) 720-2600 (voice and TDD). </a:t>
            </a:r>
            <a:endParaRPr lang="en-US" sz="1350" b="1" spc="30" dirty="0">
              <a:solidFill>
                <a:prstClr val="black"/>
              </a:solidFill>
              <a:latin typeface="Arial" charset="0"/>
            </a:endParaRPr>
          </a:p>
        </p:txBody>
      </p:sp>
      <p:pic>
        <p:nvPicPr>
          <p:cNvPr id="6" name="Picture 5" descr=" "/>
          <p:cNvPicPr preferRelativeResize="0">
            <a:picLocks/>
          </p:cNvPicPr>
          <p:nvPr/>
        </p:nvPicPr>
        <p:blipFill rotWithShape="1">
          <a:blip r:embed="rId3">
            <a:extLst>
              <a:ext uri="{28A0092B-C50C-407E-A947-70E740481C1C}">
                <a14:useLocalDpi xmlns:a14="http://schemas.microsoft.com/office/drawing/2010/main" val="0"/>
              </a:ext>
            </a:extLst>
          </a:blip>
          <a:srcRect l="-104" t="11516" r="498" b="62404"/>
          <a:stretch/>
        </p:blipFill>
        <p:spPr>
          <a:xfrm>
            <a:off x="-22860" y="-49575"/>
            <a:ext cx="9166860" cy="1193945"/>
          </a:xfrm>
          <a:prstGeom prst="rect">
            <a:avLst/>
          </a:prstGeom>
          <a:blipFill>
            <a:blip r:embed="rId4"/>
            <a:tile tx="0" ty="0" sx="100000" sy="100000" flip="none" algn="tl"/>
          </a:blipFill>
        </p:spPr>
      </p:pic>
      <p:sp>
        <p:nvSpPr>
          <p:cNvPr id="7" name="TextBox 6" descr="To file a complaint of discrimination"/>
          <p:cNvSpPr txBox="1"/>
          <p:nvPr/>
        </p:nvSpPr>
        <p:spPr>
          <a:xfrm>
            <a:off x="4560570" y="205651"/>
            <a:ext cx="4507230" cy="938719"/>
          </a:xfrm>
          <a:prstGeom prst="rect">
            <a:avLst/>
          </a:prstGeom>
          <a:solidFill>
            <a:schemeClr val="tx1">
              <a:alpha val="24000"/>
            </a:schemeClr>
          </a:solidFill>
        </p:spPr>
        <p:txBody>
          <a:bodyPr wrap="square" rtlCol="0">
            <a:spAutoFit/>
          </a:bodyPr>
          <a:lstStyle/>
          <a:p>
            <a:pPr algn="r"/>
            <a:r>
              <a:rPr lang="en-US" sz="2800" b="1" dirty="0">
                <a:ln w="19050">
                  <a:solidFill>
                    <a:schemeClr val="tx1"/>
                  </a:solidFill>
                </a:ln>
                <a:solidFill>
                  <a:schemeClr val="bg1"/>
                </a:solidFill>
                <a:latin typeface="Bookman Old Style" pitchFamily="18" charset="0"/>
              </a:rPr>
              <a:t> </a:t>
            </a:r>
            <a:r>
              <a:rPr lang="en-US" sz="2700" b="1" dirty="0">
                <a:ln w="19050">
                  <a:solidFill>
                    <a:schemeClr val="tx1"/>
                  </a:solidFill>
                </a:ln>
                <a:solidFill>
                  <a:schemeClr val="bg1"/>
                </a:solidFill>
                <a:latin typeface="Bookman Old Style" pitchFamily="18" charset="0"/>
              </a:rPr>
              <a:t>To File a Complaint of Discrimination</a:t>
            </a:r>
          </a:p>
        </p:txBody>
      </p:sp>
      <p:pic>
        <p:nvPicPr>
          <p:cNvPr id="9" name="Picture 15" descr="U S D A N R C S United States Department of Agriculture Natural Resources Conservation Service"/>
          <p:cNvPicPr>
            <a:picLocks noChangeAspect="1" noChangeArrowheads="1"/>
          </p:cNvPicPr>
          <p:nvPr/>
        </p:nvPicPr>
        <p:blipFill>
          <a:blip r:embed="rId5" cstate="print">
            <a:clrChange>
              <a:clrFrom>
                <a:srgbClr val="2F2729"/>
              </a:clrFrom>
              <a:clrTo>
                <a:srgbClr val="2F2729">
                  <a:alpha val="0"/>
                </a:srgbClr>
              </a:clrTo>
            </a:clrChange>
            <a:biLevel thresh="25000"/>
            <a:extLst>
              <a:ext uri="{BEBA8EAE-BF5A-486C-A8C5-ECC9F3942E4B}">
                <a14:imgProps xmlns:a14="http://schemas.microsoft.com/office/drawing/2010/main">
                  <a14:imgLayer r:embed="rId6">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04310" y="-160498"/>
            <a:ext cx="3228509" cy="1370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2526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145BC325FBC94090673E7C6DD4F692" ma:contentTypeVersion="1" ma:contentTypeDescription="Create a new document." ma:contentTypeScope="" ma:versionID="edf1a8f275c006e8d358e77eb2a06d9c">
  <xsd:schema xmlns:xsd="http://www.w3.org/2001/XMLSchema" xmlns:xs="http://www.w3.org/2001/XMLSchema" xmlns:p="http://schemas.microsoft.com/office/2006/metadata/properties" targetNamespace="http://schemas.microsoft.com/office/2006/metadata/properties" ma:root="true" ma:fieldsID="65be23c65578221b5c50fdc20cf0be9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859AE0-D5F8-4AA7-949C-C6947C4BB4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ACB23BCF-8CAA-4008-BC3B-C195208582A4}">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1CF7BEEE-FFF2-45CB-9A58-45DEC8BB07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2197</TotalTime>
  <Words>346</Words>
  <Application>Microsoft Office PowerPoint</Application>
  <PresentationFormat>On-screen Show (4:3)</PresentationFormat>
  <Paragraphs>65</Paragraphs>
  <Slides>14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Bookman Old Style</vt:lpstr>
      <vt:lpstr>Calibri</vt:lpstr>
      <vt:lpstr>Franklin Gothic Demi</vt:lpstr>
      <vt:lpstr>Franklin Gothic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Arkansas Soil Health Alliance</dc:title>
  <dc:subject>Arkansas Soil Health Alliance</dc:subject>
  <dc:creator>Kieth Scoggins, NRCS Little Rock</dc:creator>
  <cp:keywords>arkansas,water,meeting,2017,319,soil,health,alliance</cp:keywords>
  <cp:lastModifiedBy>Donna Rinke</cp:lastModifiedBy>
  <cp:revision>103</cp:revision>
  <dcterms:created xsi:type="dcterms:W3CDTF">2013-04-17T02:42:15Z</dcterms:created>
  <dcterms:modified xsi:type="dcterms:W3CDTF">2018-06-23T16:20:00Z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0x010100E4145BC325FBC94090673E7C6DD4F692</vt:lpwstr>
  </property>
  <property fmtid="{D5CDD505-2E9C-101B-9397-08002B2CF9AE}" pid="3" name="Order">
    <vt:r8>3200</vt:r8>
  </property>
  <property fmtid="{D5CDD505-2E9C-101B-9397-08002B2CF9AE}" pid="4" name="xd_ProgID">
    <vt:lpwstr/>
  </property>
  <property fmtid="{D5CDD505-2E9C-101B-9397-08002B2CF9AE}" pid="5" name="TemplateUrl">
    <vt:lpwstr/>
  </property>
</Properties>
</file>