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66" r:id="rId6"/>
    <p:sldId id="269" r:id="rId7"/>
    <p:sldId id="262" r:id="rId8"/>
    <p:sldId id="267" r:id="rId9"/>
    <p:sldId id="264" r:id="rId10"/>
    <p:sldId id="261" r:id="rId11"/>
    <p:sldId id="263" r:id="rId12"/>
    <p:sldId id="270" r:id="rId13"/>
    <p:sldId id="265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0D44184-71A9-4776-AA98-D44D6E02B6B0}" type="datetimeFigureOut">
              <a:rPr lang="en-US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912CE1A-5989-427E-ABBE-EA1EFE2E2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08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96D406-699B-4422-995B-98876A8539A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46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E1999F-B9DA-4BF6-9F07-D25712624FB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096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4B9B3A-0A77-46B1-A7CA-4BAAC89EFEE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37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4B6DB3-D00A-4D87-A636-2961821D5EB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1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9FC242-5275-4F71-849E-3003B8685F4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70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50B4B5-8F77-4F15-9F6E-8EFD904D47B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27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C3522B-5576-4625-B6E0-1030697134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67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A9462C-91A8-41D1-A1C3-0623BADCD4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9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A24D83-5D2F-478C-B48A-F3BC7EF3B931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4EA99A-BF73-4970-9E95-E197409AF1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19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2010BB-D2A7-44EF-9787-D67AD2F9FFFB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B3AA8C-0D84-4C14-91BD-9DAC47CAA5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7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DB9DF1-6A4B-44F5-A6C0-B3F30A1E9579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3AEDA9-1CFA-4B78-A005-A48463D336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32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5A10E4-32F1-44A7-9546-D5E05DC8607E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6DF6AD-452B-4A18-9328-4822E808C9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13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DCE21B-C290-4C0C-87C5-A3CF0EC5A726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F60C7B-156F-4735-8288-DC2FE2EC74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1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55B745-CE83-4FFC-A295-2B6562BBA4AA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471B6F-2E1E-4A04-AF4B-BE0FD414D6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67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3FFFBB-A684-4EF6-86FA-1AF3A2BD6006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D00558-21B3-4167-A036-6B2CC0FBC6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5285C8-D886-4616-B5EB-EFF78541599F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506292-5A14-451A-9645-7BFC64BAED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18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7AAE53-5AA8-49FD-BE03-113D774C6E2A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CDD32-2FF4-4200-B800-AD00C09BC5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1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68D84-8D10-4C67-8568-2E94B86CD7BE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F09A15-DBF0-4E05-BAA7-D1F59A2B12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97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68D84-8D10-4C67-8568-2E94B86CD7BE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F09A15-DBF0-4E05-BAA7-D1F59A2B12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5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68D84-8D10-4C67-8568-2E94B86CD7BE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F09A15-DBF0-4E05-BAA7-D1F59A2B12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6688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68D84-8D10-4C67-8568-2E94B86CD7BE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F09A15-DBF0-4E05-BAA7-D1F59A2B12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88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68D84-8D10-4C67-8568-2E94B86CD7BE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F09A15-DBF0-4E05-BAA7-D1F59A2B12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1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68D84-8D10-4C67-8568-2E94B86CD7BE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F09A15-DBF0-4E05-BAA7-D1F59A2B12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04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89205E-DF8D-4084-8158-2B549F713066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9D70F4-137D-4512-8F1F-1AD287D40F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9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7E31B3-13AC-48D0-8443-3466A2985C8D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F61CE1-F32F-450F-838A-CD6F2549AF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8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CF68D84-8D10-4C67-8568-2E94B86CD7BE}" type="datetimeFigureOut">
              <a:rPr lang="en-US" smtClean="0"/>
              <a:pPr>
                <a:defRPr/>
              </a:pPr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5F09A15-DBF0-4E05-BAA7-D1F59A2B12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8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228600" y="1600200"/>
            <a:ext cx="84582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12-400 Lower L’Anguille Watershed Cost Share </a:t>
            </a: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517482" cy="1371599"/>
          </a:xfrm>
        </p:spPr>
        <p:txBody>
          <a:bodyPr/>
          <a:lstStyle/>
          <a:p>
            <a:pPr marL="63500" algn="l" eaLnBrk="1" hangingPunct="1"/>
            <a:r>
              <a:rPr lang="en-US" dirty="0" smtClean="0"/>
              <a:t>Patricia Perry</a:t>
            </a:r>
          </a:p>
          <a:p>
            <a:pPr marL="63500" algn="l" eaLnBrk="1" hangingPunct="1"/>
            <a:r>
              <a:rPr lang="en-US" dirty="0" smtClean="0"/>
              <a:t>St. Francis County Conservation District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location – Lower L’Anguille River Watershed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90600" y="2971800"/>
            <a:ext cx="3048000" cy="2799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481" y="3000103"/>
            <a:ext cx="3469551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24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Project Goals	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Encourage use of BMPs to reduce erosion from agricultural land in the L’Anguille River Watershed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Introduce producers to core practices to avoid, control, and trap water pollutants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Provide incentives to implement conservation practices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Project Objectives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Conduct Annual Outreach Meeting</a:t>
            </a:r>
          </a:p>
          <a:p>
            <a:pPr eaLnBrk="1" hangingPunct="1"/>
            <a:r>
              <a:rPr lang="en-US" dirty="0" smtClean="0"/>
              <a:t>Transfer Knowledge </a:t>
            </a:r>
          </a:p>
          <a:p>
            <a:pPr lvl="1" eaLnBrk="1" hangingPunct="1"/>
            <a:r>
              <a:rPr lang="en-US" dirty="0" smtClean="0"/>
              <a:t>Newsletters</a:t>
            </a:r>
          </a:p>
          <a:p>
            <a:pPr lvl="1" eaLnBrk="1" hangingPunct="1"/>
            <a:r>
              <a:rPr lang="en-US" dirty="0" smtClean="0"/>
              <a:t>Newspaper Articles</a:t>
            </a:r>
          </a:p>
          <a:p>
            <a:pPr lvl="1" eaLnBrk="1" hangingPunct="1"/>
            <a:r>
              <a:rPr lang="en-US" dirty="0" smtClean="0"/>
              <a:t>Radio Spots</a:t>
            </a:r>
          </a:p>
          <a:p>
            <a:pPr lvl="1" eaLnBrk="1" hangingPunct="1"/>
            <a:r>
              <a:rPr lang="en-US" dirty="0" smtClean="0"/>
              <a:t>Mail Outs</a:t>
            </a:r>
          </a:p>
          <a:p>
            <a:pPr eaLnBrk="1" hangingPunct="1"/>
            <a:r>
              <a:rPr lang="en-US" dirty="0" smtClean="0"/>
              <a:t>Provide 40% Cost Share to Implement Practices</a:t>
            </a:r>
          </a:p>
          <a:p>
            <a:pPr eaLnBrk="1" hangingPunct="1"/>
            <a:r>
              <a:rPr lang="en-US" dirty="0" smtClean="0"/>
              <a:t>Cost Incentive Payments for Specific Practices</a:t>
            </a:r>
          </a:p>
          <a:p>
            <a:pPr eaLnBrk="1" hangingPunct="1"/>
            <a:r>
              <a:rPr lang="en-US" dirty="0" smtClean="0"/>
              <a:t>Reap Improved Water Quality Benefits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Management Practices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0" y="2133600"/>
            <a:ext cx="3734269" cy="809755"/>
          </a:xfrm>
        </p:spPr>
        <p:txBody>
          <a:bodyPr/>
          <a:lstStyle/>
          <a:p>
            <a:r>
              <a:rPr lang="en-US" dirty="0" smtClean="0"/>
              <a:t>Sediment &amp; Soil Erosion Practices</a:t>
            </a:r>
          </a:p>
          <a:p>
            <a:endParaRPr lang="en-US" sz="9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0" y="2943356"/>
            <a:ext cx="4039069" cy="2847845"/>
          </a:xfrm>
        </p:spPr>
        <p:txBody>
          <a:bodyPr>
            <a:normAutofit fontScale="25000" lnSpcReduction="20000"/>
          </a:bodyPr>
          <a:lstStyle/>
          <a:p>
            <a:r>
              <a:rPr lang="en-US" sz="4800" dirty="0" smtClean="0"/>
              <a:t> </a:t>
            </a:r>
            <a:r>
              <a:rPr lang="en-US" sz="4800" dirty="0"/>
              <a:t>Grade Stabilization Structure (410) 10 Yr</a:t>
            </a:r>
            <a:r>
              <a:rPr lang="en-US" sz="4800" dirty="0" smtClean="0"/>
              <a:t>. life</a:t>
            </a:r>
          </a:p>
          <a:p>
            <a:r>
              <a:rPr lang="en-US" sz="4800" dirty="0" smtClean="0"/>
              <a:t>Water </a:t>
            </a:r>
            <a:r>
              <a:rPr lang="en-US" sz="4800" dirty="0"/>
              <a:t>Control Structure (587) 20 </a:t>
            </a:r>
            <a:r>
              <a:rPr lang="en-US" sz="4800" dirty="0" smtClean="0"/>
              <a:t>yrs</a:t>
            </a:r>
            <a:r>
              <a:rPr lang="en-US" sz="4800" dirty="0"/>
              <a:t>.</a:t>
            </a:r>
            <a:endParaRPr lang="en-US" sz="4800" dirty="0" smtClean="0"/>
          </a:p>
          <a:p>
            <a:r>
              <a:rPr lang="en-US" sz="4800" dirty="0" smtClean="0"/>
              <a:t>Irrigation </a:t>
            </a:r>
            <a:r>
              <a:rPr lang="en-US" sz="4800" dirty="0"/>
              <a:t>Water Conveyance (430DD) 25 </a:t>
            </a:r>
            <a:r>
              <a:rPr lang="en-US" sz="4800" dirty="0" smtClean="0"/>
              <a:t>yrs.</a:t>
            </a:r>
          </a:p>
          <a:p>
            <a:r>
              <a:rPr lang="en-US" sz="4800" dirty="0" smtClean="0"/>
              <a:t>Critical </a:t>
            </a:r>
            <a:r>
              <a:rPr lang="en-US" sz="4800" dirty="0"/>
              <a:t>Area Treatment (342) 10 </a:t>
            </a:r>
            <a:r>
              <a:rPr lang="en-US" sz="4800" dirty="0" smtClean="0"/>
              <a:t>yrs.</a:t>
            </a:r>
          </a:p>
          <a:p>
            <a:r>
              <a:rPr lang="en-US" sz="4800" dirty="0" smtClean="0"/>
              <a:t>Pasture </a:t>
            </a:r>
            <a:r>
              <a:rPr lang="en-US" sz="4800" dirty="0"/>
              <a:t>Establishment (512) 10 </a:t>
            </a:r>
            <a:r>
              <a:rPr lang="en-US" sz="4800" dirty="0" smtClean="0"/>
              <a:t>yrs.</a:t>
            </a:r>
          </a:p>
          <a:p>
            <a:r>
              <a:rPr lang="en-US" sz="4800" dirty="0" smtClean="0"/>
              <a:t>Stream bank </a:t>
            </a:r>
            <a:r>
              <a:rPr lang="en-US" sz="4800" dirty="0"/>
              <a:t>Stabilization   (580) 20 </a:t>
            </a:r>
            <a:r>
              <a:rPr lang="en-US" sz="4800" dirty="0" smtClean="0"/>
              <a:t>yrs.</a:t>
            </a:r>
          </a:p>
          <a:p>
            <a:r>
              <a:rPr lang="en-US" sz="4800" dirty="0" smtClean="0"/>
              <a:t>Pond </a:t>
            </a:r>
            <a:r>
              <a:rPr lang="en-US" sz="4800" dirty="0"/>
              <a:t>(378) 20 </a:t>
            </a:r>
            <a:r>
              <a:rPr lang="en-US" sz="4800" dirty="0" smtClean="0"/>
              <a:t>yrs.</a:t>
            </a:r>
          </a:p>
          <a:p>
            <a:r>
              <a:rPr lang="en-US" sz="4800" dirty="0" smtClean="0"/>
              <a:t>Tree </a:t>
            </a:r>
            <a:r>
              <a:rPr lang="en-US" sz="4800" dirty="0"/>
              <a:t>Establishment (612) 15 </a:t>
            </a:r>
            <a:r>
              <a:rPr lang="en-US" sz="4800" dirty="0" smtClean="0"/>
              <a:t>yrs.</a:t>
            </a:r>
          </a:p>
          <a:p>
            <a:r>
              <a:rPr lang="en-US" sz="4800" dirty="0" smtClean="0"/>
              <a:t>  </a:t>
            </a:r>
            <a:r>
              <a:rPr lang="en-US" sz="4800" dirty="0"/>
              <a:t>All structural BMPs will be cost-shared at 40% of the actual cost of implementation. </a:t>
            </a:r>
          </a:p>
          <a:p>
            <a:r>
              <a:rPr lang="en-US" dirty="0"/>
              <a:t> </a:t>
            </a:r>
          </a:p>
          <a:p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 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783183" y="2250346"/>
            <a:ext cx="3658070" cy="576262"/>
          </a:xfrm>
        </p:spPr>
        <p:txBody>
          <a:bodyPr/>
          <a:lstStyle/>
          <a:p>
            <a:r>
              <a:rPr lang="en-US" dirty="0" smtClean="0"/>
              <a:t>Reduced Runoff BMPs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4800600" y="2943356"/>
            <a:ext cx="3658070" cy="2847845"/>
          </a:xfrm>
        </p:spPr>
        <p:txBody>
          <a:bodyPr>
            <a:noAutofit/>
          </a:bodyPr>
          <a:lstStyle/>
          <a:p>
            <a:r>
              <a:rPr lang="en-US" sz="1200" dirty="0" smtClean="0"/>
              <a:t>Sediment </a:t>
            </a:r>
            <a:r>
              <a:rPr lang="en-US" sz="1200" dirty="0"/>
              <a:t>and Water Control Structures (638) 10 yrs</a:t>
            </a:r>
            <a:r>
              <a:rPr lang="en-US" sz="1200" dirty="0" smtClean="0"/>
              <a:t>.</a:t>
            </a:r>
          </a:p>
          <a:p>
            <a:r>
              <a:rPr lang="en-US" sz="1200" dirty="0" smtClean="0"/>
              <a:t> </a:t>
            </a:r>
            <a:r>
              <a:rPr lang="en-US" sz="1200" dirty="0"/>
              <a:t>Diversion (362) 10 </a:t>
            </a:r>
            <a:r>
              <a:rPr lang="en-US" sz="1200" dirty="0" smtClean="0"/>
              <a:t>yrs.</a:t>
            </a:r>
          </a:p>
          <a:p>
            <a:r>
              <a:rPr lang="en-US" sz="1200" dirty="0" smtClean="0"/>
              <a:t>Filter </a:t>
            </a:r>
            <a:r>
              <a:rPr lang="en-US" sz="1200" dirty="0"/>
              <a:t>Strips (393) 10 yrs</a:t>
            </a:r>
            <a:r>
              <a:rPr lang="en-US" sz="1200" dirty="0" smtClean="0"/>
              <a:t>.</a:t>
            </a:r>
          </a:p>
          <a:p>
            <a:r>
              <a:rPr lang="en-US" sz="1200" dirty="0" smtClean="0"/>
              <a:t> </a:t>
            </a:r>
            <a:r>
              <a:rPr lang="en-US" sz="1200" dirty="0"/>
              <a:t>Cover Crop (340) 1 yr</a:t>
            </a:r>
            <a:r>
              <a:rPr lang="en-US" sz="1200" dirty="0" smtClean="0"/>
              <a:t>.</a:t>
            </a:r>
          </a:p>
          <a:p>
            <a:r>
              <a:rPr lang="en-US" sz="1200" dirty="0" smtClean="0"/>
              <a:t> </a:t>
            </a:r>
            <a:r>
              <a:rPr lang="en-US" sz="1200" dirty="0"/>
              <a:t>Prescribed Grazing (528A) 5 </a:t>
            </a:r>
            <a:r>
              <a:rPr lang="en-US" sz="1200" dirty="0" smtClean="0"/>
              <a:t>yrs.</a:t>
            </a:r>
          </a:p>
          <a:p>
            <a:r>
              <a:rPr lang="en-US" sz="1200" dirty="0" smtClean="0"/>
              <a:t> </a:t>
            </a:r>
            <a:r>
              <a:rPr lang="en-US" sz="1200" dirty="0"/>
              <a:t>Fencing (382) 20 yrs.  Fencing will only be eligible when implemented with either pasture establishment or prescribed grazing. </a:t>
            </a:r>
            <a:endParaRPr lang="en-US" sz="1200" dirty="0" smtClean="0"/>
          </a:p>
          <a:p>
            <a:r>
              <a:rPr lang="en-US" sz="1200" dirty="0" smtClean="0"/>
              <a:t> </a:t>
            </a:r>
            <a:r>
              <a:rPr lang="en-US" sz="1200" dirty="0"/>
              <a:t>All structural practices will be cost-shared at 40% and cover crop will receive a maximum of $25 per acre cost-share. 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273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Funding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Federal dollars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1800" dirty="0" smtClean="0"/>
              <a:t>$125,000</a:t>
            </a:r>
          </a:p>
          <a:p>
            <a:endParaRPr lang="en-US" sz="1800" dirty="0" smtClean="0"/>
          </a:p>
          <a:p>
            <a:endParaRPr lang="en-US" sz="1800" dirty="0"/>
          </a:p>
          <a:p>
            <a:r>
              <a:rPr lang="en-US" sz="1800" dirty="0" smtClean="0"/>
              <a:t>Allocated to Date</a:t>
            </a:r>
          </a:p>
          <a:p>
            <a:r>
              <a:rPr lang="en-US" sz="1800" dirty="0" smtClean="0"/>
              <a:t>$122,934.30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Local match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600" dirty="0" smtClean="0"/>
              <a:t>$162,760</a:t>
            </a:r>
          </a:p>
          <a:p>
            <a:endParaRPr lang="en-US" sz="1600" dirty="0" smtClean="0"/>
          </a:p>
          <a:p>
            <a:endParaRPr lang="en-US" sz="2000" dirty="0"/>
          </a:p>
          <a:p>
            <a:r>
              <a:rPr lang="en-US" sz="1600" dirty="0" smtClean="0"/>
              <a:t>Committed to Date</a:t>
            </a:r>
          </a:p>
          <a:p>
            <a:r>
              <a:rPr lang="en-US" sz="1600" dirty="0" smtClean="0"/>
              <a:t>$205,234.25</a:t>
            </a:r>
            <a:endParaRPr lang="en-US" sz="1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Total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600" dirty="0" smtClean="0"/>
              <a:t>$287,760</a:t>
            </a:r>
          </a:p>
          <a:p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To Date</a:t>
            </a:r>
          </a:p>
          <a:p>
            <a:r>
              <a:rPr lang="en-US" sz="1600" dirty="0" smtClean="0"/>
              <a:t>$328,165.55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9160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Drop Pipes &amp; Water Control Structures</a:t>
            </a:r>
            <a:endParaRPr lang="en-US" sz="36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-998" t="24138" r="998"/>
          <a:stretch/>
        </p:blipFill>
        <p:spPr>
          <a:xfrm>
            <a:off x="1066800" y="2819400"/>
            <a:ext cx="4419983" cy="16764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19200" y="2057400"/>
            <a:ext cx="7772870" cy="4419600"/>
          </a:xfrm>
        </p:spPr>
        <p:txBody>
          <a:bodyPr/>
          <a:lstStyle/>
          <a:p>
            <a:r>
              <a:rPr lang="en-US" dirty="0" smtClean="0"/>
              <a:t>Erosion &amp; Gullies Form Along the edge of the field dumping Sediment laden runoff into ditches and streams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2743200"/>
            <a:ext cx="2670279" cy="32738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779" y="4505908"/>
            <a:ext cx="2958737" cy="2113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Irrigation Water Conveyance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33400" y="2549434"/>
            <a:ext cx="3481361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634343"/>
            <a:ext cx="3291840" cy="2124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679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Winter Cover Crops 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lvl="1" eaLnBrk="1" hangingPunct="1">
              <a:buFont typeface="Georgia" pitchFamily="18" charset="0"/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962400"/>
            <a:ext cx="3495830" cy="2600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345792"/>
            <a:ext cx="2926334" cy="3432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702" y="1776062"/>
            <a:ext cx="2819400" cy="191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Project progress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219200"/>
            <a:ext cx="8763000" cy="535463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36 Applications Received to Date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22 Have Practices installed &amp; Completed</a:t>
            </a:r>
          </a:p>
          <a:p>
            <a:pPr eaLnBrk="1" hangingPunct="1"/>
            <a:endParaRPr lang="en-US" dirty="0" smtClean="0"/>
          </a:p>
          <a:p>
            <a:pPr lvl="1"/>
            <a:r>
              <a:rPr lang="en-US" dirty="0" smtClean="0"/>
              <a:t>29 Drop Pipes – Reducing Erosion on Approximately 1100 acres</a:t>
            </a:r>
          </a:p>
          <a:p>
            <a:pPr lvl="1"/>
            <a:r>
              <a:rPr lang="en-US" dirty="0" smtClean="0"/>
              <a:t>20,563 Feet of Irrigation Water Conveyance</a:t>
            </a:r>
          </a:p>
          <a:p>
            <a:pPr lvl="1"/>
            <a:r>
              <a:rPr lang="en-US" dirty="0" smtClean="0"/>
              <a:t>544 Acres Planted to Winter Cover Crop</a:t>
            </a:r>
          </a:p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/>
              <a:t>Measures of Success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Producers Willingness to:</a:t>
            </a:r>
          </a:p>
          <a:p>
            <a:pPr lvl="1" eaLnBrk="1" hangingPunct="1"/>
            <a:r>
              <a:rPr lang="en-US" smtClean="0"/>
              <a:t>Make Personal Investments in BMPs</a:t>
            </a:r>
          </a:p>
          <a:p>
            <a:pPr lvl="1" eaLnBrk="1" hangingPunct="1"/>
            <a:r>
              <a:rPr lang="en-US" smtClean="0"/>
              <a:t>Change Historical Farming Practices</a:t>
            </a:r>
          </a:p>
          <a:p>
            <a:pPr lvl="1" eaLnBrk="1" hangingPunct="1"/>
            <a:r>
              <a:rPr lang="en-US" smtClean="0"/>
              <a:t>Generate Interest in Other Producers</a:t>
            </a:r>
          </a:p>
          <a:p>
            <a:pPr eaLnBrk="1" hangingPunct="1"/>
            <a:r>
              <a:rPr lang="en-US" smtClean="0"/>
              <a:t>Life Expectancy of Practices Insures Long Term Success</a:t>
            </a:r>
          </a:p>
          <a:p>
            <a:pPr eaLnBrk="1" hangingPunct="1"/>
            <a:r>
              <a:rPr lang="en-US" smtClean="0"/>
              <a:t>Improved Water Quality</a:t>
            </a:r>
          </a:p>
          <a:p>
            <a:pPr eaLnBrk="1" hangingPunct="1"/>
            <a:r>
              <a:rPr lang="en-US" smtClean="0"/>
              <a:t>Improved Soil Fertility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Appreciation . . . 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667000"/>
            <a:ext cx="7772870" cy="3124200"/>
          </a:xfrm>
        </p:spPr>
        <p:txBody>
          <a:bodyPr/>
          <a:lstStyle/>
          <a:p>
            <a:r>
              <a:rPr lang="en-US" dirty="0" smtClean="0"/>
              <a:t>Environmental Protection Agency 319 Program</a:t>
            </a:r>
          </a:p>
          <a:p>
            <a:r>
              <a:rPr lang="en-US" dirty="0" smtClean="0"/>
              <a:t>Arkansas Natural Resources Commission 319 Program</a:t>
            </a:r>
          </a:p>
          <a:p>
            <a:r>
              <a:rPr lang="en-US" dirty="0" smtClean="0"/>
              <a:t>USDA NRCs</a:t>
            </a:r>
          </a:p>
          <a:p>
            <a:r>
              <a:rPr lang="en-US" dirty="0" smtClean="0"/>
              <a:t>Our producers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62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/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736</TotalTime>
  <Words>402</Words>
  <Application>Microsoft Office PowerPoint</Application>
  <PresentationFormat>On-screen Show (4:3)</PresentationFormat>
  <Paragraphs>107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Tw Cen MT</vt:lpstr>
      <vt:lpstr>Droplet</vt:lpstr>
      <vt:lpstr>12-400 Lower L’Anguille Watershed Cost Share </vt:lpstr>
      <vt:lpstr>Project location – Lower L’Anguille River Watershed</vt:lpstr>
      <vt:lpstr>Project Goals </vt:lpstr>
      <vt:lpstr>Project Objectives</vt:lpstr>
      <vt:lpstr>Best Management Practices</vt:lpstr>
      <vt:lpstr>Project Funding</vt:lpstr>
      <vt:lpstr>Drop Pipes &amp; Water Control Structures</vt:lpstr>
      <vt:lpstr>Irrigation Water Conveyance</vt:lpstr>
      <vt:lpstr>Winter Cover Crops </vt:lpstr>
      <vt:lpstr>Project progress</vt:lpstr>
      <vt:lpstr>Measures of Success</vt:lpstr>
      <vt:lpstr>Appreciation . . . . </vt:lpstr>
      <vt:lpstr>Questions?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AACD</dc:creator>
  <cp:lastModifiedBy>Pat Perry</cp:lastModifiedBy>
  <cp:revision>45</cp:revision>
  <dcterms:created xsi:type="dcterms:W3CDTF">2010-09-17T13:29:45Z</dcterms:created>
  <dcterms:modified xsi:type="dcterms:W3CDTF">2014-09-16T15:48:14Z</dcterms:modified>
</cp:coreProperties>
</file>