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15"/>
  </p:notesMasterIdLst>
  <p:handoutMasterIdLst>
    <p:handoutMasterId r:id="rId16"/>
  </p:handoutMasterIdLst>
  <p:sldIdLst>
    <p:sldId id="257" r:id="rId4"/>
    <p:sldId id="258" r:id="rId5"/>
    <p:sldId id="259" r:id="rId6"/>
    <p:sldId id="269" r:id="rId7"/>
    <p:sldId id="260" r:id="rId8"/>
    <p:sldId id="261" r:id="rId9"/>
    <p:sldId id="262" r:id="rId10"/>
    <p:sldId id="263" r:id="rId11"/>
    <p:sldId id="264" r:id="rId12"/>
    <p:sldId id="265"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6" autoAdjust="0"/>
  </p:normalViewPr>
  <p:slideViewPr>
    <p:cSldViewPr>
      <p:cViewPr varScale="1">
        <p:scale>
          <a:sx n="87" d="100"/>
          <a:sy n="87" d="100"/>
        </p:scale>
        <p:origin x="-106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2.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Boone County Bull Shoals Watershed Project</a:t>
            </a: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6E72AD7-315C-4478-A284-3E6DF2F618FE}" type="datetimeFigureOut">
              <a:rPr lang="en-US" smtClean="0"/>
              <a:t>9/11/2014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CAE1BB-1504-43AD-ADA5-CFDAC1D48450}" type="slidenum">
              <a:rPr lang="en-US" smtClean="0"/>
              <a:t>‹#›</a:t>
            </a:fld>
            <a:endParaRPr lang="en-US" dirty="0"/>
          </a:p>
        </p:txBody>
      </p:sp>
    </p:spTree>
    <p:extLst>
      <p:ext uri="{BB962C8B-B14F-4D97-AF65-F5344CB8AC3E}">
        <p14:creationId xmlns:p14="http://schemas.microsoft.com/office/powerpoint/2010/main" val="1695937971"/>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Boone County Bull Shoals Watershed Project</a:t>
            </a: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4F8674-95CC-499B-BD3E-2A52102C3623}" type="datetimeFigureOut">
              <a:rPr lang="en-US" smtClean="0"/>
              <a:t>9/11/2014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8045A8-555E-4D12-ABC6-7DF0415E150F}" type="slidenum">
              <a:rPr lang="en-US" smtClean="0"/>
              <a:t>‹#›</a:t>
            </a:fld>
            <a:endParaRPr lang="en-US" dirty="0"/>
          </a:p>
        </p:txBody>
      </p:sp>
    </p:spTree>
    <p:extLst>
      <p:ext uri="{BB962C8B-B14F-4D97-AF65-F5344CB8AC3E}">
        <p14:creationId xmlns:p14="http://schemas.microsoft.com/office/powerpoint/2010/main" val="3895620667"/>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Boone County Bull Shoals Watershed Project</a:t>
            </a:r>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9/11/2014 10:52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Boone County Bull Shoals Watershed Project</a:t>
            </a:r>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9/11/2014 10:52 AM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Boone County Bull Shoals Watershed Project</a:t>
            </a:r>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9/11/2014 10:52 AM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Boone County Bull Shoals Watershed Project</a:t>
            </a:r>
            <a:endParaRPr lang="en-US" dirty="0"/>
          </a:p>
        </p:txBody>
      </p:sp>
    </p:spTree>
    <p:extLst>
      <p:ext uri="{BB962C8B-B14F-4D97-AF65-F5344CB8AC3E}">
        <p14:creationId xmlns:p14="http://schemas.microsoft.com/office/powerpoint/2010/main" val="1191569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Header Placeholder 4"/>
          <p:cNvSpPr>
            <a:spLocks noGrp="1"/>
          </p:cNvSpPr>
          <p:nvPr>
            <p:ph type="hdr" sz="quarter" idx="10"/>
          </p:nvPr>
        </p:nvSpPr>
        <p:spPr/>
        <p:txBody>
          <a:bodyPr/>
          <a:lstStyle/>
          <a:p>
            <a:r>
              <a:rPr lang="en-US" dirty="0" smtClean="0"/>
              <a:t>Boone County Bull Shoals Watershed Project</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Boone County Bull Shoals Watershed Project</a:t>
            </a:r>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9/11/2014 10:52 AM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Header Placeholder 4"/>
          <p:cNvSpPr>
            <a:spLocks noGrp="1"/>
          </p:cNvSpPr>
          <p:nvPr>
            <p:ph type="hdr" sz="quarter" idx="10"/>
          </p:nvPr>
        </p:nvSpPr>
        <p:spPr/>
        <p:txBody>
          <a:bodyPr/>
          <a:lstStyle/>
          <a:p>
            <a:r>
              <a:rPr lang="en-US" dirty="0" smtClean="0"/>
              <a:t>Boone County Bull Shoals Watershed Project</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Header Placeholder 4"/>
          <p:cNvSpPr>
            <a:spLocks noGrp="1"/>
          </p:cNvSpPr>
          <p:nvPr>
            <p:ph type="hdr" sz="quarter" idx="10"/>
          </p:nvPr>
        </p:nvSpPr>
        <p:spPr/>
        <p:txBody>
          <a:bodyPr/>
          <a:lstStyle/>
          <a:p>
            <a:r>
              <a:rPr lang="en-US" dirty="0" smtClean="0"/>
              <a:t>Boone County Bull Shoals Watershed Project</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Boone County Bull Shoals Watershed Project</a:t>
            </a:r>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9/11/2014 10:52 AM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Boone County Bull Shoals Watershed Project</a:t>
            </a:r>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9/11/2014 10:52 AM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Boone County Bull Shoals Watershed Project</a:t>
            </a:r>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9/11/2014 11:13 AM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6.xml"/><Relationship Id="rId7" Type="http://schemas.openxmlformats.org/officeDocument/2006/relationships/image" Target="../media/image1.jpe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 id="2147483693" r:id="rId13"/>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8"/>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Boone County Bull Shoals Watershed Project</a:t>
            </a:r>
          </a:p>
        </p:txBody>
      </p:sp>
      <p:sp>
        <p:nvSpPr>
          <p:cNvPr id="3" name="Subtitle 2"/>
          <p:cNvSpPr>
            <a:spLocks noGrp="1"/>
          </p:cNvSpPr>
          <p:nvPr>
            <p:ph type="subTitle" idx="1"/>
          </p:nvPr>
        </p:nvSpPr>
        <p:spPr>
          <a:xfrm>
            <a:off x="730249" y="4344988"/>
            <a:ext cx="7681913" cy="1293812"/>
          </a:xfrm>
        </p:spPr>
        <p:txBody>
          <a:bodyPr>
            <a:normAutofit/>
          </a:bodyPr>
          <a:lstStyle/>
          <a:p>
            <a:r>
              <a:rPr lang="en-US" dirty="0">
                <a:solidFill>
                  <a:schemeClr val="bg2">
                    <a:lumMod val="75000"/>
                  </a:schemeClr>
                </a:solidFill>
              </a:rPr>
              <a:t>Presented By:  Boone County Conservation District</a:t>
            </a:r>
          </a:p>
          <a:p>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87798"/>
          </a:xfrm>
        </p:spPr>
        <p:txBody>
          <a:bodyPr/>
          <a:lstStyle/>
          <a:p>
            <a:r>
              <a:rPr lang="en-US" sz="2800" dirty="0" smtClean="0"/>
              <a:t>Boone County Bull Shoals Watershed Project</a:t>
            </a:r>
            <a:endParaRPr lang="en-US" sz="2800" dirty="0"/>
          </a:p>
        </p:txBody>
      </p:sp>
      <p:sp>
        <p:nvSpPr>
          <p:cNvPr id="3" name="Text Placeholder 2"/>
          <p:cNvSpPr>
            <a:spLocks noGrp="1"/>
          </p:cNvSpPr>
          <p:nvPr>
            <p:ph type="body" sz="quarter" idx="10"/>
          </p:nvPr>
        </p:nvSpPr>
        <p:spPr>
          <a:xfrm>
            <a:off x="457200" y="1905001"/>
            <a:ext cx="8382000" cy="3767185"/>
          </a:xfrm>
        </p:spPr>
        <p:txBody>
          <a:bodyPr/>
          <a:lstStyle/>
          <a:p>
            <a:r>
              <a:rPr lang="en-US" dirty="0"/>
              <a:t>711,467.07 acres</a:t>
            </a:r>
          </a:p>
          <a:p>
            <a:r>
              <a:rPr lang="en-US" dirty="0"/>
              <a:t>Source of drinking water for approximately 20,000 people in Boone, Newton,  Marion, and Searcy Counties</a:t>
            </a:r>
            <a:r>
              <a:rPr lang="en-US" dirty="0" smtClean="0"/>
              <a:t>.</a:t>
            </a:r>
          </a:p>
          <a:p>
            <a:r>
              <a:rPr lang="en-US" dirty="0" smtClean="0"/>
              <a:t>Our project area focuses on a </a:t>
            </a:r>
            <a:r>
              <a:rPr lang="en-US" dirty="0"/>
              <a:t>total of 104,711 </a:t>
            </a:r>
            <a:r>
              <a:rPr lang="en-US" dirty="0" smtClean="0"/>
              <a:t>acres.</a:t>
            </a:r>
            <a:endParaRPr lang="en-US" dirty="0"/>
          </a:p>
          <a:p>
            <a:pPr marL="0" indent="0">
              <a:buNone/>
            </a:pPr>
            <a:endParaRPr lang="en-US" dirty="0" smtClean="0"/>
          </a:p>
          <a:p>
            <a:pPr lvl="8"/>
            <a:endParaRPr lang="en-US" dirty="0"/>
          </a:p>
        </p:txBody>
      </p:sp>
      <p:sp>
        <p:nvSpPr>
          <p:cNvPr id="10" name="TextBox 9"/>
          <p:cNvSpPr txBox="1"/>
          <p:nvPr/>
        </p:nvSpPr>
        <p:spPr>
          <a:xfrm>
            <a:off x="762000" y="1011980"/>
            <a:ext cx="7467600" cy="584775"/>
          </a:xfrm>
          <a:prstGeom prst="rect">
            <a:avLst/>
          </a:prstGeom>
          <a:noFill/>
        </p:spPr>
        <p:txBody>
          <a:bodyPr wrap="square" rtlCol="0">
            <a:spAutoFit/>
          </a:bodyPr>
          <a:lstStyle/>
          <a:p>
            <a:r>
              <a:rPr lang="en-US" sz="3200" dirty="0"/>
              <a:t>Bull Shoals Lake Watershed</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4343400"/>
            <a:ext cx="2895600" cy="234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230188"/>
            <a:ext cx="3124200" cy="1217611"/>
          </a:xfrm>
        </p:spPr>
        <p:txBody>
          <a:bodyPr/>
          <a:lstStyle/>
          <a:p>
            <a:r>
              <a:rPr lang="en-US" sz="2800" dirty="0" smtClean="0"/>
              <a:t>Boone County Bull Shoals Watershed Project</a:t>
            </a:r>
            <a:endParaRPr lang="en-US" sz="2800" dirty="0"/>
          </a:p>
        </p:txBody>
      </p:sp>
      <p:pic>
        <p:nvPicPr>
          <p:cNvPr id="6" name="Picture 2" descr="S:\Service_Center\Conservation District\319 Grant\319.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635829" y="241663"/>
            <a:ext cx="5486400" cy="658368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4"/>
          <p:cNvSpPr txBox="1">
            <a:spLocks/>
          </p:cNvSpPr>
          <p:nvPr/>
        </p:nvSpPr>
        <p:spPr>
          <a:xfrm>
            <a:off x="112555" y="1676400"/>
            <a:ext cx="3316445" cy="4343400"/>
          </a:xfrm>
          <a:prstGeom prst="rect">
            <a:avLst/>
          </a:prstGeom>
        </p:spPr>
        <p:txBody>
          <a:bodyPr>
            <a:normAutofit fontScale="92500"/>
          </a:bodyPr>
          <a:lstStyle>
            <a:lvl1pPr marL="396875" indent="-396875" algn="l" defTabSz="914363" rtl="0" eaLnBrk="1" latinLnBrk="0" hangingPunct="1">
              <a:lnSpc>
                <a:spcPct val="90000"/>
              </a:lnSpc>
              <a:spcBef>
                <a:spcPct val="20000"/>
              </a:spcBef>
              <a:buFontTx/>
              <a:buBlip>
                <a:blip r:embed="rId4"/>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5"/>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5"/>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5"/>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5"/>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Tx/>
              <a:buNone/>
            </a:pPr>
            <a:r>
              <a:rPr lang="en-US" sz="3600" b="1" dirty="0" smtClean="0"/>
              <a:t>Project Focus </a:t>
            </a:r>
          </a:p>
          <a:p>
            <a:pPr marL="0" indent="0">
              <a:buFontTx/>
              <a:buNone/>
            </a:pPr>
            <a:r>
              <a:rPr lang="en-US" sz="3000" b="1" dirty="0" smtClean="0"/>
              <a:t>Five sub watersheds:</a:t>
            </a:r>
          </a:p>
          <a:p>
            <a:r>
              <a:rPr lang="en-US" sz="3000" b="1" dirty="0" smtClean="0"/>
              <a:t>West Sugarloaf Creek</a:t>
            </a:r>
          </a:p>
          <a:p>
            <a:r>
              <a:rPr lang="en-US" sz="3000" b="1" dirty="0" smtClean="0"/>
              <a:t>Middle Bear Creek</a:t>
            </a:r>
          </a:p>
          <a:p>
            <a:r>
              <a:rPr lang="en-US" sz="3000" b="1" dirty="0" smtClean="0"/>
              <a:t>Lower Bear Creek</a:t>
            </a:r>
          </a:p>
          <a:p>
            <a:r>
              <a:rPr lang="en-US" sz="3000" b="1" dirty="0" smtClean="0"/>
              <a:t>Cheatham Creek</a:t>
            </a:r>
          </a:p>
          <a:p>
            <a:r>
              <a:rPr lang="en-US" sz="3000" b="1" dirty="0" smtClean="0"/>
              <a:t>Sugar Orchard Creek</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j04022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20486" y="5181600"/>
            <a:ext cx="7848600" cy="1569660"/>
          </a:xfrm>
          <a:prstGeom prst="rect">
            <a:avLst/>
          </a:prstGeom>
          <a:noFill/>
        </p:spPr>
        <p:txBody>
          <a:bodyPr wrap="square" rtlCol="0">
            <a:spAutoFit/>
          </a:bodyPr>
          <a:lstStyle/>
          <a:p>
            <a:pPr algn="ctr"/>
            <a:r>
              <a:rPr lang="en-US" sz="2400" dirty="0" smtClean="0">
                <a:solidFill>
                  <a:srgbClr val="FFFF00"/>
                </a:solidFill>
              </a:rPr>
              <a:t>Project Goal</a:t>
            </a:r>
          </a:p>
          <a:p>
            <a:pPr algn="ctr"/>
            <a:r>
              <a:rPr lang="en-US" sz="2400" dirty="0" smtClean="0">
                <a:solidFill>
                  <a:srgbClr val="FFFF00"/>
                </a:solidFill>
              </a:rPr>
              <a:t>Encourage </a:t>
            </a:r>
            <a:r>
              <a:rPr lang="en-US" sz="2400" dirty="0">
                <a:solidFill>
                  <a:srgbClr val="FFFF00"/>
                </a:solidFill>
              </a:rPr>
              <a:t>voluntary participation of Best Management Practices (BMPs) on 50% of pastureland (approximately 12,065 acres)</a:t>
            </a:r>
          </a:p>
        </p:txBody>
      </p:sp>
    </p:spTree>
    <p:extLst>
      <p:ext uri="{BB962C8B-B14F-4D97-AF65-F5344CB8AC3E}">
        <p14:creationId xmlns:p14="http://schemas.microsoft.com/office/powerpoint/2010/main" val="436408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2800" dirty="0" smtClean="0"/>
              <a:t>Boone County Bull Shoals Watershed Project</a:t>
            </a:r>
            <a:endParaRPr lang="en-US" sz="28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98810"/>
            <a:ext cx="8077200" cy="6057900"/>
          </a:xfrm>
          <a:prstGeom prst="rect">
            <a:avLst/>
          </a:prstGeom>
        </p:spPr>
      </p:pic>
      <p:sp>
        <p:nvSpPr>
          <p:cNvPr id="11" name="TextBox 10"/>
          <p:cNvSpPr txBox="1"/>
          <p:nvPr/>
        </p:nvSpPr>
        <p:spPr>
          <a:xfrm>
            <a:off x="2626112" y="925550"/>
            <a:ext cx="3352800" cy="1077218"/>
          </a:xfrm>
          <a:prstGeom prst="rect">
            <a:avLst/>
          </a:prstGeom>
          <a:noFill/>
        </p:spPr>
        <p:txBody>
          <a:bodyPr wrap="square" rtlCol="0">
            <a:spAutoFit/>
          </a:bodyPr>
          <a:lstStyle/>
          <a:p>
            <a:pPr algn="ctr"/>
            <a:r>
              <a:rPr lang="en-US" sz="3200" b="1" dirty="0" smtClean="0"/>
              <a:t>Pasture Field Day</a:t>
            </a:r>
          </a:p>
          <a:p>
            <a:pPr algn="ctr"/>
            <a:r>
              <a:rPr lang="en-US" sz="3200" b="1" dirty="0" smtClean="0"/>
              <a:t>April 12, 2014</a:t>
            </a:r>
            <a:endParaRPr lang="en-US" sz="3200" b="1" dirty="0"/>
          </a:p>
        </p:txBody>
      </p:sp>
      <p:sp>
        <p:nvSpPr>
          <p:cNvPr id="12" name="Rectangle 11"/>
          <p:cNvSpPr/>
          <p:nvPr/>
        </p:nvSpPr>
        <p:spPr>
          <a:xfrm>
            <a:off x="762000" y="4504102"/>
            <a:ext cx="6019800" cy="2246769"/>
          </a:xfrm>
          <a:prstGeom prst="rect">
            <a:avLst/>
          </a:prstGeom>
        </p:spPr>
        <p:txBody>
          <a:bodyPr wrap="square">
            <a:spAutoFit/>
          </a:bodyPr>
          <a:lstStyle/>
          <a:p>
            <a:r>
              <a:rPr lang="en-US" sz="2000" dirty="0" smtClean="0">
                <a:solidFill>
                  <a:schemeClr val="bg1"/>
                </a:solidFill>
              </a:rPr>
              <a:t>37  </a:t>
            </a:r>
            <a:r>
              <a:rPr lang="en-US" sz="2000" dirty="0">
                <a:solidFill>
                  <a:schemeClr val="bg1"/>
                </a:solidFill>
              </a:rPr>
              <a:t>in attendance</a:t>
            </a:r>
          </a:p>
          <a:p>
            <a:r>
              <a:rPr lang="en-US" sz="2000" dirty="0">
                <a:solidFill>
                  <a:schemeClr val="bg1"/>
                </a:solidFill>
              </a:rPr>
              <a:t>Speakers included the:</a:t>
            </a:r>
          </a:p>
          <a:p>
            <a:pPr marL="285750" indent="-285750">
              <a:buFont typeface="Arial" panose="020B0604020202020204" pitchFamily="34" charset="0"/>
              <a:buChar char="•"/>
            </a:pPr>
            <a:r>
              <a:rPr lang="en-US" sz="2000" dirty="0" smtClean="0">
                <a:solidFill>
                  <a:schemeClr val="bg1"/>
                </a:solidFill>
              </a:rPr>
              <a:t>  </a:t>
            </a:r>
            <a:r>
              <a:rPr lang="en-US" sz="2000" dirty="0" smtClean="0">
                <a:solidFill>
                  <a:schemeClr val="bg1"/>
                </a:solidFill>
              </a:rPr>
              <a:t>NRCS </a:t>
            </a:r>
            <a:r>
              <a:rPr lang="en-US" sz="2000" dirty="0">
                <a:solidFill>
                  <a:schemeClr val="bg1"/>
                </a:solidFill>
              </a:rPr>
              <a:t>Grazing Lands Specialist</a:t>
            </a:r>
          </a:p>
          <a:p>
            <a:pPr marL="285750" indent="-285750">
              <a:buFont typeface="Arial" panose="020B0604020202020204" pitchFamily="34" charset="0"/>
              <a:buChar char="•"/>
            </a:pPr>
            <a:r>
              <a:rPr lang="en-US" sz="2000" dirty="0">
                <a:solidFill>
                  <a:schemeClr val="bg1"/>
                </a:solidFill>
              </a:rPr>
              <a:t>  </a:t>
            </a:r>
            <a:r>
              <a:rPr lang="en-US" sz="2000" dirty="0" smtClean="0">
                <a:solidFill>
                  <a:schemeClr val="bg1"/>
                </a:solidFill>
              </a:rPr>
              <a:t>NRCS </a:t>
            </a:r>
            <a:r>
              <a:rPr lang="en-US" sz="2000" dirty="0">
                <a:solidFill>
                  <a:schemeClr val="bg1"/>
                </a:solidFill>
              </a:rPr>
              <a:t>District </a:t>
            </a:r>
            <a:r>
              <a:rPr lang="en-US" sz="2000" dirty="0" smtClean="0">
                <a:solidFill>
                  <a:schemeClr val="bg1"/>
                </a:solidFill>
              </a:rPr>
              <a:t>Conservationist &amp; Soil Technician</a:t>
            </a:r>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  </a:t>
            </a:r>
            <a:r>
              <a:rPr lang="en-US" sz="2000" dirty="0" smtClean="0">
                <a:solidFill>
                  <a:schemeClr val="bg1"/>
                </a:solidFill>
              </a:rPr>
              <a:t>BCCD </a:t>
            </a:r>
            <a:r>
              <a:rPr lang="en-US" sz="2000" dirty="0">
                <a:solidFill>
                  <a:schemeClr val="bg1"/>
                </a:solidFill>
              </a:rPr>
              <a:t>Technicians &amp; Board</a:t>
            </a:r>
          </a:p>
          <a:p>
            <a:pPr marL="285750" indent="-285750">
              <a:buFont typeface="Arial" panose="020B0604020202020204" pitchFamily="34" charset="0"/>
              <a:buChar char="•"/>
            </a:pPr>
            <a:r>
              <a:rPr lang="en-US" sz="2000" dirty="0">
                <a:solidFill>
                  <a:schemeClr val="bg1"/>
                </a:solidFill>
              </a:rPr>
              <a:t>  </a:t>
            </a:r>
            <a:r>
              <a:rPr lang="en-US" sz="2000" dirty="0" smtClean="0">
                <a:solidFill>
                  <a:schemeClr val="bg1"/>
                </a:solidFill>
              </a:rPr>
              <a:t>AR </a:t>
            </a:r>
            <a:r>
              <a:rPr lang="en-US" sz="2000" dirty="0">
                <a:solidFill>
                  <a:schemeClr val="bg1"/>
                </a:solidFill>
              </a:rPr>
              <a:t>Game &amp; Fish </a:t>
            </a:r>
            <a:r>
              <a:rPr lang="en-US" sz="2000" dirty="0" smtClean="0">
                <a:solidFill>
                  <a:schemeClr val="bg1"/>
                </a:solidFill>
              </a:rPr>
              <a:t>Biologist</a:t>
            </a:r>
          </a:p>
          <a:p>
            <a:pPr marL="285750" indent="-285750">
              <a:buFont typeface="Arial" panose="020B0604020202020204" pitchFamily="34" charset="0"/>
              <a:buChar char="•"/>
            </a:pPr>
            <a:r>
              <a:rPr lang="en-US" sz="2000" dirty="0">
                <a:solidFill>
                  <a:schemeClr val="bg1"/>
                </a:solidFill>
              </a:rPr>
              <a:t> </a:t>
            </a:r>
            <a:r>
              <a:rPr lang="en-US" sz="2000" dirty="0" smtClean="0">
                <a:solidFill>
                  <a:schemeClr val="bg1"/>
                </a:solidFill>
              </a:rPr>
              <a:t> Testimonials from land owners</a:t>
            </a:r>
            <a:endParaRPr lang="en-US" sz="2000"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30188"/>
            <a:ext cx="8382000" cy="387798"/>
          </a:xfrm>
        </p:spPr>
        <p:txBody>
          <a:bodyPr/>
          <a:lstStyle/>
          <a:p>
            <a:r>
              <a:rPr lang="en-US" sz="2800" dirty="0"/>
              <a:t>Boone County Bull Shoals Watershed Project</a:t>
            </a:r>
          </a:p>
        </p:txBody>
      </p:sp>
      <p:sp>
        <p:nvSpPr>
          <p:cNvPr id="4" name="Title 1"/>
          <p:cNvSpPr txBox="1">
            <a:spLocks/>
          </p:cNvSpPr>
          <p:nvPr/>
        </p:nvSpPr>
        <p:spPr>
          <a:xfrm>
            <a:off x="3657600" y="785145"/>
            <a:ext cx="4648200" cy="332399"/>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sz="2400" i="1" dirty="0" smtClean="0"/>
              <a:t>April 12, 2014   Pasture Field Day</a:t>
            </a:r>
            <a:endParaRPr lang="en-US" sz="2400" i="1"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1106658"/>
            <a:ext cx="3581400" cy="268605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9200" y="1158365"/>
            <a:ext cx="3530600" cy="264795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67000" y="3962400"/>
            <a:ext cx="3722913" cy="2792184"/>
          </a:xfrm>
          <a:prstGeom prst="rect">
            <a:avLst/>
          </a:prstGeom>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87798"/>
          </a:xfrm>
        </p:spPr>
        <p:txBody>
          <a:bodyPr/>
          <a:lstStyle/>
          <a:p>
            <a:r>
              <a:rPr lang="en-US" sz="2800" dirty="0"/>
              <a:t>Boone County Bull Shoals Watershed Project</a:t>
            </a:r>
          </a:p>
        </p:txBody>
      </p:sp>
      <p:sp>
        <p:nvSpPr>
          <p:cNvPr id="4" name="Text Placeholder 4"/>
          <p:cNvSpPr txBox="1">
            <a:spLocks/>
          </p:cNvSpPr>
          <p:nvPr/>
        </p:nvSpPr>
        <p:spPr>
          <a:xfrm>
            <a:off x="-76200" y="835024"/>
            <a:ext cx="9067800" cy="381000"/>
          </a:xfrm>
          <a:prstGeom prst="rect">
            <a:avLst/>
          </a:prstGeom>
        </p:spPr>
        <p:txBody>
          <a:bodyPr vert="horz" lIns="91440" tIns="45720" rIns="91440" bIns="45720" rtlCol="0">
            <a:normAutofit/>
          </a:bodyPr>
          <a:lstStyle>
            <a:lvl1pPr marL="342900" indent="-342900" algn="r" defTabSz="914400" rtl="0" eaLnBrk="1" latinLnBrk="0" hangingPunct="1">
              <a:spcBef>
                <a:spcPct val="20000"/>
              </a:spcBef>
              <a:buFont typeface="Arial" pitchFamily="34" charset="0"/>
              <a:buNone/>
              <a:defRPr lang="en-US" sz="1800" b="1" kern="1200" dirty="0" smtClean="0">
                <a:solidFill>
                  <a:schemeClr val="bg1">
                    <a:lumMod val="65000"/>
                  </a:schemeClr>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700" b="1" i="0" u="none" strike="noStrike" kern="1200" cap="none" spc="0" normalizeH="0" baseline="0" noProof="0" dirty="0" smtClean="0">
                <a:ln>
                  <a:noFill/>
                </a:ln>
                <a:solidFill>
                  <a:prstClr val="black">
                    <a:lumMod val="75000"/>
                    <a:lumOff val="25000"/>
                  </a:prstClr>
                </a:solidFill>
                <a:effectLst/>
                <a:uLnTx/>
                <a:uFillTx/>
                <a:latin typeface="Calibri" pitchFamily="34" charset="0"/>
                <a:ea typeface="+mn-ea"/>
                <a:cs typeface="+mn-cs"/>
              </a:rPr>
              <a:t>Completed Practices in Our Second Year</a:t>
            </a:r>
            <a:endParaRPr kumimoji="0" lang="en-US" sz="1700" b="1" i="0" u="none" strike="noStrike" kern="1200" cap="none" spc="0" normalizeH="0" baseline="0" noProof="0" dirty="0">
              <a:ln>
                <a:noFill/>
              </a:ln>
              <a:solidFill>
                <a:prstClr val="black">
                  <a:lumMod val="75000"/>
                  <a:lumOff val="25000"/>
                </a:prstClr>
              </a:solidFill>
              <a:effectLst/>
              <a:uLnTx/>
              <a:uFillTx/>
              <a:latin typeface="Calibri" pitchFamily="34" charset="0"/>
              <a:ea typeface="+mn-ea"/>
              <a:cs typeface="+mn-cs"/>
            </a:endParaRPr>
          </a:p>
        </p:txBody>
      </p:sp>
      <p:sp>
        <p:nvSpPr>
          <p:cNvPr id="5" name="Title 3"/>
          <p:cNvSpPr txBox="1">
            <a:spLocks/>
          </p:cNvSpPr>
          <p:nvPr/>
        </p:nvSpPr>
        <p:spPr>
          <a:xfrm>
            <a:off x="304800" y="1752600"/>
            <a:ext cx="8458200" cy="1905000"/>
          </a:xfrm>
          <a:prstGeom prst="rect">
            <a:avLst/>
          </a:prstGeom>
        </p:spPr>
        <p:txBody>
          <a:bodyPr vert="horz" wrap="square" lIns="0" tIns="0" rIns="0" bIns="0" rtlCol="0" anchor="t">
            <a:no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pPr>
              <a:spcBef>
                <a:spcPts val="0"/>
              </a:spcBef>
            </a:pPr>
            <a:r>
              <a:rPr lang="en-US" dirty="0" smtClean="0"/>
              <a:t>Ponds (</a:t>
            </a:r>
            <a:r>
              <a:rPr lang="en-US" sz="4000" dirty="0" smtClean="0">
                <a:cs typeface="+mn-cs"/>
              </a:rPr>
              <a:t>378)                    </a:t>
            </a:r>
            <a:br>
              <a:rPr lang="en-US" sz="4000" dirty="0" smtClean="0">
                <a:cs typeface="+mn-cs"/>
              </a:rPr>
            </a:br>
            <a:r>
              <a:rPr lang="en-US" dirty="0" smtClean="0"/>
              <a:t>	3,399.06 cu yds.</a:t>
            </a:r>
            <a:endParaRPr lang="en-US" sz="28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3428999"/>
            <a:ext cx="3733800" cy="2793823"/>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9200" y="3429000"/>
            <a:ext cx="3733800" cy="279382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87798"/>
          </a:xfrm>
        </p:spPr>
        <p:txBody>
          <a:bodyPr/>
          <a:lstStyle/>
          <a:p>
            <a:r>
              <a:rPr lang="en-US" sz="2800" dirty="0"/>
              <a:t>Boone County Bull Shoals Watershed Project</a:t>
            </a:r>
          </a:p>
        </p:txBody>
      </p:sp>
      <p:sp>
        <p:nvSpPr>
          <p:cNvPr id="4" name="Title 1"/>
          <p:cNvSpPr txBox="1">
            <a:spLocks/>
          </p:cNvSpPr>
          <p:nvPr/>
        </p:nvSpPr>
        <p:spPr>
          <a:xfrm>
            <a:off x="228600" y="1524000"/>
            <a:ext cx="7010400" cy="664797"/>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dirty="0" smtClean="0"/>
              <a:t>Pipeline (516)</a:t>
            </a:r>
            <a:r>
              <a:rPr lang="en-US" dirty="0"/>
              <a:t> </a:t>
            </a:r>
            <a:r>
              <a:rPr lang="en-US" dirty="0" smtClean="0"/>
              <a:t>  500 ft.</a:t>
            </a:r>
            <a:endParaRPr lang="en-US" dirty="0"/>
          </a:p>
        </p:txBody>
      </p:sp>
      <p:sp>
        <p:nvSpPr>
          <p:cNvPr id="5" name="Title 1"/>
          <p:cNvSpPr txBox="1">
            <a:spLocks/>
          </p:cNvSpPr>
          <p:nvPr/>
        </p:nvSpPr>
        <p:spPr>
          <a:xfrm>
            <a:off x="1393372" y="2362200"/>
            <a:ext cx="7467600" cy="1329595"/>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dirty="0" smtClean="0"/>
              <a:t>Heavy Use Area Protection (561)</a:t>
            </a:r>
            <a:br>
              <a:rPr lang="en-US" dirty="0" smtClean="0"/>
            </a:br>
            <a:r>
              <a:rPr lang="en-US" dirty="0" smtClean="0"/>
              <a:t>	</a:t>
            </a:r>
            <a:endParaRPr lang="en-US" dirty="0"/>
          </a:p>
        </p:txBody>
      </p:sp>
      <p:sp>
        <p:nvSpPr>
          <p:cNvPr id="6" name="Title 1"/>
          <p:cNvSpPr txBox="1">
            <a:spLocks/>
          </p:cNvSpPr>
          <p:nvPr/>
        </p:nvSpPr>
        <p:spPr>
          <a:xfrm>
            <a:off x="228600" y="3242405"/>
            <a:ext cx="7467600" cy="1329595"/>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dirty="0" smtClean="0"/>
              <a:t>Watering Facilities (614)</a:t>
            </a:r>
            <a:br>
              <a:rPr lang="en-US" dirty="0" smtClean="0"/>
            </a:br>
            <a:r>
              <a:rPr lang="en-US" dirty="0" smtClean="0"/>
              <a:t>	</a:t>
            </a:r>
            <a:endParaRPr lang="en-US" dirty="0"/>
          </a:p>
        </p:txBody>
      </p:sp>
      <p:sp>
        <p:nvSpPr>
          <p:cNvPr id="7" name="Title 1"/>
          <p:cNvSpPr txBox="1">
            <a:spLocks/>
          </p:cNvSpPr>
          <p:nvPr/>
        </p:nvSpPr>
        <p:spPr>
          <a:xfrm>
            <a:off x="348343" y="4336804"/>
            <a:ext cx="4419600" cy="1994392"/>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dirty="0" smtClean="0"/>
              <a:t>Fencing (382)  1493 ft.</a:t>
            </a:r>
            <a:br>
              <a:rPr lang="en-US" dirty="0" smtClean="0"/>
            </a:br>
            <a:r>
              <a:rPr lang="en-US" dirty="0" smtClean="0"/>
              <a:t>	</a:t>
            </a:r>
            <a:endParaRPr lang="en-US" dirty="0"/>
          </a:p>
        </p:txBody>
      </p:sp>
      <p:sp>
        <p:nvSpPr>
          <p:cNvPr id="8" name="Rectangle 7"/>
          <p:cNvSpPr/>
          <p:nvPr/>
        </p:nvSpPr>
        <p:spPr>
          <a:xfrm>
            <a:off x="3744686" y="685800"/>
            <a:ext cx="4241303" cy="646331"/>
          </a:xfrm>
          <a:prstGeom prst="rect">
            <a:avLst/>
          </a:prstGeom>
        </p:spPr>
        <p:txBody>
          <a:bodyPr wrap="square">
            <a:spAutoFit/>
          </a:bodyPr>
          <a:lstStyle/>
          <a:p>
            <a:r>
              <a:rPr lang="en-US" b="1" dirty="0"/>
              <a:t>Other BMPs </a:t>
            </a:r>
            <a:r>
              <a:rPr lang="en-US" b="1" dirty="0" smtClean="0"/>
              <a:t>Completed in Our </a:t>
            </a:r>
            <a:r>
              <a:rPr lang="en-US" b="1" dirty="0"/>
              <a:t>S</a:t>
            </a:r>
            <a:r>
              <a:rPr lang="en-US" b="1" dirty="0" smtClean="0"/>
              <a:t>econd </a:t>
            </a:r>
            <a:r>
              <a:rPr lang="en-US" b="1" dirty="0"/>
              <a:t>Y</a:t>
            </a:r>
            <a:r>
              <a:rPr lang="en-US" b="1" dirty="0" smtClean="0"/>
              <a:t>ear:</a:t>
            </a:r>
            <a:endParaRPr lang="en-US" b="1"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3962400"/>
            <a:ext cx="3657600" cy="2743200"/>
          </a:xfrm>
          <a:prstGeom prst="rect">
            <a:avLst/>
          </a:prstGeom>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04800"/>
            <a:ext cx="7043208" cy="685800"/>
          </a:xfrm>
        </p:spPr>
        <p:txBody>
          <a:bodyPr/>
          <a:lstStyle/>
          <a:p>
            <a:r>
              <a:rPr lang="en-US" sz="2800" dirty="0"/>
              <a:t>Boone County Bull Shoals Watershed Project</a:t>
            </a:r>
          </a:p>
        </p:txBody>
      </p:sp>
      <p:sp>
        <p:nvSpPr>
          <p:cNvPr id="8" name="Rectangle 7"/>
          <p:cNvSpPr/>
          <p:nvPr/>
        </p:nvSpPr>
        <p:spPr>
          <a:xfrm>
            <a:off x="381000" y="1295400"/>
            <a:ext cx="8229600" cy="4955203"/>
          </a:xfrm>
          <a:prstGeom prst="rect">
            <a:avLst/>
          </a:prstGeom>
        </p:spPr>
        <p:txBody>
          <a:bodyPr wrap="square">
            <a:spAutoFit/>
          </a:bodyPr>
          <a:lstStyle/>
          <a:p>
            <a:r>
              <a:rPr lang="en-US" sz="4000" b="1" dirty="0"/>
              <a:t>Accomplishments to Date</a:t>
            </a:r>
          </a:p>
          <a:p>
            <a:pPr marL="285750" indent="-285750">
              <a:buFont typeface="Arial" panose="020B0604020202020204" pitchFamily="34" charset="0"/>
              <a:buChar char="•"/>
            </a:pPr>
            <a:r>
              <a:rPr lang="en-US" sz="3200" b="1" dirty="0"/>
              <a:t>Purchased a laptop computer, color laser jet printer, and a Haybuster No Till Drill</a:t>
            </a:r>
            <a:r>
              <a:rPr lang="en-US" sz="3200" b="1" dirty="0" smtClean="0"/>
              <a:t>. </a:t>
            </a:r>
            <a:r>
              <a:rPr lang="en-US" sz="2400" b="1" dirty="0" smtClean="0"/>
              <a:t>(FY13)</a:t>
            </a:r>
            <a:endParaRPr lang="en-US" sz="2400" b="1" dirty="0"/>
          </a:p>
          <a:p>
            <a:pPr marL="285750" indent="-285750">
              <a:buFont typeface="Arial" panose="020B0604020202020204" pitchFamily="34" charset="0"/>
              <a:buChar char="•"/>
            </a:pPr>
            <a:r>
              <a:rPr lang="en-US" sz="3200" b="1" dirty="0"/>
              <a:t>Completed </a:t>
            </a:r>
            <a:r>
              <a:rPr lang="en-US" sz="3200" b="1" dirty="0" smtClean="0"/>
              <a:t>23 </a:t>
            </a:r>
            <a:r>
              <a:rPr lang="en-US" sz="3200" b="1" dirty="0"/>
              <a:t>conservation </a:t>
            </a:r>
            <a:r>
              <a:rPr lang="en-US" sz="3200" b="1" dirty="0" smtClean="0"/>
              <a:t>plans</a:t>
            </a:r>
            <a:r>
              <a:rPr lang="en-US" sz="2800" b="1" dirty="0" smtClean="0"/>
              <a:t> </a:t>
            </a:r>
            <a:r>
              <a:rPr lang="en-US" sz="2400" b="1" dirty="0" smtClean="0"/>
              <a:t>(15 in FY13, 8 in 								FY14)</a:t>
            </a:r>
            <a:endParaRPr lang="en-US" sz="2400" b="1" dirty="0"/>
          </a:p>
          <a:p>
            <a:pPr marL="285750" indent="-285750">
              <a:buFont typeface="Arial" panose="020B0604020202020204" pitchFamily="34" charset="0"/>
              <a:buChar char="•"/>
            </a:pPr>
            <a:r>
              <a:rPr lang="en-US" sz="3200" b="1" dirty="0"/>
              <a:t>Revised </a:t>
            </a:r>
            <a:r>
              <a:rPr lang="en-US" sz="3200" b="1" dirty="0" smtClean="0"/>
              <a:t>7 </a:t>
            </a:r>
            <a:r>
              <a:rPr lang="en-US" sz="3200" b="1" dirty="0"/>
              <a:t>Nutrient Management Plans &amp; created </a:t>
            </a:r>
            <a:r>
              <a:rPr lang="en-US" sz="3200" b="1" dirty="0" smtClean="0"/>
              <a:t>10 </a:t>
            </a:r>
            <a:r>
              <a:rPr lang="en-US" sz="3200" b="1" dirty="0"/>
              <a:t>new </a:t>
            </a:r>
            <a:r>
              <a:rPr lang="en-US" sz="3200" b="1" dirty="0" smtClean="0"/>
              <a:t>plans</a:t>
            </a:r>
            <a:endParaRPr lang="en-US" sz="3200" b="1" dirty="0"/>
          </a:p>
          <a:p>
            <a:pPr marL="285750" indent="-285750">
              <a:buFont typeface="Arial" panose="020B0604020202020204" pitchFamily="34" charset="0"/>
              <a:buChar char="•"/>
            </a:pPr>
            <a:r>
              <a:rPr lang="en-US" sz="3200" b="1" dirty="0" smtClean="0"/>
              <a:t>$28,662.96 </a:t>
            </a:r>
            <a:r>
              <a:rPr lang="en-US" sz="3200" b="1" dirty="0"/>
              <a:t>has been paid to </a:t>
            </a:r>
            <a:r>
              <a:rPr lang="en-US" sz="3200" b="1" dirty="0" smtClean="0"/>
              <a:t>landowners, 	$45,004.09 </a:t>
            </a:r>
            <a:r>
              <a:rPr lang="en-US" sz="3200" b="1" dirty="0"/>
              <a:t>landowner </a:t>
            </a:r>
            <a:r>
              <a:rPr lang="en-US" sz="3200" b="1" dirty="0" smtClean="0"/>
              <a:t>match  </a:t>
            </a:r>
            <a:r>
              <a:rPr lang="en-US" sz="2800" b="1" dirty="0" smtClean="0"/>
              <a:t>(</a:t>
            </a:r>
            <a:r>
              <a:rPr lang="en-US" sz="2400" b="1" dirty="0" smtClean="0"/>
              <a:t>FY13&amp;FY14)</a:t>
            </a:r>
          </a:p>
          <a:p>
            <a:r>
              <a:rPr lang="en-US" sz="2800" b="1" dirty="0"/>
              <a:t>	</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14400" y="1447800"/>
            <a:ext cx="7162800" cy="4431983"/>
          </a:xfrm>
          <a:prstGeom prst="rect">
            <a:avLst/>
          </a:prstGeom>
        </p:spPr>
        <p:txBody>
          <a:bodyPr wrap="square">
            <a:spAutoFit/>
          </a:bodyPr>
          <a:lstStyle/>
          <a:p>
            <a:pPr algn="ctr"/>
            <a:r>
              <a:rPr lang="en-US" sz="4400" dirty="0"/>
              <a:t>Those Aiding in the Project</a:t>
            </a:r>
          </a:p>
          <a:p>
            <a:pPr algn="ctr"/>
            <a:endParaRPr lang="en-US" sz="2800" dirty="0"/>
          </a:p>
          <a:p>
            <a:pPr marL="457200" indent="-457200">
              <a:buFont typeface="Arial" pitchFamily="34" charset="0"/>
              <a:buChar char="•"/>
            </a:pPr>
            <a:r>
              <a:rPr lang="en-US" sz="3200" dirty="0"/>
              <a:t>Boone County Conservation District</a:t>
            </a:r>
          </a:p>
          <a:p>
            <a:pPr marL="457200" indent="-457200">
              <a:buFont typeface="Arial" pitchFamily="34" charset="0"/>
              <a:buChar char="•"/>
            </a:pPr>
            <a:r>
              <a:rPr lang="en-US" sz="3200" dirty="0"/>
              <a:t>Natural Resource Conservation Service</a:t>
            </a:r>
          </a:p>
          <a:p>
            <a:pPr marL="457200" indent="-457200">
              <a:buFont typeface="Arial" pitchFamily="34" charset="0"/>
              <a:buChar char="•"/>
            </a:pPr>
            <a:r>
              <a:rPr lang="en-US" sz="3200" dirty="0"/>
              <a:t>Boone County Extension Service</a:t>
            </a:r>
          </a:p>
          <a:p>
            <a:pPr marL="457200" indent="-457200">
              <a:buFont typeface="Arial" pitchFamily="34" charset="0"/>
              <a:buChar char="•"/>
            </a:pPr>
            <a:r>
              <a:rPr lang="en-US" sz="3200" dirty="0"/>
              <a:t>Arkansas Natural Resources Commission</a:t>
            </a:r>
          </a:p>
          <a:p>
            <a:pPr marL="457200" indent="-457200">
              <a:buFont typeface="Arial" pitchFamily="34" charset="0"/>
              <a:buChar char="•"/>
            </a:pPr>
            <a:r>
              <a:rPr lang="en-US" sz="3200" dirty="0"/>
              <a:t>US Environmental Protection Agency</a:t>
            </a:r>
          </a:p>
          <a:p>
            <a:endParaRPr lang="en-US" dirty="0"/>
          </a:p>
        </p:txBody>
      </p:sp>
      <p:sp>
        <p:nvSpPr>
          <p:cNvPr id="7" name="Title 1"/>
          <p:cNvSpPr>
            <a:spLocks noGrp="1"/>
          </p:cNvSpPr>
          <p:nvPr>
            <p:ph type="ctrTitle"/>
          </p:nvPr>
        </p:nvSpPr>
        <p:spPr>
          <a:xfrm>
            <a:off x="381000" y="228600"/>
            <a:ext cx="7043208" cy="685800"/>
          </a:xfrm>
        </p:spPr>
        <p:txBody>
          <a:bodyPr/>
          <a:lstStyle/>
          <a:p>
            <a:r>
              <a:rPr lang="en-US" sz="2800" dirty="0"/>
              <a:t>Boone County Bull Shoals Watershed Project</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6205008" cy="685800"/>
          </a:xfrm>
        </p:spPr>
        <p:txBody>
          <a:bodyPr/>
          <a:lstStyle/>
          <a:p>
            <a:r>
              <a:rPr lang="en-US" sz="2800" dirty="0"/>
              <a:t>Boone County Bull Shoals Watershed Project</a:t>
            </a:r>
          </a:p>
        </p:txBody>
      </p:sp>
      <p:sp>
        <p:nvSpPr>
          <p:cNvPr id="4" name="Text Placeholder 3"/>
          <p:cNvSpPr>
            <a:spLocks noGrp="1"/>
          </p:cNvSpPr>
          <p:nvPr>
            <p:ph type="body" sz="quarter" idx="10"/>
          </p:nvPr>
        </p:nvSpPr>
        <p:spPr>
          <a:xfrm>
            <a:off x="765777" y="1066800"/>
            <a:ext cx="7690114" cy="1384994"/>
          </a:xfrm>
        </p:spPr>
        <p:txBody>
          <a:bodyPr/>
          <a:lstStyle/>
          <a:p>
            <a:pPr algn="ctr"/>
            <a:r>
              <a:rPr lang="en-US" dirty="0" smtClean="0"/>
              <a:t>Questions?</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2362200"/>
            <a:ext cx="2026064" cy="151600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1800" y="2362200"/>
            <a:ext cx="1981200" cy="148243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8400" y="2378985"/>
            <a:ext cx="1981200" cy="1482436"/>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2347391"/>
            <a:ext cx="2023424" cy="1514030"/>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07229" y="4212664"/>
            <a:ext cx="2743344" cy="2057508"/>
          </a:xfrm>
          <a:prstGeom prst="rect">
            <a:avLst/>
          </a:prstGeom>
        </p:spPr>
      </p:pic>
      <p:pic>
        <p:nvPicPr>
          <p:cNvPr id="11" name="Picture 2"/>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57200" y="4189053"/>
            <a:ext cx="2601281" cy="2059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95424" y="4212664"/>
            <a:ext cx="1564124" cy="204676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2" presetClass="entr" presetSubtype="4"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26"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80">
                                          <p:stCondLst>
                                            <p:cond delay="0"/>
                                          </p:stCondLst>
                                        </p:cTn>
                                        <p:tgtEl>
                                          <p:spTgt spid="7"/>
                                        </p:tgtEl>
                                      </p:cBhvr>
                                    </p:animEffect>
                                    <p:anim calcmode="lin" valueType="num">
                                      <p:cBhvr>
                                        <p:cTn id="2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3" dur="26">
                                          <p:stCondLst>
                                            <p:cond delay="650"/>
                                          </p:stCondLst>
                                        </p:cTn>
                                        <p:tgtEl>
                                          <p:spTgt spid="7"/>
                                        </p:tgtEl>
                                      </p:cBhvr>
                                      <p:to x="100000" y="60000"/>
                                    </p:animScale>
                                    <p:animScale>
                                      <p:cBhvr>
                                        <p:cTn id="34" dur="166" decel="50000">
                                          <p:stCondLst>
                                            <p:cond delay="676"/>
                                          </p:stCondLst>
                                        </p:cTn>
                                        <p:tgtEl>
                                          <p:spTgt spid="7"/>
                                        </p:tgtEl>
                                      </p:cBhvr>
                                      <p:to x="100000" y="100000"/>
                                    </p:animScale>
                                    <p:animScale>
                                      <p:cBhvr>
                                        <p:cTn id="35" dur="26">
                                          <p:stCondLst>
                                            <p:cond delay="1312"/>
                                          </p:stCondLst>
                                        </p:cTn>
                                        <p:tgtEl>
                                          <p:spTgt spid="7"/>
                                        </p:tgtEl>
                                      </p:cBhvr>
                                      <p:to x="100000" y="80000"/>
                                    </p:animScale>
                                    <p:animScale>
                                      <p:cBhvr>
                                        <p:cTn id="36" dur="166" decel="50000">
                                          <p:stCondLst>
                                            <p:cond delay="1338"/>
                                          </p:stCondLst>
                                        </p:cTn>
                                        <p:tgtEl>
                                          <p:spTgt spid="7"/>
                                        </p:tgtEl>
                                      </p:cBhvr>
                                      <p:to x="100000" y="100000"/>
                                    </p:animScale>
                                    <p:animScale>
                                      <p:cBhvr>
                                        <p:cTn id="37" dur="26">
                                          <p:stCondLst>
                                            <p:cond delay="1642"/>
                                          </p:stCondLst>
                                        </p:cTn>
                                        <p:tgtEl>
                                          <p:spTgt spid="7"/>
                                        </p:tgtEl>
                                      </p:cBhvr>
                                      <p:to x="100000" y="90000"/>
                                    </p:animScale>
                                    <p:animScale>
                                      <p:cBhvr>
                                        <p:cTn id="38" dur="166" decel="50000">
                                          <p:stCondLst>
                                            <p:cond delay="1668"/>
                                          </p:stCondLst>
                                        </p:cTn>
                                        <p:tgtEl>
                                          <p:spTgt spid="7"/>
                                        </p:tgtEl>
                                      </p:cBhvr>
                                      <p:to x="100000" y="100000"/>
                                    </p:animScale>
                                    <p:animScale>
                                      <p:cBhvr>
                                        <p:cTn id="39" dur="26">
                                          <p:stCondLst>
                                            <p:cond delay="1808"/>
                                          </p:stCondLst>
                                        </p:cTn>
                                        <p:tgtEl>
                                          <p:spTgt spid="7"/>
                                        </p:tgtEl>
                                      </p:cBhvr>
                                      <p:to x="100000" y="95000"/>
                                    </p:animScale>
                                    <p:animScale>
                                      <p:cBhvr>
                                        <p:cTn id="40" dur="166" decel="50000">
                                          <p:stCondLst>
                                            <p:cond delay="1834"/>
                                          </p:stCondLst>
                                        </p:cTn>
                                        <p:tgtEl>
                                          <p:spTgt spid="7"/>
                                        </p:tgtEl>
                                      </p:cBhvr>
                                      <p:to x="100000" y="100000"/>
                                    </p:animScale>
                                  </p:childTnLst>
                                </p:cTn>
                              </p:par>
                              <p:par>
                                <p:cTn id="41" presetID="42"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Soft Blue texture template Segoe">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7E35BF7-BA12-4FCD-B665-9595BABCDE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1_Soft Blue texture template Segoe</Template>
  <TotalTime>680</TotalTime>
  <Words>1072</Words>
  <Application>Microsoft Office PowerPoint</Application>
  <PresentationFormat>On-screen Show (4:3)</PresentationFormat>
  <Paragraphs>87</Paragraphs>
  <Slides>11</Slides>
  <Notes>11</Notes>
  <HiddenSlides>0</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1_Soft Blue texture template Segoe</vt:lpstr>
      <vt:lpstr>White with Courier font for code slides</vt:lpstr>
      <vt:lpstr>Boone County Bull Shoals Watershed Project</vt:lpstr>
      <vt:lpstr>Boone County Bull Shoals Watershed Project</vt:lpstr>
      <vt:lpstr>Boone County Bull Shoals Watershed Project</vt:lpstr>
      <vt:lpstr>PowerPoint Presentation</vt:lpstr>
      <vt:lpstr>Boone County Bull Shoals Watershed Project</vt:lpstr>
      <vt:lpstr>Boone County Bull Shoals Watershed Project</vt:lpstr>
      <vt:lpstr>Boone County Bull Shoals Watershed Project</vt:lpstr>
      <vt:lpstr>Boone County Bull Shoals Watershed Project</vt:lpstr>
      <vt:lpstr>Boone County Bull Shoals Watershed Project</vt:lpstr>
      <vt:lpstr>Boone County Bull Shoals Watershed Project</vt:lpstr>
      <vt:lpstr>Boone County Bull Shoals Watershed Project</vt:lpstr>
    </vt:vector>
  </TitlesOfParts>
  <Company>USDA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Boone County Bull Shoals Watershed Project</dc:title>
  <dc:creator>Widner, Lisa - NRCS, Harrison, AR</dc:creator>
  <cp:lastModifiedBy>Widner, Lisa - NRCS, Harrison, AR</cp:lastModifiedBy>
  <cp:revision>29</cp:revision>
  <dcterms:created xsi:type="dcterms:W3CDTF">2014-08-22T19:34:04Z</dcterms:created>
  <dcterms:modified xsi:type="dcterms:W3CDTF">2014-09-11T16:33:46Z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TC102867749990</vt:lpwstr>
  </property>
</Properties>
</file>