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3"/>
  </p:notesMasterIdLst>
  <p:sldIdLst>
    <p:sldId id="256" r:id="rId2"/>
    <p:sldId id="332" r:id="rId3"/>
    <p:sldId id="340" r:id="rId4"/>
    <p:sldId id="341" r:id="rId5"/>
    <p:sldId id="343" r:id="rId6"/>
    <p:sldId id="315" r:id="rId7"/>
    <p:sldId id="350" r:id="rId8"/>
    <p:sldId id="360" r:id="rId9"/>
    <p:sldId id="348" r:id="rId10"/>
    <p:sldId id="351" r:id="rId11"/>
    <p:sldId id="361" r:id="rId12"/>
    <p:sldId id="349" r:id="rId13"/>
    <p:sldId id="359" r:id="rId14"/>
    <p:sldId id="356" r:id="rId15"/>
    <p:sldId id="358" r:id="rId16"/>
    <p:sldId id="357" r:id="rId17"/>
    <p:sldId id="352" r:id="rId18"/>
    <p:sldId id="355" r:id="rId19"/>
    <p:sldId id="353" r:id="rId20"/>
    <p:sldId id="354" r:id="rId21"/>
    <p:sldId id="342" r:id="rId22"/>
  </p:sldIdLst>
  <p:sldSz cx="9144000" cy="6858000" type="screen4x3"/>
  <p:notesSz cx="7026275" cy="93122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C5DC6"/>
    <a:srgbClr val="2F7E9D"/>
    <a:srgbClr val="DF976B"/>
    <a:srgbClr val="0D0A07"/>
    <a:srgbClr val="050C0F"/>
    <a:srgbClr val="43A1C7"/>
    <a:srgbClr val="1E5064"/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5007" autoAdjust="0"/>
  </p:normalViewPr>
  <p:slideViewPr>
    <p:cSldViewPr snapToGrid="0">
      <p:cViewPr>
        <p:scale>
          <a:sx n="75" d="100"/>
          <a:sy n="75" d="100"/>
        </p:scale>
        <p:origin x="-1422" y="-348"/>
      </p:cViewPr>
      <p:guideLst>
        <p:guide orient="horz" pos="1107"/>
        <p:guide orient="horz" pos="632"/>
        <p:guide pos="26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GBMCSVR\shares\Project%20Files\4600-12-900\Water%20Quality\Water%20quaity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2200" baseline="0" dirty="0"/>
              <a:t>Percent Reduction by Wetland Detention</a:t>
            </a:r>
          </a:p>
        </c:rich>
      </c:tx>
      <c:layout>
        <c:manualLayout>
          <c:xMode val="edge"/>
          <c:yMode val="edge"/>
          <c:x val="0.20960644031571191"/>
          <c:y val="5.7188992680262792E-2"/>
        </c:manualLayout>
      </c:layout>
      <c:overlay val="1"/>
    </c:title>
    <c:plotArea>
      <c:layout>
        <c:manualLayout>
          <c:layoutTarget val="inner"/>
          <c:xMode val="edge"/>
          <c:yMode val="edge"/>
          <c:x val="8.4488407699037621E-2"/>
          <c:y val="5.1400554097404488E-2"/>
          <c:w val="0.87911023622047413"/>
          <c:h val="0.79822506561679785"/>
        </c:manualLayout>
      </c:layout>
      <c:barChart>
        <c:barDir val="col"/>
        <c:grouping val="clustered"/>
        <c:ser>
          <c:idx val="0"/>
          <c:order val="0"/>
          <c:tx>
            <c:strRef>
              <c:f>charts!$T$3</c:f>
              <c:strCache>
                <c:ptCount val="1"/>
                <c:pt idx="0">
                  <c:v>Concentration</c:v>
                </c:pt>
              </c:strCache>
            </c:strRef>
          </c:tx>
          <c:spPr>
            <a:solidFill>
              <a:srgbClr val="CC0000">
                <a:alpha val="80000"/>
              </a:srgbClr>
            </a:solidFill>
          </c:spPr>
          <c:cat>
            <c:strRef>
              <c:f>charts!$S$4:$S$8</c:f>
              <c:strCache>
                <c:ptCount val="5"/>
                <c:pt idx="0">
                  <c:v>Ortho-Phos</c:v>
                </c:pt>
                <c:pt idx="1">
                  <c:v>TSS</c:v>
                </c:pt>
                <c:pt idx="2">
                  <c:v>TP</c:v>
                </c:pt>
                <c:pt idx="3">
                  <c:v>NO3-NO2-N</c:v>
                </c:pt>
                <c:pt idx="4">
                  <c:v>Flow</c:v>
                </c:pt>
              </c:strCache>
            </c:strRef>
          </c:cat>
          <c:val>
            <c:numRef>
              <c:f>charts!$T$4:$T$8</c:f>
              <c:numCache>
                <c:formatCode>General</c:formatCode>
                <c:ptCount val="5"/>
                <c:pt idx="0">
                  <c:v>49</c:v>
                </c:pt>
                <c:pt idx="1">
                  <c:v>15</c:v>
                </c:pt>
                <c:pt idx="2">
                  <c:v>40</c:v>
                </c:pt>
                <c:pt idx="3">
                  <c:v>20</c:v>
                </c:pt>
                <c:pt idx="4">
                  <c:v>55</c:v>
                </c:pt>
              </c:numCache>
            </c:numRef>
          </c:val>
        </c:ser>
        <c:ser>
          <c:idx val="1"/>
          <c:order val="1"/>
          <c:tx>
            <c:strRef>
              <c:f>charts!$U$3</c:f>
              <c:strCache>
                <c:ptCount val="1"/>
                <c:pt idx="0">
                  <c:v>Load</c:v>
                </c:pt>
              </c:strCache>
            </c:strRef>
          </c:tx>
          <c:spPr>
            <a:solidFill>
              <a:srgbClr val="063DE8">
                <a:lumMod val="60000"/>
                <a:lumOff val="40000"/>
                <a:alpha val="93000"/>
              </a:srgbClr>
            </a:solidFill>
          </c:spPr>
          <c:cat>
            <c:strRef>
              <c:f>charts!$S$4:$S$8</c:f>
              <c:strCache>
                <c:ptCount val="5"/>
                <c:pt idx="0">
                  <c:v>Ortho-Phos</c:v>
                </c:pt>
                <c:pt idx="1">
                  <c:v>TSS</c:v>
                </c:pt>
                <c:pt idx="2">
                  <c:v>TP</c:v>
                </c:pt>
                <c:pt idx="3">
                  <c:v>NO3-NO2-N</c:v>
                </c:pt>
                <c:pt idx="4">
                  <c:v>Flow</c:v>
                </c:pt>
              </c:strCache>
            </c:strRef>
          </c:cat>
          <c:val>
            <c:numRef>
              <c:f>charts!$U$4:$U$8</c:f>
              <c:numCache>
                <c:formatCode>General</c:formatCode>
                <c:ptCount val="5"/>
                <c:pt idx="0">
                  <c:v>59</c:v>
                </c:pt>
                <c:pt idx="1">
                  <c:v>56</c:v>
                </c:pt>
                <c:pt idx="2">
                  <c:v>57</c:v>
                </c:pt>
                <c:pt idx="3">
                  <c:v>53</c:v>
                </c:pt>
              </c:numCache>
            </c:numRef>
          </c:val>
        </c:ser>
        <c:axId val="66281856"/>
        <c:axId val="66283776"/>
      </c:barChart>
      <c:catAx>
        <c:axId val="66281856"/>
        <c:scaling>
          <c:orientation val="minMax"/>
        </c:scaling>
        <c:axPos val="b"/>
        <c:tickLblPos val="nextTo"/>
        <c:crossAx val="66283776"/>
        <c:crosses val="autoZero"/>
        <c:auto val="1"/>
        <c:lblAlgn val="ctr"/>
        <c:lblOffset val="100"/>
      </c:catAx>
      <c:valAx>
        <c:axId val="66283776"/>
        <c:scaling>
          <c:orientation val="minMax"/>
        </c:scaling>
        <c:axPos val="l"/>
        <c:majorGridlines>
          <c:spPr>
            <a:ln w="31750">
              <a:solidFill>
                <a:srgbClr val="FFFFFF"/>
              </a:solidFill>
            </a:ln>
          </c:spPr>
        </c:majorGridlines>
        <c:numFmt formatCode="General" sourceLinked="1"/>
        <c:tickLblPos val="nextTo"/>
        <c:crossAx val="662818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3859864391951005"/>
          <c:y val="0.10609762321376499"/>
          <c:w val="0.51695691163604551"/>
          <c:h val="7.0212160979877522E-2"/>
        </c:manualLayout>
      </c:layout>
    </c:legend>
    <c:plotVisOnly val="1"/>
  </c:chart>
  <c:txPr>
    <a:bodyPr/>
    <a:lstStyle/>
    <a:p>
      <a:pPr>
        <a:defRPr sz="1700" b="1" baseline="0">
          <a:solidFill>
            <a:schemeClr val="bg1"/>
          </a:solidFill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55" tIns="46678" rIns="93355" bIns="46678" numCol="1" anchor="t" anchorCtr="0" compatLnSpc="1">
            <a:prstTxWarp prst="textNoShape">
              <a:avLst/>
            </a:prstTxWarp>
          </a:bodyPr>
          <a:lstStyle>
            <a:lvl1pPr defTabSz="93345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863" y="0"/>
            <a:ext cx="30448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55" tIns="46678" rIns="93355" bIns="46678" numCol="1" anchor="t" anchorCtr="0" compatLnSpc="1">
            <a:prstTxWarp prst="textNoShape">
              <a:avLst/>
            </a:prstTxWarp>
          </a:bodyPr>
          <a:lstStyle>
            <a:lvl1pPr algn="r" defTabSz="93345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61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3263" y="4422775"/>
            <a:ext cx="56197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55" tIns="46678" rIns="93355" bIns="46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5550"/>
            <a:ext cx="30448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55" tIns="46678" rIns="93355" bIns="46678" numCol="1" anchor="b" anchorCtr="0" compatLnSpc="1">
            <a:prstTxWarp prst="textNoShape">
              <a:avLst/>
            </a:prstTxWarp>
          </a:bodyPr>
          <a:lstStyle>
            <a:lvl1pPr defTabSz="93345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863" y="8845550"/>
            <a:ext cx="30448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55" tIns="46678" rIns="93355" bIns="46678" numCol="1" anchor="b" anchorCtr="0" compatLnSpc="1">
            <a:prstTxWarp prst="textNoShape">
              <a:avLst/>
            </a:prstTxWarp>
          </a:bodyPr>
          <a:lstStyle>
            <a:lvl1pPr algn="r" defTabSz="933450" eaLnBrk="1" hangingPunct="1">
              <a:defRPr sz="1200"/>
            </a:lvl1pPr>
          </a:lstStyle>
          <a:p>
            <a:fld id="{765FB619-F62C-48C7-9217-121FED13975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FB619-F62C-48C7-9217-121FED13975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ADFC10-A0C4-4531-B9A6-6367DCA52160}" type="slidenum">
              <a:rPr lang="en-US"/>
              <a:pPr/>
              <a:t>21</a:t>
            </a:fld>
            <a:endParaRPr lang="en-US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8500"/>
            <a:ext cx="4654550" cy="3490913"/>
          </a:xfrm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24363"/>
            <a:ext cx="5156200" cy="4189412"/>
          </a:xfrm>
        </p:spPr>
        <p:txBody>
          <a:bodyPr lIns="92058" tIns="46029" rIns="92058" bIns="46029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206875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4075" y="1600200"/>
            <a:ext cx="4208463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7513" y="381000"/>
            <a:ext cx="2154237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0038" y="381000"/>
            <a:ext cx="6315075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00038" y="381000"/>
            <a:ext cx="8621712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8" y="381000"/>
            <a:ext cx="8621712" cy="96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600200"/>
            <a:ext cx="4206875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4075" y="1600200"/>
            <a:ext cx="4208463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0038" y="381000"/>
            <a:ext cx="8621712" cy="965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4206875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4075" y="1600200"/>
            <a:ext cx="4208463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4114800"/>
            <a:ext cx="4206875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4075" y="4114800"/>
            <a:ext cx="4208463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0038" y="381000"/>
            <a:ext cx="8621712" cy="965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567738" cy="487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9pPr>
    </p:titleStyle>
    <p:bodyStyle>
      <a:lvl1pPr marL="463550" indent="-46355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1095375" indent="-465138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3200">
          <a:solidFill>
            <a:schemeClr val="tx1"/>
          </a:solidFill>
          <a:latin typeface="+mn-lt"/>
        </a:defRPr>
      </a:lvl2pPr>
      <a:lvl3pPr marL="1709738" indent="-45085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800">
          <a:solidFill>
            <a:schemeClr val="tx1"/>
          </a:solidFill>
          <a:latin typeface="+mn-lt"/>
        </a:defRPr>
      </a:lvl3pPr>
      <a:lvl4pPr marL="2222500" indent="-39846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400">
          <a:solidFill>
            <a:schemeClr val="tx1"/>
          </a:solidFill>
          <a:latin typeface="+mn-lt"/>
        </a:defRPr>
      </a:lvl4pPr>
      <a:lvl5pPr marL="2682875" indent="-33496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5pPr>
      <a:lvl6pPr marL="3140075" indent="-33496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6pPr>
      <a:lvl7pPr marL="3597275" indent="-33496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7pPr>
      <a:lvl8pPr marL="4054475" indent="-33496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8pPr>
      <a:lvl9pPr marL="4511675" indent="-33496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82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457200" y="990600"/>
            <a:ext cx="8229600" cy="1470025"/>
          </a:xfrm>
        </p:spPr>
        <p:txBody>
          <a:bodyPr/>
          <a:lstStyle/>
          <a:p>
            <a:pPr algn="ctr">
              <a:lnSpc>
                <a:spcPct val="110000"/>
              </a:lnSpc>
            </a:pPr>
            <a:r>
              <a:rPr lang="en-US" dirty="0" smtClean="0"/>
              <a:t>Upper Sager Creek Regional Treatment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/>
              <a:t>319 Grant Project No. </a:t>
            </a:r>
            <a:r>
              <a:rPr lang="en-US" sz="3600" dirty="0" smtClean="0"/>
              <a:t>13-800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101" name="Rectangle 53"/>
          <p:cNvSpPr>
            <a:spLocks noChangeArrowheads="1"/>
          </p:cNvSpPr>
          <p:nvPr/>
        </p:nvSpPr>
        <p:spPr bwMode="auto">
          <a:xfrm>
            <a:off x="495300" y="2997200"/>
            <a:ext cx="8077200" cy="3248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lIns="90488" tIns="44450" rIns="90488" bIns="44450" anchor="ctr"/>
          <a:lstStyle/>
          <a:p>
            <a:pPr algn="ctr">
              <a:lnSpc>
                <a:spcPct val="110000"/>
              </a:lnSpc>
            </a:pP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/>
              <a:t>Funded by: EPA Region 6, ANRC and the City of Siloam Springs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1200" b="1" dirty="0"/>
              <a:t/>
            </a:r>
            <a:br>
              <a:rPr lang="en-US" sz="1200" b="1" dirty="0"/>
            </a:br>
            <a:endParaRPr lang="en-US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First; was the Sager Creek Watershed Assessment and Management Plan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200"/>
              <a:t>Assessment and management plan completed in 2005</a:t>
            </a:r>
          </a:p>
          <a:p>
            <a:pPr>
              <a:lnSpc>
                <a:spcPct val="90000"/>
              </a:lnSpc>
            </a:pPr>
            <a:r>
              <a:rPr lang="en-US" sz="3200"/>
              <a:t>Critical stream reaches were identified</a:t>
            </a:r>
          </a:p>
          <a:p>
            <a:pPr>
              <a:lnSpc>
                <a:spcPct val="90000"/>
              </a:lnSpc>
            </a:pPr>
            <a:r>
              <a:rPr lang="en-US" sz="3200"/>
              <a:t>14 major environmental perturbations affecting water quality, aquatic biota and aesthetics were also identified and ranked</a:t>
            </a:r>
          </a:p>
          <a:p>
            <a:pPr>
              <a:lnSpc>
                <a:spcPct val="90000"/>
              </a:lnSpc>
            </a:pPr>
            <a:r>
              <a:rPr lang="en-US" sz="3200"/>
              <a:t>The City and the Sager Creek Advisory Commission used the management plan to initiate efforts to improve Sager Creek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Second; </a:t>
            </a:r>
            <a:r>
              <a:rPr lang="en-US" sz="3600" dirty="0" smtClean="0"/>
              <a:t>Was Implementation of the Management Plan</a:t>
            </a:r>
            <a:endParaRPr lang="en-US" sz="3600" dirty="0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200" b="1" dirty="0" smtClean="0"/>
              <a:t>Stream channel restoration, bank stabilization and dam removal.</a:t>
            </a:r>
          </a:p>
          <a:p>
            <a:pPr>
              <a:lnSpc>
                <a:spcPct val="80000"/>
              </a:lnSpc>
            </a:pPr>
            <a:r>
              <a:rPr lang="en-US" sz="3200" b="1" dirty="0" smtClean="0"/>
              <a:t>Sub-watershed UTS-1 regional treatment through detention and wetland creation.</a:t>
            </a:r>
          </a:p>
          <a:p>
            <a:pPr>
              <a:lnSpc>
                <a:spcPct val="80000"/>
              </a:lnSpc>
            </a:pPr>
            <a:r>
              <a:rPr lang="en-US" sz="3200" b="1" dirty="0" smtClean="0"/>
              <a:t>Local ordinances</a:t>
            </a:r>
          </a:p>
          <a:p>
            <a:pPr>
              <a:lnSpc>
                <a:spcPct val="80000"/>
              </a:lnSpc>
            </a:pPr>
            <a:r>
              <a:rPr lang="en-US" sz="3200" b="1" dirty="0" smtClean="0"/>
              <a:t>Creation of stream side buffers</a:t>
            </a:r>
            <a:endParaRPr lang="en-US" sz="3200" b="1" dirty="0"/>
          </a:p>
          <a:p>
            <a:pPr lvl="1">
              <a:lnSpc>
                <a:spcPct val="80000"/>
              </a:lnSpc>
            </a:pP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Restoration in Sager Creek </a:t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(Before and After)</a:t>
            </a:r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265219" name="Picture 3" descr="before3b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146300"/>
            <a:ext cx="4625948" cy="3470275"/>
          </a:xfrm>
          <a:noFill/>
          <a:ln/>
          <a:effectLst/>
        </p:spPr>
      </p:pic>
      <p:pic>
        <p:nvPicPr>
          <p:cNvPr id="265220" name="Picture 4" descr="after3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15873" y="2146300"/>
            <a:ext cx="4628127" cy="3470275"/>
          </a:xfr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GP12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Content Placeholder 5" descr="IMG_20130820_133907_535.jpg"/>
          <p:cNvPicPr>
            <a:picLocks noGrp="1" noChangeAspect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4334932" y="0"/>
            <a:ext cx="4809067" cy="2705100"/>
          </a:xfrm>
        </p:spPr>
      </p:pic>
      <p:sp>
        <p:nvSpPr>
          <p:cNvPr id="268291" name="Text Box 3"/>
          <p:cNvSpPr txBox="1">
            <a:spLocks noChangeArrowheads="1"/>
          </p:cNvSpPr>
          <p:nvPr/>
        </p:nvSpPr>
        <p:spPr bwMode="auto">
          <a:xfrm>
            <a:off x="2755900" y="5905500"/>
            <a:ext cx="3467100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/>
              <a:t>Sager Creek </a:t>
            </a:r>
            <a:r>
              <a:rPr lang="en-US" sz="2800" b="1" dirty="0" smtClean="0"/>
              <a:t>2013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3"/>
          <p:cNvSpPr>
            <a:spLocks noGrp="1" noChangeArrowheads="1"/>
          </p:cNvSpPr>
          <p:nvPr>
            <p:ph type="title"/>
          </p:nvPr>
        </p:nvSpPr>
        <p:spPr>
          <a:xfrm>
            <a:off x="325438" y="393700"/>
            <a:ext cx="8609012" cy="914400"/>
          </a:xfrm>
        </p:spPr>
        <p:txBody>
          <a:bodyPr/>
          <a:lstStyle/>
          <a:p>
            <a:pPr algn="ctr"/>
            <a:r>
              <a:rPr lang="en-US" sz="3800" dirty="0"/>
              <a:t>Now; </a:t>
            </a:r>
            <a:r>
              <a:rPr lang="en-US" sz="3800" dirty="0" smtClean="0"/>
              <a:t>Upper Sager Creek Regional Treatment Project</a:t>
            </a:r>
            <a:endParaRPr lang="en-US" sz="3200" dirty="0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714500"/>
            <a:ext cx="8320088" cy="4660900"/>
          </a:xfrm>
        </p:spPr>
        <p:txBody>
          <a:bodyPr/>
          <a:lstStyle/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/>
              <a:t>Establish a regional treatment feature in the SC-1 sub-watershed (upper Sager Creek)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/>
              <a:t>Project funded through 319 program</a:t>
            </a:r>
            <a:endParaRPr lang="en-US" b="1" dirty="0"/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/>
              <a:t>Land for project donated by local citizen</a:t>
            </a:r>
            <a:endParaRPr lang="en-US" b="1" dirty="0"/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/>
              <a:t>City of Siloam Springs completed the construction and maintain the feature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3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goal of this project was to construct a regional treatment feature in upper Sager Creek that will reduce peak flow, sediment and nutrient transport in the stream system during storm flow events.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ject Location-final r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72124"/>
            <a:ext cx="9143999" cy="72022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Intended 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project was anticipated to result in a system level reduction in sediment and nutrient loading and provide channel protection resulting from the decrease in peak flows.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Workplan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Task 1.  Financial Review</a:t>
            </a:r>
          </a:p>
          <a:p>
            <a:r>
              <a:rPr lang="en-US" sz="2800" b="1" dirty="0" smtClean="0"/>
              <a:t>Task 2.  Monitoring and Quality Assurance Project Plan (QAPP)</a:t>
            </a:r>
          </a:p>
          <a:p>
            <a:r>
              <a:rPr lang="en-US" sz="2800" b="1" dirty="0" smtClean="0"/>
              <a:t>Task 3.  Topographic Survey</a:t>
            </a:r>
          </a:p>
          <a:p>
            <a:r>
              <a:rPr lang="en-US" sz="2800" b="1" dirty="0" smtClean="0"/>
              <a:t>Task 4.  Design and Construction of Regional Treatment Feature</a:t>
            </a:r>
          </a:p>
          <a:p>
            <a:r>
              <a:rPr lang="en-US" sz="2800" b="1" dirty="0" smtClean="0"/>
              <a:t>Task 5.  Reporting and Grant Coordination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115675" cy="709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8" y="660400"/>
            <a:ext cx="8621712" cy="685800"/>
          </a:xfrm>
        </p:spPr>
        <p:txBody>
          <a:bodyPr/>
          <a:lstStyle/>
          <a:p>
            <a:r>
              <a:rPr lang="en-US" dirty="0" smtClean="0"/>
              <a:t>Schedule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project began on May 1, 2013, and all construction activities on upper Sager Creek were completed by March 31, 2014.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P12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16300"/>
            <a:ext cx="4588933" cy="3441700"/>
          </a:xfrm>
          <a:prstGeom prst="rect">
            <a:avLst/>
          </a:prstGeom>
        </p:spPr>
      </p:pic>
      <p:pic>
        <p:nvPicPr>
          <p:cNvPr id="3" name="Picture 2" descr="IMGP13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4700" y="0"/>
            <a:ext cx="4559300" cy="3419475"/>
          </a:xfrm>
          <a:prstGeom prst="rect">
            <a:avLst/>
          </a:prstGeom>
        </p:spPr>
      </p:pic>
      <p:pic>
        <p:nvPicPr>
          <p:cNvPr id="4" name="Picture 3" descr="IMGP129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84700" y="3438525"/>
            <a:ext cx="4559300" cy="3419475"/>
          </a:xfrm>
          <a:prstGeom prst="rect">
            <a:avLst/>
          </a:prstGeom>
        </p:spPr>
      </p:pic>
      <p:pic>
        <p:nvPicPr>
          <p:cNvPr id="5" name="Picture 4" descr="rock laying 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59113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P1133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46600" cy="3409950"/>
          </a:xfrm>
        </p:spPr>
      </p:pic>
      <p:pic>
        <p:nvPicPr>
          <p:cNvPr id="5" name="Picture 4" descr="IMGP11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6" name="Picture 5" descr="IMGP11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403600"/>
            <a:ext cx="4605867" cy="3454400"/>
          </a:xfrm>
          <a:prstGeom prst="rect">
            <a:avLst/>
          </a:prstGeom>
        </p:spPr>
      </p:pic>
      <p:pic>
        <p:nvPicPr>
          <p:cNvPr id="7" name="Picture 6" descr="IMGP11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P11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2451100" y="3479800"/>
            <a:ext cx="1003300" cy="160020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3454400" y="3429000"/>
            <a:ext cx="1473200" cy="193040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2717800" y="2679700"/>
            <a:ext cx="177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Sediment deposition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Measured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Sediment (TSS), nitrate and phosphorus loading has been shown by the monitoring to have decreased by as much as 57%.</a:t>
            </a:r>
          </a:p>
          <a:p>
            <a:r>
              <a:rPr lang="en-US" sz="3200" dirty="0" smtClean="0"/>
              <a:t>Downstream flow during storm events has been reduced as 	much as 55% by the active detention of water in the SC-1 system and the low flow release structure.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304800" y="152400"/>
          <a:ext cx="8572499" cy="613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 smtClean="0"/>
              <a:t>Communicate needs and concerns to team..….. to ensure the outcome is what is needed and/or expected.</a:t>
            </a:r>
          </a:p>
          <a:p>
            <a:pPr lvl="0"/>
            <a:r>
              <a:rPr lang="en-US" sz="2800" dirty="0" smtClean="0"/>
              <a:t>More time for monitoring post construction.  This will help prove the full pollutant reduction potential the treatment feature can attain.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to:</a:t>
            </a:r>
            <a:endParaRPr lang="en-US" dirty="0"/>
          </a:p>
        </p:txBody>
      </p:sp>
      <p:pic>
        <p:nvPicPr>
          <p:cNvPr id="4" name="Content Placeholder 3" descr="ANRC log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866899"/>
            <a:ext cx="3043019" cy="3083957"/>
          </a:xfrm>
        </p:spPr>
      </p:pic>
      <p:pic>
        <p:nvPicPr>
          <p:cNvPr id="5" name="Picture 4" descr="EPA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07000" y="1765300"/>
            <a:ext cx="3073400" cy="3073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16600" y="4902200"/>
            <a:ext cx="227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Region 6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Text Box 2"/>
          <p:cNvSpPr txBox="1">
            <a:spLocks noChangeArrowheads="1"/>
          </p:cNvSpPr>
          <p:nvPr/>
        </p:nvSpPr>
        <p:spPr bwMode="auto">
          <a:xfrm>
            <a:off x="515938" y="1990725"/>
            <a:ext cx="3898900" cy="1768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tabLst>
                <a:tab pos="5022850" algn="l"/>
              </a:tabLst>
            </a:pPr>
            <a:r>
              <a:rPr lang="en-US" sz="2800" b="1" dirty="0" smtClean="0">
                <a:solidFill>
                  <a:schemeClr val="tx2"/>
                </a:solidFill>
              </a:rPr>
              <a:t>Randy Atkinson</a:t>
            </a:r>
            <a:endParaRPr lang="en-US" sz="2800" b="1" dirty="0">
              <a:solidFill>
                <a:schemeClr val="tx2"/>
              </a:solidFill>
            </a:endParaRPr>
          </a:p>
          <a:p>
            <a:pPr>
              <a:lnSpc>
                <a:spcPct val="110000"/>
              </a:lnSpc>
              <a:tabLst>
                <a:tab pos="5022850" algn="l"/>
              </a:tabLst>
            </a:pPr>
            <a:r>
              <a:rPr lang="en-US" sz="2800" b="1" dirty="0">
                <a:solidFill>
                  <a:schemeClr val="tx2"/>
                </a:solidFill>
              </a:rPr>
              <a:t>(479) </a:t>
            </a:r>
            <a:r>
              <a:rPr lang="en-US" sz="2800" b="1" dirty="0" smtClean="0">
                <a:solidFill>
                  <a:schemeClr val="tx2"/>
                </a:solidFill>
              </a:rPr>
              <a:t>238-0927</a:t>
            </a:r>
            <a:endParaRPr lang="en-US" sz="2800" b="1" dirty="0"/>
          </a:p>
          <a:p>
            <a:pPr>
              <a:lnSpc>
                <a:spcPct val="110000"/>
              </a:lnSpc>
              <a:tabLst>
                <a:tab pos="5022850" algn="l"/>
              </a:tabLst>
            </a:pPr>
            <a:r>
              <a:rPr lang="en-US" sz="2400" dirty="0" smtClean="0"/>
              <a:t>City of Siloam Springs</a:t>
            </a:r>
          </a:p>
          <a:p>
            <a:pPr>
              <a:lnSpc>
                <a:spcPct val="110000"/>
              </a:lnSpc>
              <a:tabLst>
                <a:tab pos="5022850" algn="l"/>
              </a:tabLst>
            </a:pPr>
            <a:r>
              <a:rPr lang="en-US" dirty="0" smtClean="0"/>
              <a:t>ratkinson@siloamsprings.com</a:t>
            </a:r>
            <a:endParaRPr lang="en-US" dirty="0"/>
          </a:p>
        </p:txBody>
      </p:sp>
      <p:sp>
        <p:nvSpPr>
          <p:cNvPr id="266243" name="Text Box 3"/>
          <p:cNvSpPr txBox="1">
            <a:spLocks noChangeArrowheads="1"/>
          </p:cNvSpPr>
          <p:nvPr/>
        </p:nvSpPr>
        <p:spPr bwMode="auto">
          <a:xfrm>
            <a:off x="312738" y="146050"/>
            <a:ext cx="4870450" cy="8413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lIns="90488" tIns="44450" rIns="90488" bIns="44450" anchor="ctr"/>
          <a:lstStyle/>
          <a:p>
            <a:pPr>
              <a:lnSpc>
                <a:spcPct val="85000"/>
              </a:lnSpc>
            </a:pPr>
            <a:r>
              <a:rPr lang="en-US" sz="4400" b="1">
                <a:solidFill>
                  <a:schemeClr val="tx2"/>
                </a:solidFill>
              </a:rPr>
              <a:t>Questions?</a:t>
            </a:r>
          </a:p>
        </p:txBody>
      </p:sp>
      <p:sp>
        <p:nvSpPr>
          <p:cNvPr id="266244" name="Text Box 4"/>
          <p:cNvSpPr txBox="1">
            <a:spLocks noChangeArrowheads="1"/>
          </p:cNvSpPr>
          <p:nvPr/>
        </p:nvSpPr>
        <p:spPr bwMode="auto">
          <a:xfrm>
            <a:off x="5164138" y="1971675"/>
            <a:ext cx="3517900" cy="1768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tabLst>
                <a:tab pos="5022850" algn="l"/>
              </a:tabLst>
            </a:pPr>
            <a:r>
              <a:rPr lang="en-US" sz="2800" b="1" dirty="0">
                <a:solidFill>
                  <a:schemeClr val="tx2"/>
                </a:solidFill>
              </a:rPr>
              <a:t>Greg Phillips</a:t>
            </a:r>
          </a:p>
          <a:p>
            <a:pPr>
              <a:lnSpc>
                <a:spcPct val="110000"/>
              </a:lnSpc>
              <a:tabLst>
                <a:tab pos="5022850" algn="l"/>
              </a:tabLst>
            </a:pPr>
            <a:r>
              <a:rPr lang="en-US" sz="2800" b="1" dirty="0">
                <a:solidFill>
                  <a:schemeClr val="tx2"/>
                </a:solidFill>
              </a:rPr>
              <a:t>(501) 847-7077</a:t>
            </a:r>
            <a:endParaRPr lang="en-US" sz="2800" b="1" dirty="0"/>
          </a:p>
          <a:p>
            <a:pPr>
              <a:lnSpc>
                <a:spcPct val="110000"/>
              </a:lnSpc>
              <a:tabLst>
                <a:tab pos="5022850" algn="l"/>
              </a:tabLst>
            </a:pPr>
            <a:r>
              <a:rPr lang="en-US" sz="2400" dirty="0" err="1"/>
              <a:t>GBM</a:t>
            </a:r>
            <a:r>
              <a:rPr lang="en-US" sz="2400" baseline="30000" dirty="0" err="1"/>
              <a:t>c</a:t>
            </a:r>
            <a:r>
              <a:rPr lang="en-US" sz="2400" dirty="0"/>
              <a:t> &amp; Associates</a:t>
            </a:r>
          </a:p>
          <a:p>
            <a:pPr>
              <a:lnSpc>
                <a:spcPct val="110000"/>
              </a:lnSpc>
              <a:tabLst>
                <a:tab pos="5022850" algn="l"/>
              </a:tabLst>
            </a:pPr>
            <a:r>
              <a:rPr lang="en-US" dirty="0"/>
              <a:t>gphillips@gbmcassoc.com</a:t>
            </a:r>
          </a:p>
        </p:txBody>
      </p:sp>
      <p:sp>
        <p:nvSpPr>
          <p:cNvPr id="266245" name="Text Box 5"/>
          <p:cNvSpPr txBox="1">
            <a:spLocks noChangeArrowheads="1"/>
          </p:cNvSpPr>
          <p:nvPr/>
        </p:nvSpPr>
        <p:spPr bwMode="auto">
          <a:xfrm>
            <a:off x="363538" y="1073150"/>
            <a:ext cx="7448550" cy="561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tabLst>
                <a:tab pos="5022850" algn="l"/>
              </a:tabLst>
            </a:pPr>
            <a:r>
              <a:rPr lang="en-US" sz="2800" b="1"/>
              <a:t>For further information, contact:</a:t>
            </a:r>
          </a:p>
        </p:txBody>
      </p:sp>
      <p:pic>
        <p:nvPicPr>
          <p:cNvPr id="266246" name="Picture 6" descr="SSvertical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0700" y="3876675"/>
            <a:ext cx="2640013" cy="27781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pal">
  <a:themeElements>
    <a:clrScheme name="">
      <a:dk1>
        <a:srgbClr val="063DE8"/>
      </a:dk1>
      <a:lt1>
        <a:srgbClr val="FFFFFF"/>
      </a:lt1>
      <a:dk2>
        <a:srgbClr val="000081"/>
      </a:dk2>
      <a:lt2>
        <a:srgbClr val="FAFD00"/>
      </a:lt2>
      <a:accent1>
        <a:srgbClr val="00FF00"/>
      </a:accent1>
      <a:accent2>
        <a:srgbClr val="FF00FF"/>
      </a:accent2>
      <a:accent3>
        <a:srgbClr val="AAAAC1"/>
      </a:accent3>
      <a:accent4>
        <a:srgbClr val="DADADA"/>
      </a:accent4>
      <a:accent5>
        <a:srgbClr val="AAFFAA"/>
      </a:accent5>
      <a:accent6>
        <a:srgbClr val="E700E7"/>
      </a:accent6>
      <a:hlink>
        <a:srgbClr val="FE9B03"/>
      </a:hlink>
      <a:folHlink>
        <a:srgbClr val="618FFD"/>
      </a:folHlink>
    </a:clrScheme>
    <a:fontScheme name="Newp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ewp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p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pa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pa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pa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pa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pa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4922</TotalTime>
  <Words>404</Words>
  <Application>Microsoft Office PowerPoint</Application>
  <PresentationFormat>On-screen Show (4:3)</PresentationFormat>
  <Paragraphs>53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Newpal</vt:lpstr>
      <vt:lpstr>Upper Sager Creek Regional Treatment 319 Grant Project No. 13-800</vt:lpstr>
      <vt:lpstr>First; was the Sager Creek Watershed Assessment and Management Plan</vt:lpstr>
      <vt:lpstr>Second; Was Implementation of the Management Plan</vt:lpstr>
      <vt:lpstr>Restoration in Sager Creek  (Before and After)</vt:lpstr>
      <vt:lpstr>Slide 5</vt:lpstr>
      <vt:lpstr>Now; Upper Sager Creek Regional Treatment Project</vt:lpstr>
      <vt:lpstr>Project Goal</vt:lpstr>
      <vt:lpstr>Slide 8</vt:lpstr>
      <vt:lpstr>Intended Outcome</vt:lpstr>
      <vt:lpstr>Workplan Tasks</vt:lpstr>
      <vt:lpstr>Slide 11</vt:lpstr>
      <vt:lpstr>Schedule </vt:lpstr>
      <vt:lpstr>Slide 13</vt:lpstr>
      <vt:lpstr>Slide 14</vt:lpstr>
      <vt:lpstr>Slide 15</vt:lpstr>
      <vt:lpstr>Slide 16</vt:lpstr>
      <vt:lpstr>Measured Results</vt:lpstr>
      <vt:lpstr>Slide 18</vt:lpstr>
      <vt:lpstr>Technical Transfer</vt:lpstr>
      <vt:lpstr>Thanks to:</vt:lpstr>
      <vt:lpstr>Slide 21</vt:lpstr>
    </vt:vector>
  </TitlesOfParts>
  <Company>OCSD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FOG Control Program and Ordinance overview</dc:title>
  <dc:subject>Workshop @ OCSD 8/3/04 for food establishments in Area 7 (Tustin &amp; unincorp)</dc:subject>
  <dc:creator>J. Evalengista/Meregillano/consultant Evironmental Engineering &amp; Contracting (EEC) J. Shaffer</dc:creator>
  <cp:lastModifiedBy>gphillips</cp:lastModifiedBy>
  <cp:revision>151</cp:revision>
  <dcterms:created xsi:type="dcterms:W3CDTF">2004-01-13T22:13:25Z</dcterms:created>
  <dcterms:modified xsi:type="dcterms:W3CDTF">2014-09-18T12:51:35Z</dcterms:modified>
</cp:coreProperties>
</file>