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7" r:id="rId2"/>
    <p:sldId id="293" r:id="rId3"/>
    <p:sldId id="259" r:id="rId4"/>
    <p:sldId id="260" r:id="rId5"/>
    <p:sldId id="261" r:id="rId6"/>
    <p:sldId id="297" r:id="rId7"/>
    <p:sldId id="289" r:id="rId8"/>
    <p:sldId id="298" r:id="rId9"/>
    <p:sldId id="301" r:id="rId10"/>
    <p:sldId id="302" r:id="rId11"/>
    <p:sldId id="307" r:id="rId12"/>
    <p:sldId id="308" r:id="rId13"/>
    <p:sldId id="295" r:id="rId14"/>
    <p:sldId id="296"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1492" autoAdjust="0"/>
  </p:normalViewPr>
  <p:slideViewPr>
    <p:cSldViewPr>
      <p:cViewPr varScale="1">
        <p:scale>
          <a:sx n="67" d="100"/>
          <a:sy n="67" d="100"/>
        </p:scale>
        <p:origin x="-2624" y="-11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2740C8-68F0-435A-B53F-8A109A8FE183}" type="datetimeFigureOut">
              <a:rPr lang="en-US" smtClean="0"/>
              <a:t>9/18/14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0F570A-CC1E-4A79-9F87-899C16CEA62B}" type="slidenum">
              <a:rPr lang="en-US" smtClean="0"/>
              <a:t>‹#›</a:t>
            </a:fld>
            <a:endParaRPr lang="en-US"/>
          </a:p>
        </p:txBody>
      </p:sp>
    </p:spTree>
    <p:extLst>
      <p:ext uri="{BB962C8B-B14F-4D97-AF65-F5344CB8AC3E}">
        <p14:creationId xmlns:p14="http://schemas.microsoft.com/office/powerpoint/2010/main" val="3599236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15676E57-B4ED-4266-872B-5F1901D23B07}" type="slidenum">
              <a:rPr lang="en-US" smtClean="0"/>
              <a:pPr>
                <a:defRPr/>
              </a:pPr>
              <a:t>3</a:t>
            </a:fld>
            <a:endParaRPr lang="en-US"/>
          </a:p>
        </p:txBody>
      </p:sp>
    </p:spTree>
    <p:extLst>
      <p:ext uri="{BB962C8B-B14F-4D97-AF65-F5344CB8AC3E}">
        <p14:creationId xmlns:p14="http://schemas.microsoft.com/office/powerpoint/2010/main" val="81403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Results from a watershed scale riparian buffer inventory could be used to characterize the type and extent of existing buffers in the watershed, identify gaps between buffers in the riparian corridor, and identify the level of restoration needed to make existing buffers fully functional. Such an inventory would be useful to complement those studies that prioritize the placement of future buffers based on their potential effectiveness in the landscape.</a:t>
            </a:r>
          </a:p>
        </p:txBody>
      </p:sp>
      <p:sp>
        <p:nvSpPr>
          <p:cNvPr id="4" name="Slide Number Placeholder 3"/>
          <p:cNvSpPr>
            <a:spLocks noGrp="1"/>
          </p:cNvSpPr>
          <p:nvPr>
            <p:ph type="sldNum" sz="quarter" idx="5"/>
          </p:nvPr>
        </p:nvSpPr>
        <p:spPr/>
        <p:txBody>
          <a:bodyPr/>
          <a:lstStyle/>
          <a:p>
            <a:pPr>
              <a:defRPr/>
            </a:pPr>
            <a:fld id="{79B78EE0-EE49-40B7-B251-12BAAE3524C6}" type="slidenum">
              <a:rPr lang="en-US" smtClean="0"/>
              <a:pPr>
                <a:defRPr/>
              </a:pPr>
              <a:t>4</a:t>
            </a:fld>
            <a:endParaRPr lang="en-US"/>
          </a:p>
        </p:txBody>
      </p:sp>
    </p:spTree>
    <p:extLst>
      <p:ext uri="{BB962C8B-B14F-4D97-AF65-F5344CB8AC3E}">
        <p14:creationId xmlns:p14="http://schemas.microsoft.com/office/powerpoint/2010/main" val="1717697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E3C6CAC7-BA06-45DE-9F60-5494FE0B375B}" type="slidenum">
              <a:rPr lang="en-US" smtClean="0"/>
              <a:pPr>
                <a:defRPr/>
              </a:pPr>
              <a:t>5</a:t>
            </a:fld>
            <a:endParaRPr lang="en-US"/>
          </a:p>
        </p:txBody>
      </p:sp>
    </p:spTree>
    <p:extLst>
      <p:ext uri="{BB962C8B-B14F-4D97-AF65-F5344CB8AC3E}">
        <p14:creationId xmlns:p14="http://schemas.microsoft.com/office/powerpoint/2010/main" val="4052869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12115FDB-CCCC-43EA-AF48-08816D980A60}" type="slidenum">
              <a:rPr lang="en-US" smtClean="0"/>
              <a:pPr>
                <a:defRPr/>
              </a:pPr>
              <a:t>6</a:t>
            </a:fld>
            <a:endParaRPr lang="en-US"/>
          </a:p>
        </p:txBody>
      </p:sp>
    </p:spTree>
    <p:extLst>
      <p:ext uri="{BB962C8B-B14F-4D97-AF65-F5344CB8AC3E}">
        <p14:creationId xmlns:p14="http://schemas.microsoft.com/office/powerpoint/2010/main" val="20908350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FA277D29-50D3-4513-BDDC-F923E0CFDB6E}" type="slidenum">
              <a:rPr lang="en-US" smtClean="0"/>
              <a:pPr>
                <a:defRPr/>
              </a:pPr>
              <a:t>7</a:t>
            </a:fld>
            <a:endParaRPr lang="en-US"/>
          </a:p>
        </p:txBody>
      </p:sp>
    </p:spTree>
    <p:extLst>
      <p:ext uri="{BB962C8B-B14F-4D97-AF65-F5344CB8AC3E}">
        <p14:creationId xmlns:p14="http://schemas.microsoft.com/office/powerpoint/2010/main" val="902821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FA277D29-50D3-4513-BDDC-F923E0CFDB6E}" type="slidenum">
              <a:rPr lang="en-US" smtClean="0"/>
              <a:pPr>
                <a:defRPr/>
              </a:pPr>
              <a:t>8</a:t>
            </a:fld>
            <a:endParaRPr lang="en-US"/>
          </a:p>
        </p:txBody>
      </p:sp>
    </p:spTree>
    <p:extLst>
      <p:ext uri="{BB962C8B-B14F-4D97-AF65-F5344CB8AC3E}">
        <p14:creationId xmlns:p14="http://schemas.microsoft.com/office/powerpoint/2010/main" val="13516225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B067D9F8-4719-478A-9EF1-7DBBF2FBD581}" type="slidenum">
              <a:rPr lang="en-US" altLang="en-US" smtClean="0">
                <a:latin typeface="Calibri" pitchFamily="34" charset="0"/>
              </a:rPr>
              <a:pPr/>
              <a:t>9</a:t>
            </a:fld>
            <a:endParaRPr lang="en-US" altLang="en-US" smtClean="0">
              <a:latin typeface="Calibri" pitchFamily="34" charset="0"/>
            </a:endParaRPr>
          </a:p>
        </p:txBody>
      </p:sp>
    </p:spTree>
    <p:extLst>
      <p:ext uri="{BB962C8B-B14F-4D97-AF65-F5344CB8AC3E}">
        <p14:creationId xmlns:p14="http://schemas.microsoft.com/office/powerpoint/2010/main" val="16596318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83C1A6E7-642F-4D6A-94C4-23819762EC02}" type="slidenum">
              <a:rPr lang="en-US" altLang="en-US" smtClean="0">
                <a:latin typeface="Calibri" pitchFamily="34" charset="0"/>
              </a:rPr>
              <a:pPr/>
              <a:t>10</a:t>
            </a:fld>
            <a:endParaRPr lang="en-US" altLang="en-US" smtClean="0">
              <a:latin typeface="Calibri" pitchFamily="34" charset="0"/>
            </a:endParaRPr>
          </a:p>
        </p:txBody>
      </p:sp>
    </p:spTree>
    <p:extLst>
      <p:ext uri="{BB962C8B-B14F-4D97-AF65-F5344CB8AC3E}">
        <p14:creationId xmlns:p14="http://schemas.microsoft.com/office/powerpoint/2010/main" val="12543984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F94A1DB9-970B-4377-93C6-F7A2BA7B0E4F}" type="slidenum">
              <a:rPr lang="en-US" smtClean="0"/>
              <a:pPr>
                <a:defRPr/>
              </a:pPr>
              <a:t>11</a:t>
            </a:fld>
            <a:endParaRPr lang="en-US"/>
          </a:p>
        </p:txBody>
      </p:sp>
    </p:spTree>
    <p:extLst>
      <p:ext uri="{BB962C8B-B14F-4D97-AF65-F5344CB8AC3E}">
        <p14:creationId xmlns:p14="http://schemas.microsoft.com/office/powerpoint/2010/main" val="38258141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F94A1DB9-970B-4377-93C6-F7A2BA7B0E4F}" type="slidenum">
              <a:rPr lang="en-US" smtClean="0"/>
              <a:pPr>
                <a:defRPr/>
              </a:pPr>
              <a:t>12</a:t>
            </a:fld>
            <a:endParaRPr lang="en-US"/>
          </a:p>
        </p:txBody>
      </p:sp>
    </p:spTree>
    <p:extLst>
      <p:ext uri="{BB962C8B-B14F-4D97-AF65-F5344CB8AC3E}">
        <p14:creationId xmlns:p14="http://schemas.microsoft.com/office/powerpoint/2010/main" val="32846505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CA6F8146-3A52-4745-B697-64D545293ED9}" type="slidenum">
              <a:rPr lang="en-US" smtClean="0"/>
              <a:pPr>
                <a:defRPr/>
              </a:pPr>
              <a:t>13</a:t>
            </a:fld>
            <a:endParaRPr lang="en-US"/>
          </a:p>
        </p:txBody>
      </p:sp>
    </p:spTree>
    <p:extLst>
      <p:ext uri="{BB962C8B-B14F-4D97-AF65-F5344CB8AC3E}">
        <p14:creationId xmlns:p14="http://schemas.microsoft.com/office/powerpoint/2010/main" val="8322192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90C25110-4666-4FD5-B2EF-91A3DCEA009E}" type="slidenum">
              <a:rPr lang="en-US" smtClean="0"/>
              <a:pPr>
                <a:defRPr/>
              </a:pPr>
              <a:t>14</a:t>
            </a:fld>
            <a:endParaRPr lang="en-US"/>
          </a:p>
        </p:txBody>
      </p:sp>
    </p:spTree>
    <p:extLst>
      <p:ext uri="{BB962C8B-B14F-4D97-AF65-F5344CB8AC3E}">
        <p14:creationId xmlns:p14="http://schemas.microsoft.com/office/powerpoint/2010/main" val="29895440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8A05C84-2FE8-48AC-B659-8D1B8FFD2CD6}" type="datetimeFigureOut">
              <a:rPr lang="en-US" smtClean="0"/>
              <a:t>9/18/14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785156-E99E-4358-B1DE-2147F174C3CF}" type="slidenum">
              <a:rPr lang="en-US" smtClean="0"/>
              <a:t>‹#›</a:t>
            </a:fld>
            <a:endParaRPr lang="en-US"/>
          </a:p>
        </p:txBody>
      </p:sp>
    </p:spTree>
    <p:extLst>
      <p:ext uri="{BB962C8B-B14F-4D97-AF65-F5344CB8AC3E}">
        <p14:creationId xmlns:p14="http://schemas.microsoft.com/office/powerpoint/2010/main" val="3546133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A05C84-2FE8-48AC-B659-8D1B8FFD2CD6}" type="datetimeFigureOut">
              <a:rPr lang="en-US" smtClean="0"/>
              <a:t>9/18/14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785156-E99E-4358-B1DE-2147F174C3CF}" type="slidenum">
              <a:rPr lang="en-US" smtClean="0"/>
              <a:t>‹#›</a:t>
            </a:fld>
            <a:endParaRPr lang="en-US"/>
          </a:p>
        </p:txBody>
      </p:sp>
    </p:spTree>
    <p:extLst>
      <p:ext uri="{BB962C8B-B14F-4D97-AF65-F5344CB8AC3E}">
        <p14:creationId xmlns:p14="http://schemas.microsoft.com/office/powerpoint/2010/main" val="18382553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A05C84-2FE8-48AC-B659-8D1B8FFD2CD6}" type="datetimeFigureOut">
              <a:rPr lang="en-US" smtClean="0"/>
              <a:t>9/18/14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785156-E99E-4358-B1DE-2147F174C3CF}" type="slidenum">
              <a:rPr lang="en-US" smtClean="0"/>
              <a:t>‹#›</a:t>
            </a:fld>
            <a:endParaRPr lang="en-US"/>
          </a:p>
        </p:txBody>
      </p:sp>
    </p:spTree>
    <p:extLst>
      <p:ext uri="{BB962C8B-B14F-4D97-AF65-F5344CB8AC3E}">
        <p14:creationId xmlns:p14="http://schemas.microsoft.com/office/powerpoint/2010/main" val="3016951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8A05C84-2FE8-48AC-B659-8D1B8FFD2CD6}" type="datetimeFigureOut">
              <a:rPr lang="en-US" smtClean="0"/>
              <a:t>9/18/14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785156-E99E-4358-B1DE-2147F174C3CF}" type="slidenum">
              <a:rPr lang="en-US" smtClean="0"/>
              <a:t>‹#›</a:t>
            </a:fld>
            <a:endParaRPr lang="en-US"/>
          </a:p>
        </p:txBody>
      </p:sp>
    </p:spTree>
    <p:extLst>
      <p:ext uri="{BB962C8B-B14F-4D97-AF65-F5344CB8AC3E}">
        <p14:creationId xmlns:p14="http://schemas.microsoft.com/office/powerpoint/2010/main" val="94544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8A05C84-2FE8-48AC-B659-8D1B8FFD2CD6}" type="datetimeFigureOut">
              <a:rPr lang="en-US" smtClean="0"/>
              <a:t>9/18/14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785156-E99E-4358-B1DE-2147F174C3CF}" type="slidenum">
              <a:rPr lang="en-US" smtClean="0"/>
              <a:t>‹#›</a:t>
            </a:fld>
            <a:endParaRPr lang="en-US"/>
          </a:p>
        </p:txBody>
      </p:sp>
    </p:spTree>
    <p:extLst>
      <p:ext uri="{BB962C8B-B14F-4D97-AF65-F5344CB8AC3E}">
        <p14:creationId xmlns:p14="http://schemas.microsoft.com/office/powerpoint/2010/main" val="1968517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8A05C84-2FE8-48AC-B659-8D1B8FFD2CD6}" type="datetimeFigureOut">
              <a:rPr lang="en-US" smtClean="0"/>
              <a:t>9/18/14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4785156-E99E-4358-B1DE-2147F174C3CF}" type="slidenum">
              <a:rPr lang="en-US" smtClean="0"/>
              <a:t>‹#›</a:t>
            </a:fld>
            <a:endParaRPr lang="en-US"/>
          </a:p>
        </p:txBody>
      </p:sp>
    </p:spTree>
    <p:extLst>
      <p:ext uri="{BB962C8B-B14F-4D97-AF65-F5344CB8AC3E}">
        <p14:creationId xmlns:p14="http://schemas.microsoft.com/office/powerpoint/2010/main" val="3439015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05C84-2FE8-48AC-B659-8D1B8FFD2CD6}" type="datetimeFigureOut">
              <a:rPr lang="en-US" smtClean="0"/>
              <a:t>9/18/14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785156-E99E-4358-B1DE-2147F174C3CF}" type="slidenum">
              <a:rPr lang="en-US" smtClean="0"/>
              <a:t>‹#›</a:t>
            </a:fld>
            <a:endParaRPr lang="en-US"/>
          </a:p>
        </p:txBody>
      </p:sp>
    </p:spTree>
    <p:extLst>
      <p:ext uri="{BB962C8B-B14F-4D97-AF65-F5344CB8AC3E}">
        <p14:creationId xmlns:p14="http://schemas.microsoft.com/office/powerpoint/2010/main" val="2686508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A05C84-2FE8-48AC-B659-8D1B8FFD2CD6}" type="datetimeFigureOut">
              <a:rPr lang="en-US" smtClean="0"/>
              <a:t>9/18/14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785156-E99E-4358-B1DE-2147F174C3CF}" type="slidenum">
              <a:rPr lang="en-US" smtClean="0"/>
              <a:t>‹#›</a:t>
            </a:fld>
            <a:endParaRPr lang="en-US"/>
          </a:p>
        </p:txBody>
      </p:sp>
    </p:spTree>
    <p:extLst>
      <p:ext uri="{BB962C8B-B14F-4D97-AF65-F5344CB8AC3E}">
        <p14:creationId xmlns:p14="http://schemas.microsoft.com/office/powerpoint/2010/main" val="3611052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A05C84-2FE8-48AC-B659-8D1B8FFD2CD6}" type="datetimeFigureOut">
              <a:rPr lang="en-US" smtClean="0"/>
              <a:t>9/18/14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785156-E99E-4358-B1DE-2147F174C3CF}" type="slidenum">
              <a:rPr lang="en-US" smtClean="0"/>
              <a:t>‹#›</a:t>
            </a:fld>
            <a:endParaRPr lang="en-US"/>
          </a:p>
        </p:txBody>
      </p:sp>
    </p:spTree>
    <p:extLst>
      <p:ext uri="{BB962C8B-B14F-4D97-AF65-F5344CB8AC3E}">
        <p14:creationId xmlns:p14="http://schemas.microsoft.com/office/powerpoint/2010/main" val="1772337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A05C84-2FE8-48AC-B659-8D1B8FFD2CD6}" type="datetimeFigureOut">
              <a:rPr lang="en-US" smtClean="0"/>
              <a:t>9/18/14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785156-E99E-4358-B1DE-2147F174C3CF}" type="slidenum">
              <a:rPr lang="en-US" smtClean="0"/>
              <a:t>‹#›</a:t>
            </a:fld>
            <a:endParaRPr lang="en-US"/>
          </a:p>
        </p:txBody>
      </p:sp>
    </p:spTree>
    <p:extLst>
      <p:ext uri="{BB962C8B-B14F-4D97-AF65-F5344CB8AC3E}">
        <p14:creationId xmlns:p14="http://schemas.microsoft.com/office/powerpoint/2010/main" val="2247193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A05C84-2FE8-48AC-B659-8D1B8FFD2CD6}" type="datetimeFigureOut">
              <a:rPr lang="en-US" smtClean="0"/>
              <a:t>9/18/14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785156-E99E-4358-B1DE-2147F174C3CF}" type="slidenum">
              <a:rPr lang="en-US" smtClean="0"/>
              <a:t>‹#›</a:t>
            </a:fld>
            <a:endParaRPr lang="en-US"/>
          </a:p>
        </p:txBody>
      </p:sp>
    </p:spTree>
    <p:extLst>
      <p:ext uri="{BB962C8B-B14F-4D97-AF65-F5344CB8AC3E}">
        <p14:creationId xmlns:p14="http://schemas.microsoft.com/office/powerpoint/2010/main" val="313147608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A05C84-2FE8-48AC-B659-8D1B8FFD2CD6}" type="datetimeFigureOut">
              <a:rPr lang="en-US" smtClean="0"/>
              <a:t>9/18/14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785156-E99E-4358-B1DE-2147F174C3CF}" type="slidenum">
              <a:rPr lang="en-US" smtClean="0"/>
              <a:t>‹#›</a:t>
            </a:fld>
            <a:endParaRPr lang="en-US"/>
          </a:p>
        </p:txBody>
      </p:sp>
    </p:spTree>
    <p:extLst>
      <p:ext uri="{BB962C8B-B14F-4D97-AF65-F5344CB8AC3E}">
        <p14:creationId xmlns:p14="http://schemas.microsoft.com/office/powerpoint/2010/main" val="14856888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4.wmf"/><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3" Type="http://schemas.openxmlformats.org/officeDocument/2006/relationships/image" Target="../media/image4.wmf"/><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hyperlink" Target="http://130.184.161.242:14444/strebandcloud/" TargetMode="External"/><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381000"/>
            <a:ext cx="9144000" cy="1447800"/>
          </a:xfrm>
          <a:prstGeom prst="rect">
            <a:avLst/>
          </a:prstGeom>
          <a:solidFill>
            <a:srgbClr val="C41E3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nb-NO" sz="4500" cap="small" dirty="0" smtClean="0">
                <a:latin typeface="Palatino Linotype" pitchFamily="18" charset="0"/>
              </a:rPr>
              <a:t>Streband Cloud: </a:t>
            </a:r>
            <a:r>
              <a:rPr lang="nb-NO" sz="4500" cap="small" dirty="0">
                <a:latin typeface="Palatino Linotype" pitchFamily="18" charset="0"/>
              </a:rPr>
              <a:t>a tool for conservation planners</a:t>
            </a:r>
            <a:endParaRPr lang="en-US" sz="4500" cap="small" dirty="0">
              <a:latin typeface="Palatino Linotype" pitchFamily="18" charset="0"/>
            </a:endParaRPr>
          </a:p>
        </p:txBody>
      </p:sp>
      <p:pic>
        <p:nvPicPr>
          <p:cNvPr id="2052" name="Picture 2"/>
          <p:cNvPicPr>
            <a:picLocks noChangeAspect="1" noChangeArrowheads="1"/>
          </p:cNvPicPr>
          <p:nvPr/>
        </p:nvPicPr>
        <p:blipFill>
          <a:blip r:embed="rId2">
            <a:extLst>
              <a:ext uri="{28A0092B-C50C-407E-A947-70E740481C1C}">
                <a14:useLocalDpi xmlns:a14="http://schemas.microsoft.com/office/drawing/2010/main" val="0"/>
              </a:ext>
            </a:extLst>
          </a:blip>
          <a:srcRect l="9946" t="29881" r="23756" b="37749"/>
          <a:stretch>
            <a:fillRect/>
          </a:stretch>
        </p:blipFill>
        <p:spPr bwMode="auto">
          <a:xfrm>
            <a:off x="0" y="20574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3" name="Rectangle 15"/>
          <p:cNvSpPr>
            <a:spLocks noChangeArrowheads="1"/>
          </p:cNvSpPr>
          <p:nvPr/>
        </p:nvSpPr>
        <p:spPr bwMode="auto">
          <a:xfrm>
            <a:off x="5029200" y="6063615"/>
            <a:ext cx="4114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200" dirty="0">
                <a:latin typeface="Palatino Linotype" pitchFamily="18" charset="0"/>
              </a:rPr>
              <a:t>Picture of White River near </a:t>
            </a:r>
            <a:r>
              <a:rPr lang="en-US" sz="1200" dirty="0" err="1">
                <a:latin typeface="Palatino Linotype" pitchFamily="18" charset="0"/>
              </a:rPr>
              <a:t>Flippin</a:t>
            </a:r>
            <a:r>
              <a:rPr lang="en-US" sz="1200" dirty="0">
                <a:latin typeface="Palatino Linotype" pitchFamily="18" charset="0"/>
              </a:rPr>
              <a:t>, AR, by James Powers</a:t>
            </a:r>
          </a:p>
        </p:txBody>
      </p:sp>
      <p:sp>
        <p:nvSpPr>
          <p:cNvPr id="2" name="TextBox 1"/>
          <p:cNvSpPr txBox="1"/>
          <p:nvPr/>
        </p:nvSpPr>
        <p:spPr>
          <a:xfrm>
            <a:off x="6934200" y="0"/>
            <a:ext cx="2209800" cy="400110"/>
          </a:xfrm>
          <a:prstGeom prst="rect">
            <a:avLst/>
          </a:prstGeom>
          <a:noFill/>
        </p:spPr>
        <p:txBody>
          <a:bodyPr wrap="square" rtlCol="0">
            <a:spAutoFit/>
          </a:bodyPr>
          <a:lstStyle/>
          <a:p>
            <a:r>
              <a:rPr lang="en-US" sz="2000" b="1" dirty="0" smtClean="0"/>
              <a:t>Project No. 13-700</a:t>
            </a:r>
            <a:endParaRPr lang="en-US" sz="2000" b="1" dirty="0"/>
          </a:p>
        </p:txBody>
      </p:sp>
      <p:grpSp>
        <p:nvGrpSpPr>
          <p:cNvPr id="22" name="Group 21"/>
          <p:cNvGrpSpPr/>
          <p:nvPr/>
        </p:nvGrpSpPr>
        <p:grpSpPr>
          <a:xfrm>
            <a:off x="9525" y="6035675"/>
            <a:ext cx="9134475" cy="822325"/>
            <a:chOff x="9525" y="6035675"/>
            <a:chExt cx="9134475" cy="822325"/>
          </a:xfrm>
        </p:grpSpPr>
        <p:sp>
          <p:nvSpPr>
            <p:cNvPr id="23" name="Subtitle 2"/>
            <p:cNvSpPr txBox="1">
              <a:spLocks/>
            </p:cNvSpPr>
            <p:nvPr/>
          </p:nvSpPr>
          <p:spPr>
            <a:xfrm>
              <a:off x="1524000" y="6324600"/>
              <a:ext cx="7620000" cy="5334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sp>
          <p:nvSpPr>
            <p:cNvPr id="24" name="TextBox 23"/>
            <p:cNvSpPr txBox="1"/>
            <p:nvPr/>
          </p:nvSpPr>
          <p:spPr>
            <a:xfrm>
              <a:off x="1524000" y="6324600"/>
              <a:ext cx="7620000" cy="369332"/>
            </a:xfrm>
            <a:prstGeom prst="rect">
              <a:avLst/>
            </a:prstGeom>
            <a:noFill/>
          </p:spPr>
          <p:txBody>
            <a:bodyPr wrap="square" rtlCol="0">
              <a:spAutoFit/>
            </a:bodyPr>
            <a:lstStyle/>
            <a:p>
              <a:pPr algn="r"/>
              <a:r>
                <a:rPr lang="en-US" b="1" dirty="0" smtClean="0">
                  <a:solidFill>
                    <a:schemeClr val="bg1"/>
                  </a:solidFill>
                  <a:latin typeface="Times New Roman" pitchFamily="18" charset="0"/>
                  <a:cs typeface="Times New Roman" pitchFamily="18" charset="0"/>
                </a:rPr>
                <a:t>ANRC NPS Annual 319 Program Review Meeting, September 18, 2014</a:t>
              </a:r>
              <a:endParaRPr lang="en-US" b="1" dirty="0">
                <a:solidFill>
                  <a:schemeClr val="bg1"/>
                </a:solidFill>
                <a:latin typeface="Times New Roman" pitchFamily="18" charset="0"/>
                <a:cs typeface="Times New Roman" pitchFamily="18" charset="0"/>
              </a:endParaRPr>
            </a:p>
          </p:txBody>
        </p:sp>
        <p:pic>
          <p:nvPicPr>
            <p:cNvPr id="25"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6035675"/>
              <a:ext cx="1471613" cy="822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83718020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0"/>
            <a:ext cx="9144000" cy="838200"/>
          </a:xfrm>
          <a:prstGeom prst="rect">
            <a:avLst/>
          </a:prstGeom>
          <a:solidFill>
            <a:srgbClr val="C41E3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nb-NO" sz="4500" cap="small" dirty="0">
                <a:latin typeface="Palatino Linotype" pitchFamily="18" charset="0"/>
              </a:rPr>
              <a:t>acknowledgment</a:t>
            </a:r>
            <a:endParaRPr lang="en-US" sz="4500" cap="small" dirty="0">
              <a:latin typeface="Palatino Linotype" pitchFamily="18" charset="0"/>
            </a:endParaRPr>
          </a:p>
        </p:txBody>
      </p:sp>
      <p:sp>
        <p:nvSpPr>
          <p:cNvPr id="8" name="Content Placeholder 7"/>
          <p:cNvSpPr txBox="1">
            <a:spLocks/>
          </p:cNvSpPr>
          <p:nvPr/>
        </p:nvSpPr>
        <p:spPr bwMode="auto">
          <a:xfrm>
            <a:off x="-3175" y="974725"/>
            <a:ext cx="8994775" cy="451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14350" indent="-51435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20000"/>
              </a:spcBef>
              <a:spcAft>
                <a:spcPts val="1200"/>
              </a:spcAft>
              <a:buFont typeface="Arial" charset="0"/>
              <a:buChar char="•"/>
              <a:defRPr/>
            </a:pPr>
            <a:r>
              <a:rPr lang="en-US" sz="2800" dirty="0" smtClean="0">
                <a:latin typeface="Palatino Linotype" pitchFamily="18" charset="0"/>
                <a:cs typeface="Times New Roman" pitchFamily="18" charset="0"/>
              </a:rPr>
              <a:t>Project Team- Dr. Mike Daniels, Mr. Nikhil Thomas, and Mr. Ben Hancock</a:t>
            </a:r>
          </a:p>
          <a:p>
            <a:pPr eaLnBrk="1" hangingPunct="1">
              <a:spcBef>
                <a:spcPct val="20000"/>
              </a:spcBef>
              <a:spcAft>
                <a:spcPts val="1200"/>
              </a:spcAft>
              <a:buFont typeface="Arial" charset="0"/>
              <a:buChar char="•"/>
              <a:defRPr/>
            </a:pPr>
            <a:r>
              <a:rPr lang="en-US" sz="2800" b="1" dirty="0" smtClean="0">
                <a:latin typeface="Palatino Linotype" pitchFamily="18" charset="0"/>
                <a:cs typeface="Times New Roman" pitchFamily="18" charset="0"/>
              </a:rPr>
              <a:t>Scientific </a:t>
            </a:r>
            <a:r>
              <a:rPr lang="en-US" sz="2800" b="1" dirty="0">
                <a:latin typeface="Palatino Linotype" pitchFamily="18" charset="0"/>
                <a:cs typeface="Times New Roman" pitchFamily="18" charset="0"/>
              </a:rPr>
              <a:t>Research Advisory (SRC)</a:t>
            </a:r>
            <a:r>
              <a:rPr lang="en-US" sz="2800" dirty="0">
                <a:latin typeface="Palatino Linotype" pitchFamily="18" charset="0"/>
                <a:cs typeface="Times New Roman" pitchFamily="18" charset="0"/>
              </a:rPr>
              <a:t>:</a:t>
            </a:r>
          </a:p>
          <a:p>
            <a:pPr indent="3175">
              <a:defRPr/>
            </a:pPr>
            <a:r>
              <a:rPr lang="en-US" sz="2000" dirty="0"/>
              <a:t>Mr. Arnold </a:t>
            </a:r>
            <a:r>
              <a:rPr lang="en-US" sz="2000" dirty="0" err="1"/>
              <a:t>Hameister</a:t>
            </a:r>
            <a:r>
              <a:rPr lang="en-US" sz="2000" dirty="0"/>
              <a:t> (Arkansas Forestry Commission), </a:t>
            </a:r>
          </a:p>
          <a:p>
            <a:pPr indent="3175">
              <a:defRPr/>
            </a:pPr>
            <a:r>
              <a:rPr lang="en-US" sz="2000" dirty="0"/>
              <a:t>Mr. </a:t>
            </a:r>
            <a:r>
              <a:rPr lang="en-US" sz="2000" dirty="0" err="1"/>
              <a:t>Caroll</a:t>
            </a:r>
            <a:r>
              <a:rPr lang="en-US" sz="2000" dirty="0"/>
              <a:t> </a:t>
            </a:r>
            <a:r>
              <a:rPr lang="en-US" sz="2000" dirty="0" err="1"/>
              <a:t>Guffey</a:t>
            </a:r>
            <a:r>
              <a:rPr lang="en-US" sz="2000" dirty="0"/>
              <a:t> (University of Arkansas at Monticello), </a:t>
            </a:r>
          </a:p>
          <a:p>
            <a:pPr indent="3175">
              <a:defRPr/>
            </a:pPr>
            <a:r>
              <a:rPr lang="en-US" sz="2000" dirty="0"/>
              <a:t>Dr. Hal </a:t>
            </a:r>
            <a:r>
              <a:rPr lang="en-US" sz="2000" dirty="0" err="1"/>
              <a:t>Liechty</a:t>
            </a:r>
            <a:r>
              <a:rPr lang="en-US" sz="2000" dirty="0"/>
              <a:t> (University of Arkansas at Monticello), </a:t>
            </a:r>
          </a:p>
          <a:p>
            <a:pPr indent="3175">
              <a:defRPr/>
            </a:pPr>
            <a:r>
              <a:rPr lang="en-US" sz="2000" dirty="0"/>
              <a:t>Mr. Jim Wise (Arkansas Department of Environmental Quality), </a:t>
            </a:r>
          </a:p>
          <a:p>
            <a:pPr indent="3175">
              <a:defRPr/>
            </a:pPr>
            <a:r>
              <a:rPr lang="en-US" sz="2000" dirty="0"/>
              <a:t>Ms. Lauren Chambers (USDA Rural Development), </a:t>
            </a:r>
          </a:p>
          <a:p>
            <a:pPr indent="3175">
              <a:defRPr/>
            </a:pPr>
            <a:r>
              <a:rPr lang="en-US" sz="2000" dirty="0"/>
              <a:t>Mr. Rich Joslin (Natural Resources Conservation Service), </a:t>
            </a:r>
          </a:p>
          <a:p>
            <a:pPr indent="3175">
              <a:defRPr/>
            </a:pPr>
            <a:r>
              <a:rPr lang="en-US" sz="2000" dirty="0"/>
              <a:t>Mr. John Lee, (Natural Resources Conservation Service ) - special invitee, and</a:t>
            </a:r>
          </a:p>
          <a:p>
            <a:pPr indent="3175">
              <a:defRPr/>
            </a:pPr>
            <a:r>
              <a:rPr lang="en-US" sz="2000" dirty="0"/>
              <a:t>Mr. Tony </a:t>
            </a:r>
            <a:r>
              <a:rPr lang="en-US" sz="2000" dirty="0" err="1"/>
              <a:t>Ramick</a:t>
            </a:r>
            <a:r>
              <a:rPr lang="en-US" sz="2000" dirty="0"/>
              <a:t> (Arkansas Natural Resources Commission)</a:t>
            </a:r>
          </a:p>
          <a:p>
            <a:pPr marL="0" indent="0" eaLnBrk="1" hangingPunct="1">
              <a:spcBef>
                <a:spcPct val="20000"/>
              </a:spcBef>
              <a:spcAft>
                <a:spcPts val="1200"/>
              </a:spcAft>
              <a:defRPr/>
            </a:pPr>
            <a:r>
              <a:rPr lang="en-US" sz="2000" dirty="0" smtClean="0">
                <a:latin typeface="Palatino Linotype" pitchFamily="18" charset="0"/>
                <a:cs typeface="Times New Roman" pitchFamily="18" charset="0"/>
              </a:rPr>
              <a:t>       </a:t>
            </a:r>
            <a:endParaRPr lang="en-US" sz="2800" dirty="0">
              <a:latin typeface="Palatino Linotype" pitchFamily="18" charset="0"/>
              <a:cs typeface="Times New Roman" pitchFamily="18" charset="0"/>
            </a:endParaRPr>
          </a:p>
        </p:txBody>
      </p:sp>
      <p:sp>
        <p:nvSpPr>
          <p:cNvPr id="9" name="TextBox 8"/>
          <p:cNvSpPr txBox="1">
            <a:spLocks noChangeArrowheads="1"/>
          </p:cNvSpPr>
          <p:nvPr/>
        </p:nvSpPr>
        <p:spPr bwMode="auto">
          <a:xfrm>
            <a:off x="3429000" y="6511925"/>
            <a:ext cx="57150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500" b="1" dirty="0">
                <a:solidFill>
                  <a:schemeClr val="bg1"/>
                </a:solidFill>
                <a:latin typeface="Calibri" pitchFamily="34" charset="0"/>
              </a:rPr>
              <a:t>Arkansas Nonpoint Source Stakeholder Meeting- September 26, 2012</a:t>
            </a:r>
          </a:p>
        </p:txBody>
      </p:sp>
      <p:grpSp>
        <p:nvGrpSpPr>
          <p:cNvPr id="11" name="Group 10"/>
          <p:cNvGrpSpPr/>
          <p:nvPr/>
        </p:nvGrpSpPr>
        <p:grpSpPr>
          <a:xfrm>
            <a:off x="9525" y="6035675"/>
            <a:ext cx="9134475" cy="822325"/>
            <a:chOff x="9525" y="6035675"/>
            <a:chExt cx="9134475" cy="822325"/>
          </a:xfrm>
        </p:grpSpPr>
        <p:sp>
          <p:nvSpPr>
            <p:cNvPr id="12" name="Subtitle 2"/>
            <p:cNvSpPr txBox="1">
              <a:spLocks/>
            </p:cNvSpPr>
            <p:nvPr/>
          </p:nvSpPr>
          <p:spPr>
            <a:xfrm>
              <a:off x="1524000" y="6324600"/>
              <a:ext cx="7620000" cy="5334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sp>
          <p:nvSpPr>
            <p:cNvPr id="13" name="TextBox 12"/>
            <p:cNvSpPr txBox="1"/>
            <p:nvPr/>
          </p:nvSpPr>
          <p:spPr>
            <a:xfrm>
              <a:off x="1524000" y="6324600"/>
              <a:ext cx="7620000" cy="369332"/>
            </a:xfrm>
            <a:prstGeom prst="rect">
              <a:avLst/>
            </a:prstGeom>
            <a:noFill/>
          </p:spPr>
          <p:txBody>
            <a:bodyPr wrap="square" rtlCol="0">
              <a:spAutoFit/>
            </a:bodyPr>
            <a:lstStyle/>
            <a:p>
              <a:pPr algn="r"/>
              <a:r>
                <a:rPr lang="en-US" b="1" dirty="0" smtClean="0">
                  <a:solidFill>
                    <a:schemeClr val="bg1"/>
                  </a:solidFill>
                  <a:latin typeface="Times New Roman" pitchFamily="18" charset="0"/>
                  <a:cs typeface="Times New Roman" pitchFamily="18" charset="0"/>
                </a:rPr>
                <a:t>ANRC NPS Annual 319 Program Review Meeting, September 18, 2014</a:t>
              </a:r>
              <a:endParaRPr lang="en-US" b="1" dirty="0">
                <a:solidFill>
                  <a:schemeClr val="bg1"/>
                </a:solidFill>
                <a:latin typeface="Times New Roman" pitchFamily="18" charset="0"/>
                <a:cs typeface="Times New Roman" pitchFamily="18" charset="0"/>
              </a:endParaRPr>
            </a:p>
          </p:txBody>
        </p:sp>
        <p:pic>
          <p:nvPicPr>
            <p:cNvPr id="14"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25" y="6035675"/>
              <a:ext cx="1471613" cy="822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15" name="Content Placeholder 5" descr="anrc_lo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60980" y="5486400"/>
            <a:ext cx="5173663" cy="78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636522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9144000" cy="838200"/>
          </a:xfrm>
          <a:prstGeom prst="rect">
            <a:avLst/>
          </a:prstGeom>
          <a:solidFill>
            <a:srgbClr val="C41E3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nb-NO" sz="4500" cap="small" dirty="0">
                <a:latin typeface="Palatino Linotype" pitchFamily="18" charset="0"/>
              </a:rPr>
              <a:t>goal</a:t>
            </a:r>
            <a:endParaRPr lang="en-US" sz="4500" cap="small" dirty="0">
              <a:latin typeface="Palatino Linotype" pitchFamily="18" charset="0"/>
            </a:endParaRPr>
          </a:p>
        </p:txBody>
      </p:sp>
      <p:sp>
        <p:nvSpPr>
          <p:cNvPr id="2" name="TextBox 1"/>
          <p:cNvSpPr txBox="1"/>
          <p:nvPr/>
        </p:nvSpPr>
        <p:spPr>
          <a:xfrm>
            <a:off x="152400" y="2685365"/>
            <a:ext cx="8839200" cy="646331"/>
          </a:xfrm>
          <a:prstGeom prst="rect">
            <a:avLst/>
          </a:prstGeom>
          <a:noFill/>
        </p:spPr>
        <p:txBody>
          <a:bodyPr>
            <a:spAutoFit/>
          </a:bodyPr>
          <a:lstStyle/>
          <a:p>
            <a:pPr>
              <a:defRPr/>
            </a:pPr>
            <a:r>
              <a:rPr lang="en-US" sz="3600" b="1" dirty="0" smtClean="0">
                <a:latin typeface="+mj-lt"/>
                <a:cs typeface="Arial" charset="0"/>
              </a:rPr>
              <a:t>Develop a Cloud Based Version of </a:t>
            </a:r>
            <a:r>
              <a:rPr lang="en-US" sz="3600" b="1" dirty="0" err="1" smtClean="0">
                <a:latin typeface="+mj-lt"/>
                <a:cs typeface="Arial" charset="0"/>
              </a:rPr>
              <a:t>StreBanD</a:t>
            </a:r>
            <a:endParaRPr lang="en-US" sz="3600" b="1" dirty="0">
              <a:latin typeface="+mj-lt"/>
              <a:cs typeface="Arial" charset="0"/>
            </a:endParaRPr>
          </a:p>
        </p:txBody>
      </p:sp>
      <p:sp>
        <p:nvSpPr>
          <p:cNvPr id="8" name="TextBox 8"/>
          <p:cNvSpPr txBox="1">
            <a:spLocks noChangeArrowheads="1"/>
          </p:cNvSpPr>
          <p:nvPr/>
        </p:nvSpPr>
        <p:spPr bwMode="auto">
          <a:xfrm>
            <a:off x="3429000" y="6511925"/>
            <a:ext cx="57150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500" b="1" dirty="0">
                <a:solidFill>
                  <a:schemeClr val="bg1"/>
                </a:solidFill>
                <a:latin typeface="Calibri" pitchFamily="34" charset="0"/>
              </a:rPr>
              <a:t>Arkansas Nonpoint Source Stakeholder Meeting- September 26, 2012</a:t>
            </a:r>
          </a:p>
        </p:txBody>
      </p:sp>
      <p:grpSp>
        <p:nvGrpSpPr>
          <p:cNvPr id="14" name="Group 13"/>
          <p:cNvGrpSpPr/>
          <p:nvPr/>
        </p:nvGrpSpPr>
        <p:grpSpPr>
          <a:xfrm>
            <a:off x="9525" y="6035675"/>
            <a:ext cx="9134475" cy="822325"/>
            <a:chOff x="9525" y="6035675"/>
            <a:chExt cx="9134475" cy="822325"/>
          </a:xfrm>
        </p:grpSpPr>
        <p:sp>
          <p:nvSpPr>
            <p:cNvPr id="15" name="Subtitle 2"/>
            <p:cNvSpPr txBox="1">
              <a:spLocks/>
            </p:cNvSpPr>
            <p:nvPr/>
          </p:nvSpPr>
          <p:spPr>
            <a:xfrm>
              <a:off x="1524000" y="6324600"/>
              <a:ext cx="7620000" cy="5334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sp>
          <p:nvSpPr>
            <p:cNvPr id="16" name="TextBox 15"/>
            <p:cNvSpPr txBox="1"/>
            <p:nvPr/>
          </p:nvSpPr>
          <p:spPr>
            <a:xfrm>
              <a:off x="1524000" y="6324600"/>
              <a:ext cx="7620000" cy="369332"/>
            </a:xfrm>
            <a:prstGeom prst="rect">
              <a:avLst/>
            </a:prstGeom>
            <a:noFill/>
          </p:spPr>
          <p:txBody>
            <a:bodyPr wrap="square" rtlCol="0">
              <a:spAutoFit/>
            </a:bodyPr>
            <a:lstStyle/>
            <a:p>
              <a:pPr algn="r"/>
              <a:r>
                <a:rPr lang="en-US" b="1" dirty="0" smtClean="0">
                  <a:solidFill>
                    <a:schemeClr val="bg1"/>
                  </a:solidFill>
                  <a:latin typeface="Times New Roman" pitchFamily="18" charset="0"/>
                  <a:cs typeface="Times New Roman" pitchFamily="18" charset="0"/>
                </a:rPr>
                <a:t>ANRC NPS Annual 319 Program Review Meeting, September 18, 2014</a:t>
              </a:r>
              <a:endParaRPr lang="en-US" b="1" dirty="0">
                <a:solidFill>
                  <a:schemeClr val="bg1"/>
                </a:solidFill>
                <a:latin typeface="Times New Roman" pitchFamily="18" charset="0"/>
                <a:cs typeface="Times New Roman" pitchFamily="18" charset="0"/>
              </a:endParaRPr>
            </a:p>
          </p:txBody>
        </p:sp>
        <p:pic>
          <p:nvPicPr>
            <p:cNvPr id="17"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6035675"/>
              <a:ext cx="1471613" cy="822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53259543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9144000" cy="838200"/>
          </a:xfrm>
          <a:prstGeom prst="rect">
            <a:avLst/>
          </a:prstGeom>
          <a:solidFill>
            <a:srgbClr val="C41E3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nb-NO" sz="4500" cap="small" dirty="0" smtClean="0">
                <a:latin typeface="Palatino Linotype" pitchFamily="18" charset="0"/>
              </a:rPr>
              <a:t>scope</a:t>
            </a:r>
            <a:endParaRPr lang="en-US" sz="4500" cap="small" dirty="0">
              <a:latin typeface="Palatino Linotype" pitchFamily="18" charset="0"/>
            </a:endParaRPr>
          </a:p>
        </p:txBody>
      </p:sp>
      <p:sp>
        <p:nvSpPr>
          <p:cNvPr id="3" name="TextBox 2"/>
          <p:cNvSpPr txBox="1"/>
          <p:nvPr/>
        </p:nvSpPr>
        <p:spPr>
          <a:xfrm>
            <a:off x="134938" y="1035050"/>
            <a:ext cx="8839200" cy="3970318"/>
          </a:xfrm>
          <a:prstGeom prst="rect">
            <a:avLst/>
          </a:prstGeom>
          <a:noFill/>
        </p:spPr>
        <p:txBody>
          <a:bodyPr>
            <a:spAutoFit/>
          </a:bodyPr>
          <a:lstStyle/>
          <a:p>
            <a:pPr>
              <a:defRPr/>
            </a:pPr>
            <a:r>
              <a:rPr lang="en-US" sz="3600" b="1" dirty="0" smtClean="0">
                <a:latin typeface="+mj-lt"/>
                <a:cs typeface="Arial" charset="0"/>
              </a:rPr>
              <a:t>Riparian buffer inventory analysis</a:t>
            </a:r>
            <a:r>
              <a:rPr lang="en-US" sz="3600" dirty="0" smtClean="0">
                <a:latin typeface="+mj-lt"/>
                <a:cs typeface="Arial" charset="0"/>
              </a:rPr>
              <a:t>:</a:t>
            </a:r>
          </a:p>
          <a:p>
            <a:pPr>
              <a:defRPr/>
            </a:pPr>
            <a:endParaRPr lang="en-US" sz="3600" dirty="0">
              <a:latin typeface="+mj-lt"/>
              <a:cs typeface="Arial" charset="0"/>
            </a:endParaRPr>
          </a:p>
          <a:p>
            <a:pPr marL="742950" indent="-742950">
              <a:buFontTx/>
              <a:buAutoNum type="alphaLcParenR"/>
              <a:defRPr/>
            </a:pPr>
            <a:r>
              <a:rPr lang="en-US" sz="3600" dirty="0" smtClean="0">
                <a:latin typeface="+mj-lt"/>
                <a:cs typeface="Arial" charset="0"/>
              </a:rPr>
              <a:t>Type and extent</a:t>
            </a:r>
          </a:p>
          <a:p>
            <a:pPr marL="742950" indent="-742950">
              <a:buFontTx/>
              <a:buAutoNum type="alphaLcParenR"/>
              <a:defRPr/>
            </a:pPr>
            <a:r>
              <a:rPr lang="en-US" sz="3600" dirty="0" smtClean="0">
                <a:latin typeface="+mj-lt"/>
                <a:cs typeface="Arial" charset="0"/>
              </a:rPr>
              <a:t>Identify gaps</a:t>
            </a:r>
          </a:p>
          <a:p>
            <a:pPr marL="742950" indent="-742950">
              <a:buFontTx/>
              <a:buAutoNum type="alphaLcParenR"/>
              <a:defRPr/>
            </a:pPr>
            <a:r>
              <a:rPr lang="en-US" sz="3600" dirty="0" smtClean="0">
                <a:latin typeface="+mj-lt"/>
                <a:cs typeface="Arial" charset="0"/>
              </a:rPr>
              <a:t>Identify level of restoration needed</a:t>
            </a:r>
          </a:p>
          <a:p>
            <a:pPr marL="742950" indent="-742950">
              <a:buFontTx/>
              <a:buAutoNum type="alphaLcParenR"/>
              <a:defRPr/>
            </a:pPr>
            <a:r>
              <a:rPr lang="en-US" sz="3600" dirty="0" smtClean="0">
                <a:latin typeface="+mj-lt"/>
                <a:cs typeface="Arial" charset="0"/>
              </a:rPr>
              <a:t>Complement studies on prioritization of future buffers</a:t>
            </a:r>
            <a:endParaRPr lang="en-US" sz="3600" dirty="0">
              <a:latin typeface="+mj-lt"/>
              <a:cs typeface="Arial" charset="0"/>
            </a:endParaRPr>
          </a:p>
        </p:txBody>
      </p:sp>
      <p:sp>
        <p:nvSpPr>
          <p:cNvPr id="9" name="TextBox 8"/>
          <p:cNvSpPr txBox="1">
            <a:spLocks noChangeArrowheads="1"/>
          </p:cNvSpPr>
          <p:nvPr/>
        </p:nvSpPr>
        <p:spPr bwMode="auto">
          <a:xfrm>
            <a:off x="3429000" y="6511925"/>
            <a:ext cx="57150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500" b="1" dirty="0">
                <a:solidFill>
                  <a:schemeClr val="bg1"/>
                </a:solidFill>
                <a:latin typeface="Calibri" pitchFamily="34" charset="0"/>
              </a:rPr>
              <a:t>Arkansas Nonpoint Source Stakeholder Meeting- September 26, 2012</a:t>
            </a:r>
          </a:p>
        </p:txBody>
      </p:sp>
      <p:grpSp>
        <p:nvGrpSpPr>
          <p:cNvPr id="10" name="Group 9"/>
          <p:cNvGrpSpPr/>
          <p:nvPr/>
        </p:nvGrpSpPr>
        <p:grpSpPr>
          <a:xfrm>
            <a:off x="9525" y="6035675"/>
            <a:ext cx="9134475" cy="822325"/>
            <a:chOff x="9525" y="6035675"/>
            <a:chExt cx="9134475" cy="822325"/>
          </a:xfrm>
        </p:grpSpPr>
        <p:sp>
          <p:nvSpPr>
            <p:cNvPr id="12" name="Subtitle 2"/>
            <p:cNvSpPr txBox="1">
              <a:spLocks/>
            </p:cNvSpPr>
            <p:nvPr/>
          </p:nvSpPr>
          <p:spPr>
            <a:xfrm>
              <a:off x="1524000" y="6324600"/>
              <a:ext cx="7620000" cy="5334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sp>
          <p:nvSpPr>
            <p:cNvPr id="13" name="TextBox 12"/>
            <p:cNvSpPr txBox="1"/>
            <p:nvPr/>
          </p:nvSpPr>
          <p:spPr>
            <a:xfrm>
              <a:off x="1524000" y="6324600"/>
              <a:ext cx="7620000" cy="369332"/>
            </a:xfrm>
            <a:prstGeom prst="rect">
              <a:avLst/>
            </a:prstGeom>
            <a:noFill/>
          </p:spPr>
          <p:txBody>
            <a:bodyPr wrap="square" rtlCol="0">
              <a:spAutoFit/>
            </a:bodyPr>
            <a:lstStyle/>
            <a:p>
              <a:pPr algn="r"/>
              <a:r>
                <a:rPr lang="en-US" b="1" dirty="0" smtClean="0">
                  <a:solidFill>
                    <a:schemeClr val="bg1"/>
                  </a:solidFill>
                  <a:latin typeface="Times New Roman" pitchFamily="18" charset="0"/>
                  <a:cs typeface="Times New Roman" pitchFamily="18" charset="0"/>
                </a:rPr>
                <a:t>ANRC NPS Annual 319 Program Review Meeting, September 18, 2014</a:t>
              </a:r>
              <a:endParaRPr lang="en-US" b="1" dirty="0">
                <a:solidFill>
                  <a:schemeClr val="bg1"/>
                </a:solidFill>
                <a:latin typeface="Times New Roman" pitchFamily="18" charset="0"/>
                <a:cs typeface="Times New Roman" pitchFamily="18" charset="0"/>
              </a:endParaRPr>
            </a:p>
          </p:txBody>
        </p:sp>
        <p:pic>
          <p:nvPicPr>
            <p:cNvPr id="14"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6035675"/>
              <a:ext cx="1471613" cy="822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76471616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9144000" cy="838200"/>
          </a:xfrm>
          <a:prstGeom prst="rect">
            <a:avLst/>
          </a:prstGeom>
          <a:solidFill>
            <a:srgbClr val="C41E3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nb-NO" sz="4500" cap="small" dirty="0" smtClean="0">
                <a:latin typeface="Palatino Linotype" pitchFamily="18" charset="0"/>
              </a:rPr>
              <a:t>Long Term benefits</a:t>
            </a:r>
            <a:endParaRPr lang="en-US" sz="4500" cap="small" dirty="0">
              <a:latin typeface="Palatino Linotype" pitchFamily="18" charset="0"/>
            </a:endParaRPr>
          </a:p>
        </p:txBody>
      </p:sp>
      <p:sp>
        <p:nvSpPr>
          <p:cNvPr id="2" name="TextBox 1"/>
          <p:cNvSpPr txBox="1"/>
          <p:nvPr/>
        </p:nvSpPr>
        <p:spPr>
          <a:xfrm>
            <a:off x="152400" y="1103313"/>
            <a:ext cx="8839200" cy="4524315"/>
          </a:xfrm>
          <a:prstGeom prst="rect">
            <a:avLst/>
          </a:prstGeom>
          <a:noFill/>
        </p:spPr>
        <p:txBody>
          <a:bodyPr>
            <a:spAutoFit/>
          </a:bodyPr>
          <a:lstStyle/>
          <a:p>
            <a:pPr marL="571500" indent="-571500">
              <a:buFont typeface="Wingdings" pitchFamily="2" charset="2"/>
              <a:buChar char="§"/>
              <a:defRPr/>
            </a:pPr>
            <a:r>
              <a:rPr lang="en-US" sz="3600" dirty="0">
                <a:latin typeface="+mj-lt"/>
                <a:cs typeface="Arial" charset="0"/>
              </a:rPr>
              <a:t>13,490 miles of rivers and streams digitized in the ADEQ Water Base </a:t>
            </a:r>
            <a:r>
              <a:rPr lang="en-US" sz="3600" dirty="0" smtClean="0">
                <a:latin typeface="+mj-lt"/>
                <a:cs typeface="Arial" charset="0"/>
              </a:rPr>
              <a:t>Layer*</a:t>
            </a:r>
            <a:r>
              <a:rPr lang="en-US" sz="3600" dirty="0" smtClean="0">
                <a:latin typeface="Arial" charset="0"/>
                <a:cs typeface="Arial" charset="0"/>
              </a:rPr>
              <a:t>.</a:t>
            </a:r>
            <a:endParaRPr lang="en-US" sz="3600" dirty="0">
              <a:latin typeface="+mj-lt"/>
              <a:cs typeface="Arial" charset="0"/>
            </a:endParaRPr>
          </a:p>
          <a:p>
            <a:pPr marL="571500" indent="-571500">
              <a:buFont typeface="Wingdings" pitchFamily="2" charset="2"/>
              <a:buChar char="§"/>
              <a:defRPr/>
            </a:pPr>
            <a:r>
              <a:rPr lang="en-US" sz="3600" dirty="0">
                <a:latin typeface="+mj-lt"/>
                <a:cs typeface="Arial" charset="0"/>
              </a:rPr>
              <a:t>Perform inventory of current level of perennial riparian vegetation (buffers) along rivers and streams </a:t>
            </a:r>
          </a:p>
          <a:p>
            <a:pPr marL="571500" indent="-571500">
              <a:buFont typeface="Wingdings" pitchFamily="2" charset="2"/>
              <a:buChar char="§"/>
              <a:defRPr/>
            </a:pPr>
            <a:r>
              <a:rPr lang="en-US" sz="3600" dirty="0">
                <a:latin typeface="+mj-lt"/>
                <a:cs typeface="Arial" charset="0"/>
              </a:rPr>
              <a:t>Geographic Information System (GIS) software based </a:t>
            </a:r>
            <a:r>
              <a:rPr lang="en-US" sz="3600" dirty="0" smtClean="0">
                <a:latin typeface="+mj-lt"/>
                <a:cs typeface="Arial" charset="0"/>
              </a:rPr>
              <a:t>tool, hosted on cloud, overcome infrastructure limitations</a:t>
            </a:r>
            <a:endParaRPr lang="en-US" sz="3600" dirty="0">
              <a:latin typeface="+mj-lt"/>
              <a:cs typeface="Arial" charset="0"/>
            </a:endParaRPr>
          </a:p>
        </p:txBody>
      </p:sp>
      <p:sp>
        <p:nvSpPr>
          <p:cNvPr id="8" name="TextBox 8"/>
          <p:cNvSpPr txBox="1">
            <a:spLocks noChangeArrowheads="1"/>
          </p:cNvSpPr>
          <p:nvPr/>
        </p:nvSpPr>
        <p:spPr bwMode="auto">
          <a:xfrm>
            <a:off x="3429000" y="6511925"/>
            <a:ext cx="57150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500" b="1" dirty="0">
                <a:solidFill>
                  <a:schemeClr val="bg1"/>
                </a:solidFill>
                <a:latin typeface="Calibri" pitchFamily="34" charset="0"/>
              </a:rPr>
              <a:t>Arkansas Nonpoint Source Stakeholder Meeting- September 26, 2012</a:t>
            </a:r>
          </a:p>
        </p:txBody>
      </p:sp>
      <p:grpSp>
        <p:nvGrpSpPr>
          <p:cNvPr id="9" name="Group 8"/>
          <p:cNvGrpSpPr/>
          <p:nvPr/>
        </p:nvGrpSpPr>
        <p:grpSpPr>
          <a:xfrm>
            <a:off x="9525" y="6035675"/>
            <a:ext cx="9134475" cy="822325"/>
            <a:chOff x="9525" y="6035675"/>
            <a:chExt cx="9134475" cy="822325"/>
          </a:xfrm>
        </p:grpSpPr>
        <p:sp>
          <p:nvSpPr>
            <p:cNvPr id="10" name="Subtitle 2"/>
            <p:cNvSpPr txBox="1">
              <a:spLocks/>
            </p:cNvSpPr>
            <p:nvPr/>
          </p:nvSpPr>
          <p:spPr>
            <a:xfrm>
              <a:off x="1524000" y="6324600"/>
              <a:ext cx="7620000" cy="5334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sp>
          <p:nvSpPr>
            <p:cNvPr id="12" name="TextBox 11"/>
            <p:cNvSpPr txBox="1"/>
            <p:nvPr/>
          </p:nvSpPr>
          <p:spPr>
            <a:xfrm>
              <a:off x="1524000" y="6324600"/>
              <a:ext cx="7620000" cy="369332"/>
            </a:xfrm>
            <a:prstGeom prst="rect">
              <a:avLst/>
            </a:prstGeom>
            <a:noFill/>
          </p:spPr>
          <p:txBody>
            <a:bodyPr wrap="square" rtlCol="0">
              <a:spAutoFit/>
            </a:bodyPr>
            <a:lstStyle/>
            <a:p>
              <a:pPr algn="r"/>
              <a:r>
                <a:rPr lang="en-US" b="1" dirty="0" smtClean="0">
                  <a:solidFill>
                    <a:schemeClr val="bg1"/>
                  </a:solidFill>
                  <a:latin typeface="Times New Roman" pitchFamily="18" charset="0"/>
                  <a:cs typeface="Times New Roman" pitchFamily="18" charset="0"/>
                </a:rPr>
                <a:t>ANRC NPS Annual 319 Program Review Meeting, September 18, 2014</a:t>
              </a:r>
              <a:endParaRPr lang="en-US" b="1" dirty="0">
                <a:solidFill>
                  <a:schemeClr val="bg1"/>
                </a:solidFill>
                <a:latin typeface="Times New Roman" pitchFamily="18" charset="0"/>
                <a:cs typeface="Times New Roman" pitchFamily="18" charset="0"/>
              </a:endParaRPr>
            </a:p>
          </p:txBody>
        </p:sp>
        <p:pic>
          <p:nvPicPr>
            <p:cNvPr id="13"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6035675"/>
              <a:ext cx="1471613" cy="822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3" name="TextBox 2"/>
          <p:cNvSpPr txBox="1"/>
          <p:nvPr/>
        </p:nvSpPr>
        <p:spPr>
          <a:xfrm>
            <a:off x="2590800" y="5867400"/>
            <a:ext cx="6553200" cy="369332"/>
          </a:xfrm>
          <a:prstGeom prst="rect">
            <a:avLst/>
          </a:prstGeom>
          <a:noFill/>
        </p:spPr>
        <p:txBody>
          <a:bodyPr wrap="square" rtlCol="0">
            <a:spAutoFit/>
          </a:bodyPr>
          <a:lstStyle/>
          <a:p>
            <a:r>
              <a:rPr lang="en-US" dirty="0" smtClean="0"/>
              <a:t>*Source: 2014 Integrated Water Quality Assessment Report , ADEQ. </a:t>
            </a:r>
            <a:endParaRPr lang="en-US" dirty="0"/>
          </a:p>
        </p:txBody>
      </p:sp>
    </p:spTree>
    <p:extLst>
      <p:ext uri="{BB962C8B-B14F-4D97-AF65-F5344CB8AC3E}">
        <p14:creationId xmlns:p14="http://schemas.microsoft.com/office/powerpoint/2010/main" val="35668183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TextBox 8"/>
          <p:cNvSpPr txBox="1">
            <a:spLocks noChangeArrowheads="1"/>
          </p:cNvSpPr>
          <p:nvPr/>
        </p:nvSpPr>
        <p:spPr bwMode="auto">
          <a:xfrm>
            <a:off x="3429000" y="6511925"/>
            <a:ext cx="57150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500" b="1" dirty="0">
                <a:solidFill>
                  <a:schemeClr val="bg1"/>
                </a:solidFill>
                <a:latin typeface="Calibri" pitchFamily="34" charset="0"/>
              </a:rPr>
              <a:t>Arkansas Nonpoint Source Stakeholder Meeting- September 26, 2012</a:t>
            </a:r>
          </a:p>
        </p:txBody>
      </p:sp>
      <p:grpSp>
        <p:nvGrpSpPr>
          <p:cNvPr id="79" name="Group 78"/>
          <p:cNvGrpSpPr/>
          <p:nvPr/>
        </p:nvGrpSpPr>
        <p:grpSpPr>
          <a:xfrm>
            <a:off x="9525" y="6035675"/>
            <a:ext cx="9134475" cy="822325"/>
            <a:chOff x="9525" y="6035675"/>
            <a:chExt cx="9134475" cy="822325"/>
          </a:xfrm>
        </p:grpSpPr>
        <p:sp>
          <p:nvSpPr>
            <p:cNvPr id="80" name="Subtitle 2"/>
            <p:cNvSpPr txBox="1">
              <a:spLocks/>
            </p:cNvSpPr>
            <p:nvPr/>
          </p:nvSpPr>
          <p:spPr>
            <a:xfrm>
              <a:off x="1524000" y="6324600"/>
              <a:ext cx="7620000" cy="5334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sp>
          <p:nvSpPr>
            <p:cNvPr id="87" name="TextBox 86"/>
            <p:cNvSpPr txBox="1"/>
            <p:nvPr/>
          </p:nvSpPr>
          <p:spPr>
            <a:xfrm>
              <a:off x="1524000" y="6324600"/>
              <a:ext cx="7620000" cy="369332"/>
            </a:xfrm>
            <a:prstGeom prst="rect">
              <a:avLst/>
            </a:prstGeom>
            <a:noFill/>
          </p:spPr>
          <p:txBody>
            <a:bodyPr wrap="square" rtlCol="0">
              <a:spAutoFit/>
            </a:bodyPr>
            <a:lstStyle/>
            <a:p>
              <a:pPr algn="r"/>
              <a:r>
                <a:rPr lang="en-US" b="1" dirty="0" smtClean="0">
                  <a:solidFill>
                    <a:schemeClr val="bg1"/>
                  </a:solidFill>
                  <a:latin typeface="Times New Roman" pitchFamily="18" charset="0"/>
                  <a:cs typeface="Times New Roman" pitchFamily="18" charset="0"/>
                </a:rPr>
                <a:t>ANRC NPS Annual 319 Program Review Meeting, September 18, 2014</a:t>
              </a:r>
              <a:endParaRPr lang="en-US" b="1" dirty="0">
                <a:solidFill>
                  <a:schemeClr val="bg1"/>
                </a:solidFill>
                <a:latin typeface="Times New Roman" pitchFamily="18" charset="0"/>
                <a:cs typeface="Times New Roman" pitchFamily="18" charset="0"/>
              </a:endParaRPr>
            </a:p>
          </p:txBody>
        </p:sp>
        <p:pic>
          <p:nvPicPr>
            <p:cNvPr id="89"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6035675"/>
              <a:ext cx="1471613" cy="822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90" name="Content Placeholder 7"/>
          <p:cNvSpPr txBox="1">
            <a:spLocks/>
          </p:cNvSpPr>
          <p:nvPr/>
        </p:nvSpPr>
        <p:spPr bwMode="auto">
          <a:xfrm>
            <a:off x="77788" y="2105025"/>
            <a:ext cx="8988425" cy="251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charset="0"/>
                <a:cs typeface="Arial" charset="0"/>
              </a:defRPr>
            </a:lvl1pPr>
            <a:lvl2pPr marL="800100" indent="-34290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indent="0" algn="ctr" eaLnBrk="1" hangingPunct="1">
              <a:spcBef>
                <a:spcPct val="20000"/>
              </a:spcBef>
              <a:defRPr/>
            </a:pPr>
            <a:r>
              <a:rPr lang="en-US" sz="6000" b="1" dirty="0" err="1" smtClean="0">
                <a:solidFill>
                  <a:srgbClr val="00B050"/>
                </a:solidFill>
                <a:latin typeface="+mj-lt"/>
                <a:cs typeface="Times New Roman" pitchFamily="18" charset="0"/>
              </a:rPr>
              <a:t>StreBanD</a:t>
            </a:r>
            <a:r>
              <a:rPr lang="en-US" sz="6000" b="1" dirty="0" smtClean="0">
                <a:solidFill>
                  <a:srgbClr val="00B050"/>
                </a:solidFill>
                <a:latin typeface="+mj-lt"/>
                <a:cs typeface="Times New Roman" pitchFamily="18" charset="0"/>
              </a:rPr>
              <a:t> Cloud</a:t>
            </a:r>
          </a:p>
          <a:p>
            <a:pPr marL="0" indent="0" algn="ctr" eaLnBrk="1" hangingPunct="1">
              <a:spcBef>
                <a:spcPct val="20000"/>
              </a:spcBef>
              <a:defRPr/>
            </a:pPr>
            <a:r>
              <a:rPr lang="en-US" sz="6000" b="1" dirty="0" smtClean="0">
                <a:latin typeface="+mj-lt"/>
                <a:cs typeface="Times New Roman" pitchFamily="18" charset="0"/>
              </a:rPr>
              <a:t>Updates</a:t>
            </a:r>
          </a:p>
        </p:txBody>
      </p:sp>
    </p:spTree>
    <p:extLst>
      <p:ext uri="{BB962C8B-B14F-4D97-AF65-F5344CB8AC3E}">
        <p14:creationId xmlns:p14="http://schemas.microsoft.com/office/powerpoint/2010/main" val="2331198712"/>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0"/>
            <a:ext cx="9144000" cy="838200"/>
          </a:xfrm>
          <a:prstGeom prst="rect">
            <a:avLst/>
          </a:prstGeom>
          <a:solidFill>
            <a:srgbClr val="C41E3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nb-NO" sz="4500" cap="small" dirty="0" smtClean="0">
                <a:latin typeface="Palatino Linotype" pitchFamily="18" charset="0"/>
              </a:rPr>
              <a:t>Input data required </a:t>
            </a:r>
            <a:endParaRPr lang="en-US" sz="4500" cap="small" dirty="0">
              <a:latin typeface="Palatino Linotype" pitchFamily="18" charset="0"/>
            </a:endParaRPr>
          </a:p>
        </p:txBody>
      </p:sp>
      <p:sp>
        <p:nvSpPr>
          <p:cNvPr id="34822" name="TextBox 8"/>
          <p:cNvSpPr txBox="1">
            <a:spLocks noChangeArrowheads="1"/>
          </p:cNvSpPr>
          <p:nvPr/>
        </p:nvSpPr>
        <p:spPr bwMode="auto">
          <a:xfrm>
            <a:off x="3429000" y="6511925"/>
            <a:ext cx="57150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1500" b="1">
                <a:solidFill>
                  <a:schemeClr val="bg1"/>
                </a:solidFill>
                <a:latin typeface="Calibri" pitchFamily="34" charset="0"/>
              </a:rPr>
              <a:t>Scientific Research Advisory Committee Meeting- September 10, 2012</a:t>
            </a:r>
          </a:p>
        </p:txBody>
      </p:sp>
      <p:grpSp>
        <p:nvGrpSpPr>
          <p:cNvPr id="9" name="Group 8"/>
          <p:cNvGrpSpPr/>
          <p:nvPr/>
        </p:nvGrpSpPr>
        <p:grpSpPr>
          <a:xfrm>
            <a:off x="9525" y="6035675"/>
            <a:ext cx="9134475" cy="822325"/>
            <a:chOff x="9525" y="6035675"/>
            <a:chExt cx="9134475" cy="822325"/>
          </a:xfrm>
        </p:grpSpPr>
        <p:sp>
          <p:nvSpPr>
            <p:cNvPr id="11" name="Subtitle 2"/>
            <p:cNvSpPr txBox="1">
              <a:spLocks/>
            </p:cNvSpPr>
            <p:nvPr/>
          </p:nvSpPr>
          <p:spPr>
            <a:xfrm>
              <a:off x="1524000" y="6324600"/>
              <a:ext cx="7620000" cy="5334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sp>
          <p:nvSpPr>
            <p:cNvPr id="12" name="TextBox 11"/>
            <p:cNvSpPr txBox="1"/>
            <p:nvPr/>
          </p:nvSpPr>
          <p:spPr>
            <a:xfrm>
              <a:off x="1524000" y="6324600"/>
              <a:ext cx="7620000" cy="369332"/>
            </a:xfrm>
            <a:prstGeom prst="rect">
              <a:avLst/>
            </a:prstGeom>
            <a:noFill/>
          </p:spPr>
          <p:txBody>
            <a:bodyPr wrap="square" rtlCol="0">
              <a:spAutoFit/>
            </a:bodyPr>
            <a:lstStyle/>
            <a:p>
              <a:pPr algn="r"/>
              <a:r>
                <a:rPr lang="en-US" b="1" dirty="0" smtClean="0">
                  <a:solidFill>
                    <a:schemeClr val="bg1"/>
                  </a:solidFill>
                  <a:latin typeface="Times New Roman" pitchFamily="18" charset="0"/>
                  <a:cs typeface="Times New Roman" pitchFamily="18" charset="0"/>
                </a:rPr>
                <a:t>ANRC NPS Annual 319 Program Review Meeting, September 18, 2014</a:t>
              </a:r>
              <a:endParaRPr lang="en-US" b="1" dirty="0">
                <a:solidFill>
                  <a:schemeClr val="bg1"/>
                </a:solidFill>
                <a:latin typeface="Times New Roman" pitchFamily="18" charset="0"/>
                <a:cs typeface="Times New Roman" pitchFamily="18" charset="0"/>
              </a:endParaRPr>
            </a:p>
          </p:txBody>
        </p:sp>
        <p:pic>
          <p:nvPicPr>
            <p:cNvPr id="13"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6035675"/>
              <a:ext cx="1471613" cy="822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graphicFrame>
        <p:nvGraphicFramePr>
          <p:cNvPr id="14" name="Table 13"/>
          <p:cNvGraphicFramePr>
            <a:graphicFrameLocks noGrp="1"/>
          </p:cNvGraphicFramePr>
          <p:nvPr>
            <p:extLst>
              <p:ext uri="{D42A27DB-BD31-4B8C-83A1-F6EECF244321}">
                <p14:modId xmlns:p14="http://schemas.microsoft.com/office/powerpoint/2010/main" val="2844327502"/>
              </p:ext>
            </p:extLst>
          </p:nvPr>
        </p:nvGraphicFramePr>
        <p:xfrm>
          <a:off x="180975" y="1760538"/>
          <a:ext cx="8769350" cy="2986260"/>
        </p:xfrm>
        <a:graphic>
          <a:graphicData uri="http://schemas.openxmlformats.org/drawingml/2006/table">
            <a:tbl>
              <a:tblPr firstRow="1" bandRow="1">
                <a:tableStyleId>{21E4AEA4-8DFA-4A89-87EB-49C32662AFE0}</a:tableStyleId>
              </a:tblPr>
              <a:tblGrid>
                <a:gridCol w="2971762"/>
                <a:gridCol w="5797588"/>
              </a:tblGrid>
              <a:tr h="396081">
                <a:tc>
                  <a:txBody>
                    <a:bodyPr/>
                    <a:lstStyle/>
                    <a:p>
                      <a:r>
                        <a:rPr lang="en-US" sz="2000" dirty="0" smtClean="0">
                          <a:latin typeface="Palatino Linotype" pitchFamily="18" charset="0"/>
                        </a:rPr>
                        <a:t>Dataset</a:t>
                      </a:r>
                      <a:endParaRPr lang="en-US" sz="2000" dirty="0">
                        <a:latin typeface="Palatino Linotype" pitchFamily="18" charset="0"/>
                      </a:endParaRPr>
                    </a:p>
                  </a:txBody>
                  <a:tcPr marL="91439" marR="91439" marT="45655" marB="45655"/>
                </a:tc>
                <a:tc>
                  <a:txBody>
                    <a:bodyPr/>
                    <a:lstStyle/>
                    <a:p>
                      <a:r>
                        <a:rPr lang="en-US" sz="2000" dirty="0" smtClean="0">
                          <a:latin typeface="Palatino Linotype" pitchFamily="18" charset="0"/>
                        </a:rPr>
                        <a:t>Source</a:t>
                      </a:r>
                      <a:endParaRPr lang="en-US" sz="2000" dirty="0">
                        <a:latin typeface="Palatino Linotype" pitchFamily="18" charset="0"/>
                      </a:endParaRPr>
                    </a:p>
                  </a:txBody>
                  <a:tcPr marL="91439" marR="91439" marT="45655" marB="45655"/>
                </a:tc>
              </a:tr>
              <a:tr h="396081">
                <a:tc>
                  <a:txBody>
                    <a:bodyPr/>
                    <a:lstStyle/>
                    <a:p>
                      <a:r>
                        <a:rPr lang="en-US" sz="2000" dirty="0" smtClean="0">
                          <a:latin typeface="Palatino Linotype" pitchFamily="18" charset="0"/>
                        </a:rPr>
                        <a:t>Stream centerline</a:t>
                      </a:r>
                      <a:endParaRPr lang="en-US" sz="2000" dirty="0">
                        <a:latin typeface="Palatino Linotype" pitchFamily="18" charset="0"/>
                      </a:endParaRPr>
                    </a:p>
                  </a:txBody>
                  <a:tcPr marL="91439" marR="91439" marT="45655" marB="45655"/>
                </a:tc>
                <a:tc>
                  <a:txBody>
                    <a:bodyPr/>
                    <a:lstStyle/>
                    <a:p>
                      <a:r>
                        <a:rPr lang="en-US" sz="2000" dirty="0" smtClean="0">
                          <a:latin typeface="Palatino Linotype" pitchFamily="18" charset="0"/>
                        </a:rPr>
                        <a:t>National Hydrography Dataset (NHD)</a:t>
                      </a:r>
                      <a:endParaRPr lang="en-US" sz="2000" dirty="0">
                        <a:latin typeface="Palatino Linotype" pitchFamily="18" charset="0"/>
                      </a:endParaRPr>
                    </a:p>
                  </a:txBody>
                  <a:tcPr marL="91439" marR="91439" marT="45655" marB="45655"/>
                </a:tc>
              </a:tr>
              <a:tr h="396081">
                <a:tc>
                  <a:txBody>
                    <a:bodyPr/>
                    <a:lstStyle/>
                    <a:p>
                      <a:r>
                        <a:rPr lang="en-US" sz="2000" dirty="0" smtClean="0">
                          <a:latin typeface="Palatino Linotype" pitchFamily="18" charset="0"/>
                        </a:rPr>
                        <a:t>Orthographic imagery</a:t>
                      </a:r>
                      <a:endParaRPr lang="en-US" sz="2000" dirty="0">
                        <a:latin typeface="Palatino Linotype" pitchFamily="18" charset="0"/>
                      </a:endParaRPr>
                    </a:p>
                  </a:txBody>
                  <a:tcPr marL="91439" marR="91439" marT="45655" marB="45655"/>
                </a:tc>
                <a:tc>
                  <a:txBody>
                    <a:bodyPr/>
                    <a:lstStyle/>
                    <a:p>
                      <a:r>
                        <a:rPr lang="en-US" sz="2000" dirty="0" smtClean="0">
                          <a:latin typeface="Palatino Linotype" pitchFamily="18" charset="0"/>
                        </a:rPr>
                        <a:t>Arkansas</a:t>
                      </a:r>
                      <a:r>
                        <a:rPr lang="en-US" sz="2000" baseline="0" dirty="0" smtClean="0">
                          <a:latin typeface="Palatino Linotype" pitchFamily="18" charset="0"/>
                        </a:rPr>
                        <a:t> </a:t>
                      </a:r>
                      <a:r>
                        <a:rPr lang="en-US" sz="2000" dirty="0" smtClean="0">
                          <a:latin typeface="Palatino Linotype" pitchFamily="18" charset="0"/>
                        </a:rPr>
                        <a:t> </a:t>
                      </a:r>
                      <a:r>
                        <a:rPr lang="en-US" sz="2000" dirty="0" err="1" smtClean="0">
                          <a:latin typeface="Palatino Linotype" pitchFamily="18" charset="0"/>
                        </a:rPr>
                        <a:t>GeoStor</a:t>
                      </a:r>
                      <a:endParaRPr lang="en-US" sz="2000" dirty="0">
                        <a:latin typeface="Palatino Linotype" pitchFamily="18" charset="0"/>
                      </a:endParaRPr>
                    </a:p>
                  </a:txBody>
                  <a:tcPr marL="91439" marR="91439" marT="45655" marB="45655"/>
                </a:tc>
              </a:tr>
              <a:tr h="396081">
                <a:tc>
                  <a:txBody>
                    <a:bodyPr/>
                    <a:lstStyle/>
                    <a:p>
                      <a:r>
                        <a:rPr lang="en-US" sz="2000" dirty="0" smtClean="0">
                          <a:latin typeface="Palatino Linotype" pitchFamily="18" charset="0"/>
                        </a:rPr>
                        <a:t>Land</a:t>
                      </a:r>
                      <a:r>
                        <a:rPr lang="en-US" sz="2000" baseline="0" dirty="0" smtClean="0">
                          <a:latin typeface="Palatino Linotype" pitchFamily="18" charset="0"/>
                        </a:rPr>
                        <a:t> Use and Land Cover</a:t>
                      </a:r>
                      <a:endParaRPr lang="en-US" sz="2000" dirty="0">
                        <a:latin typeface="Palatino Linotype" pitchFamily="18" charset="0"/>
                      </a:endParaRPr>
                    </a:p>
                  </a:txBody>
                  <a:tcPr marL="91439" marR="91439" marT="45655" marB="45655"/>
                </a:tc>
                <a:tc>
                  <a:txBody>
                    <a:bodyPr/>
                    <a:lstStyle/>
                    <a:p>
                      <a:r>
                        <a:rPr lang="en-US" sz="2000" dirty="0" smtClean="0">
                          <a:latin typeface="Palatino Linotype" pitchFamily="18" charset="0"/>
                        </a:rPr>
                        <a:t>Center for Advanced Spatial</a:t>
                      </a:r>
                      <a:r>
                        <a:rPr lang="en-US" sz="2000" baseline="0" dirty="0" smtClean="0">
                          <a:latin typeface="Palatino Linotype" pitchFamily="18" charset="0"/>
                        </a:rPr>
                        <a:t> Technologies (CAST)</a:t>
                      </a:r>
                      <a:endParaRPr lang="en-US" sz="2000" dirty="0">
                        <a:latin typeface="Palatino Linotype" pitchFamily="18" charset="0"/>
                      </a:endParaRPr>
                    </a:p>
                  </a:txBody>
                  <a:tcPr marL="91439" marR="91439" marT="45655" marB="45655"/>
                </a:tc>
              </a:tr>
              <a:tr h="396081">
                <a:tc>
                  <a:txBody>
                    <a:bodyPr/>
                    <a:lstStyle/>
                    <a:p>
                      <a:r>
                        <a:rPr lang="en-US" sz="2000" dirty="0" smtClean="0">
                          <a:latin typeface="Palatino Linotype" pitchFamily="18" charset="0"/>
                        </a:rPr>
                        <a:t>Digital Elevation Model (DEM)</a:t>
                      </a:r>
                      <a:endParaRPr lang="en-US" sz="2000" dirty="0">
                        <a:latin typeface="Palatino Linotype" pitchFamily="18" charset="0"/>
                      </a:endParaRPr>
                    </a:p>
                  </a:txBody>
                  <a:tcPr marL="91439" marR="91439" marT="45655" marB="45655"/>
                </a:tc>
                <a:tc>
                  <a:txBody>
                    <a:bodyPr/>
                    <a:lstStyle/>
                    <a:p>
                      <a:r>
                        <a:rPr lang="en-US" sz="2000" dirty="0" smtClean="0">
                          <a:latin typeface="Palatino Linotype" pitchFamily="18" charset="0"/>
                        </a:rPr>
                        <a:t>Arkansas  </a:t>
                      </a:r>
                      <a:r>
                        <a:rPr lang="en-US" sz="2000" dirty="0" err="1" smtClean="0">
                          <a:latin typeface="Palatino Linotype" pitchFamily="18" charset="0"/>
                        </a:rPr>
                        <a:t>GeoStor</a:t>
                      </a:r>
                      <a:endParaRPr lang="en-US" sz="2000" dirty="0">
                        <a:latin typeface="Palatino Linotype" pitchFamily="18" charset="0"/>
                      </a:endParaRPr>
                    </a:p>
                  </a:txBody>
                  <a:tcPr marL="91439" marR="91439" marT="45655" marB="45655"/>
                </a:tc>
              </a:tr>
              <a:tr h="396081">
                <a:tc>
                  <a:txBody>
                    <a:bodyPr/>
                    <a:lstStyle/>
                    <a:p>
                      <a:r>
                        <a:rPr lang="en-US" sz="2000" dirty="0" smtClean="0">
                          <a:latin typeface="Palatino Linotype" pitchFamily="18" charset="0"/>
                        </a:rPr>
                        <a:t>Slope %</a:t>
                      </a:r>
                      <a:endParaRPr lang="en-US" sz="2000" dirty="0">
                        <a:latin typeface="Palatino Linotype" pitchFamily="18" charset="0"/>
                      </a:endParaRPr>
                    </a:p>
                  </a:txBody>
                  <a:tcPr marL="91439" marR="91439" marT="45655" marB="45655"/>
                </a:tc>
                <a:tc>
                  <a:txBody>
                    <a:bodyPr/>
                    <a:lstStyle/>
                    <a:p>
                      <a:r>
                        <a:rPr lang="en-US" sz="2000" dirty="0" smtClean="0">
                          <a:latin typeface="Palatino Linotype" pitchFamily="18" charset="0"/>
                        </a:rPr>
                        <a:t>Derived from DEM using </a:t>
                      </a:r>
                      <a:r>
                        <a:rPr lang="en-US" sz="2000" dirty="0" err="1" smtClean="0">
                          <a:latin typeface="Palatino Linotype" pitchFamily="18" charset="0"/>
                        </a:rPr>
                        <a:t>gdaldem</a:t>
                      </a:r>
                      <a:endParaRPr lang="en-US" sz="2000" dirty="0">
                        <a:latin typeface="Palatino Linotype" pitchFamily="18" charset="0"/>
                      </a:endParaRPr>
                    </a:p>
                  </a:txBody>
                  <a:tcPr marL="91439" marR="91439" marT="45655" marB="45655"/>
                </a:tc>
              </a:tr>
            </a:tbl>
          </a:graphicData>
        </a:graphic>
      </p:graphicFrame>
    </p:spTree>
    <p:extLst>
      <p:ext uri="{BB962C8B-B14F-4D97-AF65-F5344CB8AC3E}">
        <p14:creationId xmlns:p14="http://schemas.microsoft.com/office/powerpoint/2010/main" val="376744026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0"/>
            <a:ext cx="9144000" cy="838200"/>
          </a:xfrm>
          <a:prstGeom prst="rect">
            <a:avLst/>
          </a:prstGeom>
          <a:solidFill>
            <a:srgbClr val="C41E3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nb-NO" sz="4500" cap="small" dirty="0" smtClean="0">
                <a:latin typeface="Palatino Linotype" pitchFamily="18" charset="0"/>
              </a:rPr>
              <a:t>Work flow</a:t>
            </a:r>
            <a:endParaRPr lang="en-US" sz="4500" cap="small" dirty="0">
              <a:latin typeface="Palatino Linotype" pitchFamily="18" charset="0"/>
            </a:endParaRPr>
          </a:p>
        </p:txBody>
      </p:sp>
      <p:sp>
        <p:nvSpPr>
          <p:cNvPr id="16" name="Content Placeholder 7"/>
          <p:cNvSpPr txBox="1">
            <a:spLocks/>
          </p:cNvSpPr>
          <p:nvPr/>
        </p:nvSpPr>
        <p:spPr bwMode="auto">
          <a:xfrm>
            <a:off x="9525" y="838200"/>
            <a:ext cx="9147175"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14350" indent="-51435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20000"/>
              </a:spcBef>
              <a:spcAft>
                <a:spcPts val="0"/>
              </a:spcAft>
              <a:buFont typeface="Arial" charset="0"/>
              <a:buChar char="•"/>
              <a:defRPr/>
            </a:pPr>
            <a:r>
              <a:rPr lang="en-US" sz="3000" dirty="0" smtClean="0">
                <a:latin typeface="Palatino Linotype" pitchFamily="18" charset="0"/>
                <a:cs typeface="Times New Roman" pitchFamily="18" charset="0"/>
              </a:rPr>
              <a:t>Create </a:t>
            </a:r>
            <a:r>
              <a:rPr lang="en-US" sz="3000" dirty="0" err="1" smtClean="0">
                <a:latin typeface="Palatino Linotype" pitchFamily="18" charset="0"/>
                <a:cs typeface="Times New Roman" pitchFamily="18" charset="0"/>
              </a:rPr>
              <a:t>Streambanks</a:t>
            </a:r>
            <a:r>
              <a:rPr lang="en-US" sz="3000" dirty="0" smtClean="0">
                <a:latin typeface="Palatino Linotype" pitchFamily="18" charset="0"/>
                <a:cs typeface="Times New Roman" pitchFamily="18" charset="0"/>
              </a:rPr>
              <a:t>*</a:t>
            </a:r>
          </a:p>
          <a:p>
            <a:pPr marL="0" indent="0" eaLnBrk="1" hangingPunct="1">
              <a:spcBef>
                <a:spcPct val="20000"/>
              </a:spcBef>
              <a:spcAft>
                <a:spcPts val="0"/>
              </a:spcAft>
              <a:defRPr/>
            </a:pPr>
            <a:r>
              <a:rPr lang="en-US" sz="3000" dirty="0" smtClean="0">
                <a:latin typeface="Palatino Linotype" pitchFamily="18" charset="0"/>
                <a:cs typeface="Times New Roman" pitchFamily="18" charset="0"/>
              </a:rPr>
              <a:t> </a:t>
            </a:r>
          </a:p>
          <a:p>
            <a:pPr eaLnBrk="1" hangingPunct="1">
              <a:spcBef>
                <a:spcPct val="20000"/>
              </a:spcBef>
              <a:spcAft>
                <a:spcPts val="0"/>
              </a:spcAft>
              <a:buFont typeface="Arial" charset="0"/>
              <a:buChar char="•"/>
              <a:defRPr/>
            </a:pPr>
            <a:r>
              <a:rPr lang="en-US" sz="3000" dirty="0" smtClean="0">
                <a:latin typeface="Palatino Linotype" pitchFamily="18" charset="0"/>
                <a:cs typeface="Times New Roman" pitchFamily="18" charset="0"/>
              </a:rPr>
              <a:t>Generate slope data from DEM</a:t>
            </a:r>
          </a:p>
          <a:p>
            <a:pPr marL="0" indent="0" eaLnBrk="1" hangingPunct="1">
              <a:spcBef>
                <a:spcPct val="20000"/>
              </a:spcBef>
              <a:spcAft>
                <a:spcPts val="0"/>
              </a:spcAft>
              <a:defRPr/>
            </a:pPr>
            <a:endParaRPr lang="en-US" sz="3000" dirty="0" smtClean="0">
              <a:latin typeface="Palatino Linotype" pitchFamily="18" charset="0"/>
              <a:cs typeface="Times New Roman" pitchFamily="18" charset="0"/>
            </a:endParaRPr>
          </a:p>
          <a:p>
            <a:pPr eaLnBrk="1" hangingPunct="1">
              <a:spcBef>
                <a:spcPct val="20000"/>
              </a:spcBef>
              <a:buFont typeface="Arial" charset="0"/>
              <a:buChar char="•"/>
              <a:defRPr/>
            </a:pPr>
            <a:r>
              <a:rPr lang="en-US" sz="3000" dirty="0" smtClean="0">
                <a:latin typeface="Palatino Linotype" pitchFamily="18" charset="0"/>
                <a:cs typeface="Times New Roman" pitchFamily="18" charset="0"/>
              </a:rPr>
              <a:t>Perform vegetation inventory in the Riparian Zone </a:t>
            </a:r>
            <a:r>
              <a:rPr lang="en-US" sz="3000" dirty="0">
                <a:latin typeface="Palatino Linotype" pitchFamily="18" charset="0"/>
                <a:cs typeface="Times New Roman" pitchFamily="18" charset="0"/>
              </a:rPr>
              <a:t>using guidelines in NRCS </a:t>
            </a:r>
            <a:r>
              <a:rPr lang="en-US" sz="3000" dirty="0" smtClean="0">
                <a:latin typeface="Palatino Linotype" pitchFamily="18" charset="0"/>
                <a:cs typeface="Times New Roman" pitchFamily="18" charset="0"/>
              </a:rPr>
              <a:t>code </a:t>
            </a:r>
            <a:r>
              <a:rPr lang="en-US" sz="3000" dirty="0">
                <a:latin typeface="Palatino Linotype" pitchFamily="18" charset="0"/>
                <a:cs typeface="Times New Roman" pitchFamily="18" charset="0"/>
              </a:rPr>
              <a:t>391 and </a:t>
            </a:r>
            <a:r>
              <a:rPr lang="en-US" sz="3000" dirty="0" smtClean="0">
                <a:latin typeface="Palatino Linotype" pitchFamily="18" charset="0"/>
                <a:cs typeface="Times New Roman" pitchFamily="18" charset="0"/>
              </a:rPr>
              <a:t>393</a:t>
            </a:r>
          </a:p>
          <a:p>
            <a:pPr marL="0" indent="0" eaLnBrk="1" hangingPunct="1">
              <a:spcBef>
                <a:spcPct val="20000"/>
              </a:spcBef>
              <a:spcAft>
                <a:spcPts val="0"/>
              </a:spcAft>
              <a:defRPr/>
            </a:pPr>
            <a:endParaRPr lang="en-US" sz="3000" dirty="0" smtClean="0">
              <a:latin typeface="Palatino Linotype" pitchFamily="18" charset="0"/>
              <a:cs typeface="Times New Roman" pitchFamily="18" charset="0"/>
            </a:endParaRPr>
          </a:p>
          <a:p>
            <a:pPr eaLnBrk="1" hangingPunct="1">
              <a:spcBef>
                <a:spcPct val="20000"/>
              </a:spcBef>
              <a:spcAft>
                <a:spcPts val="0"/>
              </a:spcAft>
              <a:buFont typeface="Arial" charset="0"/>
              <a:buChar char="•"/>
              <a:defRPr/>
            </a:pPr>
            <a:r>
              <a:rPr lang="en-US" sz="3000" dirty="0" smtClean="0">
                <a:latin typeface="Palatino Linotype" pitchFamily="18" charset="0"/>
                <a:cs typeface="Times New Roman" pitchFamily="18" charset="0"/>
              </a:rPr>
              <a:t>Color code segments to indicate inventory status of Riparian Vegetation</a:t>
            </a:r>
          </a:p>
        </p:txBody>
      </p:sp>
      <p:sp>
        <p:nvSpPr>
          <p:cNvPr id="34822" name="TextBox 8"/>
          <p:cNvSpPr txBox="1">
            <a:spLocks noChangeArrowheads="1"/>
          </p:cNvSpPr>
          <p:nvPr/>
        </p:nvSpPr>
        <p:spPr bwMode="auto">
          <a:xfrm>
            <a:off x="3429000" y="6511925"/>
            <a:ext cx="57150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1500" b="1">
                <a:solidFill>
                  <a:schemeClr val="bg1"/>
                </a:solidFill>
                <a:latin typeface="Calibri" pitchFamily="34" charset="0"/>
              </a:rPr>
              <a:t>Scientific Research Advisory Committee Meeting- September 10, 2012</a:t>
            </a:r>
          </a:p>
        </p:txBody>
      </p:sp>
      <p:grpSp>
        <p:nvGrpSpPr>
          <p:cNvPr id="9" name="Group 8"/>
          <p:cNvGrpSpPr/>
          <p:nvPr/>
        </p:nvGrpSpPr>
        <p:grpSpPr>
          <a:xfrm>
            <a:off x="9525" y="6035675"/>
            <a:ext cx="9134475" cy="822325"/>
            <a:chOff x="9525" y="6035675"/>
            <a:chExt cx="9134475" cy="822325"/>
          </a:xfrm>
        </p:grpSpPr>
        <p:sp>
          <p:nvSpPr>
            <p:cNvPr id="11" name="Subtitle 2"/>
            <p:cNvSpPr txBox="1">
              <a:spLocks/>
            </p:cNvSpPr>
            <p:nvPr/>
          </p:nvSpPr>
          <p:spPr>
            <a:xfrm>
              <a:off x="1524000" y="6324600"/>
              <a:ext cx="7620000" cy="5334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sp>
          <p:nvSpPr>
            <p:cNvPr id="12" name="TextBox 11"/>
            <p:cNvSpPr txBox="1"/>
            <p:nvPr/>
          </p:nvSpPr>
          <p:spPr>
            <a:xfrm>
              <a:off x="1524000" y="6324600"/>
              <a:ext cx="7620000" cy="369332"/>
            </a:xfrm>
            <a:prstGeom prst="rect">
              <a:avLst/>
            </a:prstGeom>
            <a:noFill/>
          </p:spPr>
          <p:txBody>
            <a:bodyPr wrap="square" rtlCol="0">
              <a:spAutoFit/>
            </a:bodyPr>
            <a:lstStyle/>
            <a:p>
              <a:pPr algn="r"/>
              <a:r>
                <a:rPr lang="en-US" b="1" dirty="0" smtClean="0">
                  <a:solidFill>
                    <a:schemeClr val="bg1"/>
                  </a:solidFill>
                  <a:latin typeface="Times New Roman" pitchFamily="18" charset="0"/>
                  <a:cs typeface="Times New Roman" pitchFamily="18" charset="0"/>
                </a:rPr>
                <a:t>ANRC NPS Annual 319 Program Review Meeting, September 18, 2014</a:t>
              </a:r>
              <a:endParaRPr lang="en-US" b="1" dirty="0">
                <a:solidFill>
                  <a:schemeClr val="bg1"/>
                </a:solidFill>
                <a:latin typeface="Times New Roman" pitchFamily="18" charset="0"/>
                <a:cs typeface="Times New Roman" pitchFamily="18" charset="0"/>
              </a:endParaRPr>
            </a:p>
          </p:txBody>
        </p:sp>
        <p:pic>
          <p:nvPicPr>
            <p:cNvPr id="13"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6035675"/>
              <a:ext cx="1471613" cy="822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2" name="Rectangle 1"/>
          <p:cNvSpPr/>
          <p:nvPr/>
        </p:nvSpPr>
        <p:spPr>
          <a:xfrm>
            <a:off x="2133600" y="5678269"/>
            <a:ext cx="7010400" cy="646331"/>
          </a:xfrm>
          <a:prstGeom prst="rect">
            <a:avLst/>
          </a:prstGeom>
        </p:spPr>
        <p:txBody>
          <a:bodyPr wrap="square">
            <a:spAutoFit/>
          </a:bodyPr>
          <a:lstStyle/>
          <a:p>
            <a:pPr>
              <a:spcBef>
                <a:spcPct val="20000"/>
              </a:spcBef>
              <a:defRPr/>
            </a:pPr>
            <a:r>
              <a:rPr lang="en-US" dirty="0" smtClean="0">
                <a:latin typeface="Palatino Linotype" pitchFamily="18" charset="0"/>
                <a:cs typeface="Times New Roman" pitchFamily="18" charset="0"/>
              </a:rPr>
              <a:t>(*source</a:t>
            </a:r>
            <a:r>
              <a:rPr lang="en-US" dirty="0">
                <a:latin typeface="Palatino Linotype" pitchFamily="18" charset="0"/>
                <a:cs typeface="Times New Roman" pitchFamily="18" charset="0"/>
              </a:rPr>
              <a:t>: </a:t>
            </a:r>
            <a:r>
              <a:rPr lang="en-US" dirty="0" err="1">
                <a:latin typeface="Garamond" pitchFamily="18" charset="0"/>
              </a:rPr>
              <a:t>Pai</a:t>
            </a:r>
            <a:r>
              <a:rPr lang="en-US" dirty="0">
                <a:latin typeface="Garamond" pitchFamily="18" charset="0"/>
              </a:rPr>
              <a:t>, N. and D. </a:t>
            </a:r>
            <a:r>
              <a:rPr lang="en-US" dirty="0" err="1">
                <a:latin typeface="Garamond" pitchFamily="18" charset="0"/>
              </a:rPr>
              <a:t>Saraswat</a:t>
            </a:r>
            <a:r>
              <a:rPr lang="en-US" dirty="0">
                <a:latin typeface="Garamond" pitchFamily="18" charset="0"/>
              </a:rPr>
              <a:t>. 2013. A geospatial tool for delineating </a:t>
            </a:r>
            <a:r>
              <a:rPr lang="en-US" dirty="0" err="1">
                <a:latin typeface="Garamond" pitchFamily="18" charset="0"/>
              </a:rPr>
              <a:t>streambanks</a:t>
            </a:r>
            <a:r>
              <a:rPr lang="en-US" dirty="0">
                <a:latin typeface="Garamond" pitchFamily="18" charset="0"/>
              </a:rPr>
              <a:t>. </a:t>
            </a:r>
            <a:r>
              <a:rPr lang="en-US" i="1" dirty="0">
                <a:latin typeface="Garamond" pitchFamily="18" charset="0"/>
              </a:rPr>
              <a:t>Environmental Modelling &amp; Software</a:t>
            </a:r>
            <a:r>
              <a:rPr lang="en-US" dirty="0">
                <a:latin typeface="Garamond" pitchFamily="18" charset="0"/>
              </a:rPr>
              <a:t> 40(2):151-159. )</a:t>
            </a:r>
            <a:r>
              <a:rPr lang="en-US" dirty="0">
                <a:latin typeface="Garamond" pitchFamily="18" charset="0"/>
                <a:cs typeface="Times New Roman" pitchFamily="18" charset="0"/>
              </a:rPr>
              <a:t> </a:t>
            </a:r>
            <a:endParaRPr lang="en-US" dirty="0">
              <a:latin typeface="Palatino Linotype" pitchFamily="18" charset="0"/>
              <a:cs typeface="Times New Roman" pitchFamily="18" charset="0"/>
            </a:endParaRPr>
          </a:p>
        </p:txBody>
      </p:sp>
    </p:spTree>
    <p:extLst>
      <p:ext uri="{BB962C8B-B14F-4D97-AF65-F5344CB8AC3E}">
        <p14:creationId xmlns:p14="http://schemas.microsoft.com/office/powerpoint/2010/main" val="121073645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9144000" cy="83820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nb-NO" sz="4500" cap="small" dirty="0" smtClean="0">
                <a:latin typeface="Franklin Gothic Demi" pitchFamily="34" charset="0"/>
              </a:rPr>
              <a:t>Decision criteria: ACT </a:t>
            </a:r>
            <a:r>
              <a:rPr lang="nb-NO" sz="4500" cap="small" dirty="0">
                <a:latin typeface="Franklin Gothic Demi" pitchFamily="34" charset="0"/>
              </a:rPr>
              <a:t>391</a:t>
            </a:r>
            <a:endParaRPr lang="en-US" sz="4500" cap="small" dirty="0">
              <a:latin typeface="Franklin Gothic Demi" pitchFamily="34" charset="0"/>
            </a:endParaRPr>
          </a:p>
        </p:txBody>
      </p:sp>
      <p:sp>
        <p:nvSpPr>
          <p:cNvPr id="12294" name="Content Placeholder 7"/>
          <p:cNvSpPr txBox="1">
            <a:spLocks/>
          </p:cNvSpPr>
          <p:nvPr/>
        </p:nvSpPr>
        <p:spPr bwMode="auto">
          <a:xfrm>
            <a:off x="152400" y="990600"/>
            <a:ext cx="88392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14350" indent="-514350">
              <a:defRPr sz="3200">
                <a:solidFill>
                  <a:schemeClr val="tx1"/>
                </a:solidFill>
                <a:latin typeface="Calibri" pitchFamily="34" charset="0"/>
              </a:defRPr>
            </a:lvl1pPr>
            <a:lvl2pPr marL="971550" indent="-514350">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0" indent="0" eaLnBrk="1" hangingPunct="1">
              <a:spcBef>
                <a:spcPct val="20000"/>
              </a:spcBef>
              <a:defRPr/>
            </a:pPr>
            <a:r>
              <a:rPr lang="en-US" dirty="0" smtClean="0"/>
              <a:t>Specifications for Zone 1 and 2 are provided in NRCS practice code 391</a:t>
            </a:r>
          </a:p>
          <a:p>
            <a:pPr>
              <a:defRPr/>
            </a:pPr>
            <a:endParaRPr lang="en-US" sz="2600" dirty="0" smtClean="0">
              <a:latin typeface="Garamond" pitchFamily="18" charset="0"/>
            </a:endParaRPr>
          </a:p>
          <a:p>
            <a:pPr>
              <a:defRPr/>
            </a:pPr>
            <a:r>
              <a:rPr lang="en-US" sz="2600" dirty="0" smtClean="0">
                <a:latin typeface="Garamond" pitchFamily="18" charset="0"/>
              </a:rPr>
              <a:t>Zone 1 - minimum buffer width of 15 feet (forest cover) </a:t>
            </a:r>
          </a:p>
          <a:p>
            <a:pPr marL="1203325" indent="-1203325">
              <a:defRPr/>
            </a:pPr>
            <a:r>
              <a:rPr lang="en-US" sz="2600" dirty="0" smtClean="0">
                <a:latin typeface="Garamond" pitchFamily="18" charset="0"/>
              </a:rPr>
              <a:t>Zone 2 - located upslope from Zone 1 a minimum buffer width of 20 feet (primarily consist of forest cover) </a:t>
            </a:r>
          </a:p>
          <a:p>
            <a:pPr>
              <a:defRPr/>
            </a:pPr>
            <a:r>
              <a:rPr lang="en-US" sz="2600" dirty="0" smtClean="0">
                <a:latin typeface="Garamond" pitchFamily="18" charset="0"/>
              </a:rPr>
              <a:t>Zone 1 and 2- a combined minimum buffer width of 35 feet. </a:t>
            </a:r>
          </a:p>
          <a:p>
            <a:pPr>
              <a:defRPr/>
            </a:pPr>
            <a:endParaRPr lang="en-US" sz="2600" dirty="0" smtClean="0">
              <a:latin typeface="Garamond" pitchFamily="18" charset="0"/>
            </a:endParaRPr>
          </a:p>
          <a:p>
            <a:pPr marL="0" indent="0">
              <a:defRPr/>
            </a:pPr>
            <a:r>
              <a:rPr lang="en-US" sz="2600" dirty="0" smtClean="0">
                <a:latin typeface="Garamond" pitchFamily="18" charset="0"/>
              </a:rPr>
              <a:t>Depending on the adjacent land use (e.g. cropland, pasture, etc.) an additional filter strip needs to be implemented upslope from Zone 2. </a:t>
            </a:r>
            <a:r>
              <a:rPr lang="en-US" dirty="0" smtClean="0">
                <a:latin typeface="Palatino Linotype" pitchFamily="18" charset="0"/>
                <a:cs typeface="Times New Roman" pitchFamily="18" charset="0"/>
              </a:rPr>
              <a:t/>
            </a:r>
            <a:br>
              <a:rPr lang="en-US" dirty="0" smtClean="0">
                <a:latin typeface="Palatino Linotype" pitchFamily="18" charset="0"/>
                <a:cs typeface="Times New Roman" pitchFamily="18" charset="0"/>
              </a:rPr>
            </a:br>
            <a:endParaRPr lang="en-US" dirty="0" smtClean="0">
              <a:latin typeface="Palatino Linotype" pitchFamily="18" charset="0"/>
              <a:cs typeface="Times New Roman" pitchFamily="18" charset="0"/>
            </a:endParaRPr>
          </a:p>
        </p:txBody>
      </p:sp>
      <p:sp>
        <p:nvSpPr>
          <p:cNvPr id="30727" name="TextBox 8"/>
          <p:cNvSpPr txBox="1">
            <a:spLocks noChangeArrowheads="1"/>
          </p:cNvSpPr>
          <p:nvPr/>
        </p:nvSpPr>
        <p:spPr bwMode="auto">
          <a:xfrm>
            <a:off x="3886200" y="6511925"/>
            <a:ext cx="52578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en-US" altLang="en-US" sz="1500" b="1">
                <a:solidFill>
                  <a:schemeClr val="bg1"/>
                </a:solidFill>
              </a:rPr>
              <a:t>2013 NPS Conference – September 18, 2013</a:t>
            </a:r>
          </a:p>
        </p:txBody>
      </p:sp>
      <p:grpSp>
        <p:nvGrpSpPr>
          <p:cNvPr id="8" name="Group 7"/>
          <p:cNvGrpSpPr/>
          <p:nvPr/>
        </p:nvGrpSpPr>
        <p:grpSpPr>
          <a:xfrm>
            <a:off x="9525" y="6035675"/>
            <a:ext cx="9134475" cy="822325"/>
            <a:chOff x="9525" y="6035675"/>
            <a:chExt cx="9134475" cy="822325"/>
          </a:xfrm>
        </p:grpSpPr>
        <p:sp>
          <p:nvSpPr>
            <p:cNvPr id="9" name="Subtitle 2"/>
            <p:cNvSpPr txBox="1">
              <a:spLocks/>
            </p:cNvSpPr>
            <p:nvPr/>
          </p:nvSpPr>
          <p:spPr>
            <a:xfrm>
              <a:off x="1524000" y="6324600"/>
              <a:ext cx="7620000" cy="5334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sp>
          <p:nvSpPr>
            <p:cNvPr id="10" name="TextBox 9"/>
            <p:cNvSpPr txBox="1"/>
            <p:nvPr/>
          </p:nvSpPr>
          <p:spPr>
            <a:xfrm>
              <a:off x="1524000" y="6324600"/>
              <a:ext cx="7620000" cy="369332"/>
            </a:xfrm>
            <a:prstGeom prst="rect">
              <a:avLst/>
            </a:prstGeom>
            <a:noFill/>
          </p:spPr>
          <p:txBody>
            <a:bodyPr wrap="square" rtlCol="0">
              <a:spAutoFit/>
            </a:bodyPr>
            <a:lstStyle/>
            <a:p>
              <a:pPr algn="r"/>
              <a:r>
                <a:rPr lang="en-US" b="1" dirty="0" smtClean="0">
                  <a:solidFill>
                    <a:schemeClr val="bg1"/>
                  </a:solidFill>
                  <a:latin typeface="Times New Roman" pitchFamily="18" charset="0"/>
                  <a:cs typeface="Times New Roman" pitchFamily="18" charset="0"/>
                </a:rPr>
                <a:t>ANRC NPS Annual 319 Program Review Meeting, September 18, 2014</a:t>
              </a:r>
              <a:endParaRPr lang="en-US" b="1" dirty="0">
                <a:solidFill>
                  <a:schemeClr val="bg1"/>
                </a:solidFill>
                <a:latin typeface="Times New Roman" pitchFamily="18" charset="0"/>
                <a:cs typeface="Times New Roman" pitchFamily="18" charset="0"/>
              </a:endParaRPr>
            </a:p>
          </p:txBody>
        </p:sp>
        <p:pic>
          <p:nvPicPr>
            <p:cNvPr id="12"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6035675"/>
              <a:ext cx="1471613" cy="822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5082202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9144000" cy="83820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nb-NO" sz="4500" cap="small" dirty="0" smtClean="0">
                <a:latin typeface="Franklin Gothic Demi" pitchFamily="34" charset="0"/>
              </a:rPr>
              <a:t>Decision criteria: ACT </a:t>
            </a:r>
            <a:r>
              <a:rPr lang="nb-NO" sz="4500" cap="small" dirty="0">
                <a:latin typeface="Franklin Gothic Demi" pitchFamily="34" charset="0"/>
              </a:rPr>
              <a:t>393</a:t>
            </a:r>
            <a:endParaRPr lang="en-US" sz="4500" cap="small" dirty="0">
              <a:latin typeface="Franklin Gothic Demi" pitchFamily="34" charset="0"/>
            </a:endParaRPr>
          </a:p>
        </p:txBody>
      </p:sp>
      <p:sp>
        <p:nvSpPr>
          <p:cNvPr id="12294" name="Content Placeholder 7"/>
          <p:cNvSpPr txBox="1">
            <a:spLocks/>
          </p:cNvSpPr>
          <p:nvPr/>
        </p:nvSpPr>
        <p:spPr bwMode="auto">
          <a:xfrm>
            <a:off x="152400" y="990600"/>
            <a:ext cx="88392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14350" indent="-514350">
              <a:defRPr sz="3200">
                <a:solidFill>
                  <a:schemeClr val="tx1"/>
                </a:solidFill>
                <a:latin typeface="Calibri" pitchFamily="34" charset="0"/>
              </a:defRPr>
            </a:lvl1pPr>
            <a:lvl2pPr marL="971550" indent="-514350">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0" indent="0" eaLnBrk="1" hangingPunct="1">
              <a:spcBef>
                <a:spcPct val="20000"/>
              </a:spcBef>
              <a:defRPr/>
            </a:pPr>
            <a:r>
              <a:rPr lang="en-US" dirty="0" smtClean="0"/>
              <a:t>Specification for Zone 3 is provided in NRCS practice code 393</a:t>
            </a:r>
          </a:p>
          <a:p>
            <a:pPr marL="0" indent="0" eaLnBrk="1" hangingPunct="1">
              <a:spcBef>
                <a:spcPct val="20000"/>
              </a:spcBef>
              <a:defRPr/>
            </a:pPr>
            <a:endParaRPr lang="en-US" dirty="0" smtClean="0"/>
          </a:p>
          <a:p>
            <a:pPr marL="0" indent="0">
              <a:defRPr/>
            </a:pPr>
            <a:r>
              <a:rPr lang="en-US" sz="2800" dirty="0" smtClean="0"/>
              <a:t>Filter strip (termed as Zone 3) should have a minimum buffer width of 30 feet, and include mostly herbaceous vegetation (NRCS, 2004). </a:t>
            </a:r>
          </a:p>
          <a:p>
            <a:pPr marL="0" indent="0">
              <a:defRPr/>
            </a:pPr>
            <a:endParaRPr lang="en-US" sz="2800" dirty="0"/>
          </a:p>
          <a:p>
            <a:pPr marL="0" indent="0">
              <a:defRPr/>
            </a:pPr>
            <a:r>
              <a:rPr lang="en-US" sz="2800" dirty="0" smtClean="0"/>
              <a:t>Zones 1, 2, and 3 must have a </a:t>
            </a:r>
            <a:r>
              <a:rPr lang="en-US" sz="2800" b="1" dirty="0" smtClean="0"/>
              <a:t>minimum width of 65 feet</a:t>
            </a:r>
            <a:r>
              <a:rPr lang="en-US" sz="2800" dirty="0" smtClean="0"/>
              <a:t>.</a:t>
            </a:r>
            <a:endParaRPr lang="en-US" dirty="0" smtClean="0">
              <a:latin typeface="Palatino Linotype" pitchFamily="18" charset="0"/>
              <a:cs typeface="Times New Roman" pitchFamily="18" charset="0"/>
            </a:endParaRPr>
          </a:p>
          <a:p>
            <a:pPr eaLnBrk="1" hangingPunct="1">
              <a:spcBef>
                <a:spcPct val="20000"/>
              </a:spcBef>
              <a:spcAft>
                <a:spcPts val="3600"/>
              </a:spcAft>
              <a:defRPr/>
            </a:pPr>
            <a:endParaRPr lang="en-US" dirty="0" smtClean="0">
              <a:latin typeface="Palatino Linotype" pitchFamily="18" charset="0"/>
              <a:cs typeface="Times New Roman" pitchFamily="18" charset="0"/>
            </a:endParaRPr>
          </a:p>
        </p:txBody>
      </p:sp>
      <p:sp>
        <p:nvSpPr>
          <p:cNvPr id="31751" name="TextBox 8"/>
          <p:cNvSpPr txBox="1">
            <a:spLocks noChangeArrowheads="1"/>
          </p:cNvSpPr>
          <p:nvPr/>
        </p:nvSpPr>
        <p:spPr bwMode="auto">
          <a:xfrm>
            <a:off x="3886200" y="6511925"/>
            <a:ext cx="52578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en-US" altLang="en-US" sz="1500" b="1">
                <a:solidFill>
                  <a:schemeClr val="bg1"/>
                </a:solidFill>
              </a:rPr>
              <a:t>2013 NPS Conference – September 18, 2013</a:t>
            </a:r>
          </a:p>
        </p:txBody>
      </p:sp>
      <p:grpSp>
        <p:nvGrpSpPr>
          <p:cNvPr id="8" name="Group 7"/>
          <p:cNvGrpSpPr/>
          <p:nvPr/>
        </p:nvGrpSpPr>
        <p:grpSpPr>
          <a:xfrm>
            <a:off x="9525" y="6035675"/>
            <a:ext cx="9134475" cy="822325"/>
            <a:chOff x="9525" y="6035675"/>
            <a:chExt cx="9134475" cy="822325"/>
          </a:xfrm>
        </p:grpSpPr>
        <p:sp>
          <p:nvSpPr>
            <p:cNvPr id="9" name="Subtitle 2"/>
            <p:cNvSpPr txBox="1">
              <a:spLocks/>
            </p:cNvSpPr>
            <p:nvPr/>
          </p:nvSpPr>
          <p:spPr>
            <a:xfrm>
              <a:off x="1524000" y="6324600"/>
              <a:ext cx="7620000" cy="5334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sp>
          <p:nvSpPr>
            <p:cNvPr id="10" name="TextBox 9"/>
            <p:cNvSpPr txBox="1"/>
            <p:nvPr/>
          </p:nvSpPr>
          <p:spPr>
            <a:xfrm>
              <a:off x="1524000" y="6324600"/>
              <a:ext cx="7620000" cy="369332"/>
            </a:xfrm>
            <a:prstGeom prst="rect">
              <a:avLst/>
            </a:prstGeom>
            <a:noFill/>
          </p:spPr>
          <p:txBody>
            <a:bodyPr wrap="square" rtlCol="0">
              <a:spAutoFit/>
            </a:bodyPr>
            <a:lstStyle/>
            <a:p>
              <a:pPr algn="r"/>
              <a:r>
                <a:rPr lang="en-US" b="1" dirty="0" smtClean="0">
                  <a:solidFill>
                    <a:schemeClr val="bg1"/>
                  </a:solidFill>
                  <a:latin typeface="Times New Roman" pitchFamily="18" charset="0"/>
                  <a:cs typeface="Times New Roman" pitchFamily="18" charset="0"/>
                </a:rPr>
                <a:t>ANRC NPS Annual 319 Program Review Meeting, September 18, 2014</a:t>
              </a:r>
              <a:endParaRPr lang="en-US" b="1" dirty="0">
                <a:solidFill>
                  <a:schemeClr val="bg1"/>
                </a:solidFill>
                <a:latin typeface="Times New Roman" pitchFamily="18" charset="0"/>
                <a:cs typeface="Times New Roman" pitchFamily="18" charset="0"/>
              </a:endParaRPr>
            </a:p>
          </p:txBody>
        </p:sp>
        <p:pic>
          <p:nvPicPr>
            <p:cNvPr id="12"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6035675"/>
              <a:ext cx="1471613" cy="822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61634427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59" name="Picture 166" descr="C:\Users\raslak\AppData\Local\Microsoft\Windows\Temporary Internet Files\Content.IE5\Y5V1NHWE\MC900290921[1].wmf"/>
          <p:cNvPicPr>
            <a:picLocks noChangeAspect="1" noChangeArrowheads="1"/>
          </p:cNvPicPr>
          <p:nvPr/>
        </p:nvPicPr>
        <p:blipFill>
          <a:blip r:embed="rId3" cstate="print">
            <a:extLst>
              <a:ext uri="{28A0092B-C50C-407E-A947-70E740481C1C}">
                <a14:useLocalDpi xmlns:a14="http://schemas.microsoft.com/office/drawing/2010/main" val="0"/>
              </a:ext>
            </a:extLst>
          </a:blip>
          <a:srcRect b="65669"/>
          <a:stretch>
            <a:fillRect/>
          </a:stretch>
        </p:blipFill>
        <p:spPr bwMode="auto">
          <a:xfrm>
            <a:off x="5895975" y="2157412"/>
            <a:ext cx="11049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3" name="Picture 21" descr="C:\Users\raslak\AppData\Local\Microsoft\Windows\Temporary Internet Files\Content.IE5\Y5V1NHWE\MC900290921[1].wmf"/>
          <p:cNvPicPr>
            <a:picLocks noChangeAspect="1" noChangeArrowheads="1"/>
          </p:cNvPicPr>
          <p:nvPr/>
        </p:nvPicPr>
        <p:blipFill>
          <a:blip r:embed="rId3" cstate="print">
            <a:extLst>
              <a:ext uri="{28A0092B-C50C-407E-A947-70E740481C1C}">
                <a14:useLocalDpi xmlns:a14="http://schemas.microsoft.com/office/drawing/2010/main" val="0"/>
              </a:ext>
            </a:extLst>
          </a:blip>
          <a:srcRect b="65669"/>
          <a:stretch>
            <a:fillRect/>
          </a:stretch>
        </p:blipFill>
        <p:spPr bwMode="auto">
          <a:xfrm>
            <a:off x="2398713" y="4419600"/>
            <a:ext cx="11049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a:off x="0" y="0"/>
            <a:ext cx="9144000" cy="838200"/>
          </a:xfrm>
          <a:prstGeom prst="rect">
            <a:avLst/>
          </a:prstGeom>
          <a:solidFill>
            <a:srgbClr val="C41E3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nb-NO" sz="4500" cap="small" dirty="0">
                <a:latin typeface="Palatino Linotype" pitchFamily="18" charset="0"/>
              </a:rPr>
              <a:t>Sampling Transects</a:t>
            </a:r>
            <a:endParaRPr lang="en-US" sz="4500" cap="small" dirty="0">
              <a:latin typeface="Palatino Linotype" pitchFamily="18" charset="0"/>
            </a:endParaRPr>
          </a:p>
        </p:txBody>
      </p:sp>
      <p:grpSp>
        <p:nvGrpSpPr>
          <p:cNvPr id="47109" name="Group 5"/>
          <p:cNvGrpSpPr>
            <a:grpSpLocks/>
          </p:cNvGrpSpPr>
          <p:nvPr/>
        </p:nvGrpSpPr>
        <p:grpSpPr bwMode="auto">
          <a:xfrm>
            <a:off x="3252788" y="1100138"/>
            <a:ext cx="2638425" cy="5065712"/>
            <a:chOff x="2391197" y="1100517"/>
            <a:chExt cx="2638003" cy="5065614"/>
          </a:xfrm>
        </p:grpSpPr>
        <p:sp>
          <p:nvSpPr>
            <p:cNvPr id="4" name="Freeform 3"/>
            <p:cNvSpPr/>
            <p:nvPr/>
          </p:nvSpPr>
          <p:spPr>
            <a:xfrm>
              <a:off x="2391197" y="1132266"/>
              <a:ext cx="1311065" cy="4864006"/>
            </a:xfrm>
            <a:custGeom>
              <a:avLst/>
              <a:gdLst>
                <a:gd name="connsiteX0" fmla="*/ 1310909 w 1310909"/>
                <a:gd name="connsiteY0" fmla="*/ 0 h 4863313"/>
                <a:gd name="connsiteX1" fmla="*/ 1221897 w 1310909"/>
                <a:gd name="connsiteY1" fmla="*/ 347957 h 4863313"/>
                <a:gd name="connsiteX2" fmla="*/ 1189529 w 1310909"/>
                <a:gd name="connsiteY2" fmla="*/ 1586039 h 4863313"/>
                <a:gd name="connsiteX3" fmla="*/ 793019 w 1310909"/>
                <a:gd name="connsiteY3" fmla="*/ 2994053 h 4863313"/>
                <a:gd name="connsiteX4" fmla="*/ 0 w 1310909"/>
                <a:gd name="connsiteY4" fmla="*/ 4863313 h 4863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0909" h="4863313">
                  <a:moveTo>
                    <a:pt x="1310909" y="0"/>
                  </a:moveTo>
                  <a:cubicBezTo>
                    <a:pt x="1276518" y="41808"/>
                    <a:pt x="1242127" y="83617"/>
                    <a:pt x="1221897" y="347957"/>
                  </a:cubicBezTo>
                  <a:cubicBezTo>
                    <a:pt x="1201667" y="612297"/>
                    <a:pt x="1261009" y="1145023"/>
                    <a:pt x="1189529" y="1586039"/>
                  </a:cubicBezTo>
                  <a:cubicBezTo>
                    <a:pt x="1118049" y="2027055"/>
                    <a:pt x="991274" y="2447841"/>
                    <a:pt x="793019" y="2994053"/>
                  </a:cubicBezTo>
                  <a:cubicBezTo>
                    <a:pt x="594764" y="3540265"/>
                    <a:pt x="297382" y="4201789"/>
                    <a:pt x="0" y="4863313"/>
                  </a:cubicBezTo>
                </a:path>
              </a:pathLst>
            </a:custGeom>
            <a:ln w="19050">
              <a:solidFill>
                <a:srgbClr val="0070C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5" name="Freeform 4"/>
            <p:cNvSpPr/>
            <p:nvPr/>
          </p:nvSpPr>
          <p:spPr>
            <a:xfrm>
              <a:off x="4700640" y="1100517"/>
              <a:ext cx="328560" cy="5065614"/>
            </a:xfrm>
            <a:custGeom>
              <a:avLst/>
              <a:gdLst>
                <a:gd name="connsiteX0" fmla="*/ 86492 w 329253"/>
                <a:gd name="connsiteY0" fmla="*/ 0 h 5065614"/>
                <a:gd name="connsiteX1" fmla="*/ 5572 w 329253"/>
                <a:gd name="connsiteY1" fmla="*/ 1521302 h 5065614"/>
                <a:gd name="connsiteX2" fmla="*/ 224057 w 329253"/>
                <a:gd name="connsiteY2" fmla="*/ 3139710 h 5065614"/>
                <a:gd name="connsiteX3" fmla="*/ 329253 w 329253"/>
                <a:gd name="connsiteY3" fmla="*/ 5065614 h 5065614"/>
              </a:gdLst>
              <a:ahLst/>
              <a:cxnLst>
                <a:cxn ang="0">
                  <a:pos x="connsiteX0" y="connsiteY0"/>
                </a:cxn>
                <a:cxn ang="0">
                  <a:pos x="connsiteX1" y="connsiteY1"/>
                </a:cxn>
                <a:cxn ang="0">
                  <a:pos x="connsiteX2" y="connsiteY2"/>
                </a:cxn>
                <a:cxn ang="0">
                  <a:pos x="connsiteX3" y="connsiteY3"/>
                </a:cxn>
              </a:cxnLst>
              <a:rect l="l" t="t" r="r" b="b"/>
              <a:pathLst>
                <a:path w="329253" h="5065614">
                  <a:moveTo>
                    <a:pt x="86492" y="0"/>
                  </a:moveTo>
                  <a:cubicBezTo>
                    <a:pt x="34568" y="499008"/>
                    <a:pt x="-17356" y="998017"/>
                    <a:pt x="5572" y="1521302"/>
                  </a:cubicBezTo>
                  <a:cubicBezTo>
                    <a:pt x="28500" y="2044587"/>
                    <a:pt x="170110" y="2548991"/>
                    <a:pt x="224057" y="3139710"/>
                  </a:cubicBezTo>
                  <a:cubicBezTo>
                    <a:pt x="278004" y="3730429"/>
                    <a:pt x="303628" y="4398021"/>
                    <a:pt x="329253" y="5065614"/>
                  </a:cubicBezTo>
                </a:path>
              </a:pathLst>
            </a:custGeom>
            <a:ln w="19050">
              <a:solidFill>
                <a:srgbClr val="0070C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grpSp>
      <p:pic>
        <p:nvPicPr>
          <p:cNvPr id="47110" name="Picture 14" descr="C:\Users\raslak\AppData\Local\Microsoft\Windows\Temporary Internet Files\Content.IE5\Y5V1NHWE\MC900290921[1].wmf"/>
          <p:cNvPicPr>
            <a:picLocks noChangeAspect="1" noChangeArrowheads="1"/>
          </p:cNvPicPr>
          <p:nvPr/>
        </p:nvPicPr>
        <p:blipFill>
          <a:blip r:embed="rId3" cstate="print">
            <a:extLst>
              <a:ext uri="{28A0092B-C50C-407E-A947-70E740481C1C}">
                <a14:useLocalDpi xmlns:a14="http://schemas.microsoft.com/office/drawing/2010/main" val="0"/>
              </a:ext>
            </a:extLst>
          </a:blip>
          <a:srcRect b="65669"/>
          <a:stretch>
            <a:fillRect/>
          </a:stretch>
        </p:blipFill>
        <p:spPr bwMode="auto">
          <a:xfrm>
            <a:off x="3252788" y="1295400"/>
            <a:ext cx="11049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1" name="Picture 15" descr="C:\Users\raslak\AppData\Local\Microsoft\Windows\Temporary Internet Files\Content.IE5\Y5V1NHWE\MC900290921[1].wmf"/>
          <p:cNvPicPr>
            <a:picLocks noChangeAspect="1" noChangeArrowheads="1"/>
          </p:cNvPicPr>
          <p:nvPr/>
        </p:nvPicPr>
        <p:blipFill>
          <a:blip r:embed="rId3" cstate="print">
            <a:extLst>
              <a:ext uri="{28A0092B-C50C-407E-A947-70E740481C1C}">
                <a14:useLocalDpi xmlns:a14="http://schemas.microsoft.com/office/drawing/2010/main" val="0"/>
              </a:ext>
            </a:extLst>
          </a:blip>
          <a:srcRect b="65669"/>
          <a:stretch>
            <a:fillRect/>
          </a:stretch>
        </p:blipFill>
        <p:spPr bwMode="auto">
          <a:xfrm>
            <a:off x="3124200" y="1752600"/>
            <a:ext cx="11049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2" name="Picture 20" descr="C:\Users\raslak\AppData\Local\Microsoft\Windows\Temporary Internet Files\Content.IE5\Y5V1NHWE\MC900290921[1].wmf"/>
          <p:cNvPicPr>
            <a:picLocks noChangeAspect="1" noChangeArrowheads="1"/>
          </p:cNvPicPr>
          <p:nvPr/>
        </p:nvPicPr>
        <p:blipFill>
          <a:blip r:embed="rId3" cstate="print">
            <a:extLst>
              <a:ext uri="{28A0092B-C50C-407E-A947-70E740481C1C}">
                <a14:useLocalDpi xmlns:a14="http://schemas.microsoft.com/office/drawing/2010/main" val="0"/>
              </a:ext>
            </a:extLst>
          </a:blip>
          <a:srcRect b="65669"/>
          <a:stretch>
            <a:fillRect/>
          </a:stretch>
        </p:blipFill>
        <p:spPr bwMode="auto">
          <a:xfrm>
            <a:off x="2486025" y="3582988"/>
            <a:ext cx="11049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4" name="Picture 22" descr="C:\Users\raslak\AppData\Local\Microsoft\Windows\Temporary Internet Files\Content.IE5\Y5V1NHWE\MC900290921[1].wmf"/>
          <p:cNvPicPr>
            <a:picLocks noChangeAspect="1" noChangeArrowheads="1"/>
          </p:cNvPicPr>
          <p:nvPr/>
        </p:nvPicPr>
        <p:blipFill>
          <a:blip r:embed="rId3" cstate="print">
            <a:extLst>
              <a:ext uri="{28A0092B-C50C-407E-A947-70E740481C1C}">
                <a14:useLocalDpi xmlns:a14="http://schemas.microsoft.com/office/drawing/2010/main" val="0"/>
              </a:ext>
            </a:extLst>
          </a:blip>
          <a:srcRect b="65669"/>
          <a:stretch>
            <a:fillRect/>
          </a:stretch>
        </p:blipFill>
        <p:spPr bwMode="auto">
          <a:xfrm>
            <a:off x="1752600" y="5335588"/>
            <a:ext cx="11049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5" name="Picture 23" descr="C:\Users\raslak\AppData\Local\Microsoft\Windows\Temporary Internet Files\Content.IE5\Y5V1NHWE\MC900290921[1].wmf"/>
          <p:cNvPicPr>
            <a:picLocks noChangeAspect="1" noChangeArrowheads="1"/>
          </p:cNvPicPr>
          <p:nvPr/>
        </p:nvPicPr>
        <p:blipFill>
          <a:blip r:embed="rId3" cstate="print">
            <a:extLst>
              <a:ext uri="{28A0092B-C50C-407E-A947-70E740481C1C}">
                <a14:useLocalDpi xmlns:a14="http://schemas.microsoft.com/office/drawing/2010/main" val="0"/>
              </a:ext>
            </a:extLst>
          </a:blip>
          <a:srcRect b="65669"/>
          <a:stretch>
            <a:fillRect/>
          </a:stretch>
        </p:blipFill>
        <p:spPr bwMode="auto">
          <a:xfrm>
            <a:off x="5726113" y="1174750"/>
            <a:ext cx="11049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6" name="Picture 25" descr="C:\Users\raslak\AppData\Local\Microsoft\Windows\Temporary Internet Files\Content.IE5\Y5V1NHWE\MC900290921[1].wmf"/>
          <p:cNvPicPr>
            <a:picLocks noChangeAspect="1" noChangeArrowheads="1"/>
          </p:cNvPicPr>
          <p:nvPr/>
        </p:nvPicPr>
        <p:blipFill>
          <a:blip r:embed="rId3" cstate="print">
            <a:extLst>
              <a:ext uri="{28A0092B-C50C-407E-A947-70E740481C1C}">
                <a14:useLocalDpi xmlns:a14="http://schemas.microsoft.com/office/drawing/2010/main" val="0"/>
              </a:ext>
            </a:extLst>
          </a:blip>
          <a:srcRect b="65669"/>
          <a:stretch>
            <a:fillRect/>
          </a:stretch>
        </p:blipFill>
        <p:spPr bwMode="auto">
          <a:xfrm>
            <a:off x="5702300" y="3016250"/>
            <a:ext cx="11049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7" name="Picture 26" descr="C:\Users\raslak\AppData\Local\Microsoft\Windows\Temporary Internet Files\Content.IE5\Y5V1NHWE\MC900290921[1].wmf"/>
          <p:cNvPicPr>
            <a:picLocks noChangeAspect="1" noChangeArrowheads="1"/>
          </p:cNvPicPr>
          <p:nvPr/>
        </p:nvPicPr>
        <p:blipFill>
          <a:blip r:embed="rId3" cstate="print">
            <a:extLst>
              <a:ext uri="{28A0092B-C50C-407E-A947-70E740481C1C}">
                <a14:useLocalDpi xmlns:a14="http://schemas.microsoft.com/office/drawing/2010/main" val="0"/>
              </a:ext>
            </a:extLst>
          </a:blip>
          <a:srcRect b="65669"/>
          <a:stretch>
            <a:fillRect/>
          </a:stretch>
        </p:blipFill>
        <p:spPr bwMode="auto">
          <a:xfrm>
            <a:off x="6248400" y="3376613"/>
            <a:ext cx="11049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8" name="Picture 27" descr="C:\Users\raslak\AppData\Local\Microsoft\Windows\Temporary Internet Files\Content.IE5\Y5V1NHWE\MC900290921[1].wmf"/>
          <p:cNvPicPr>
            <a:picLocks noChangeAspect="1" noChangeArrowheads="1"/>
          </p:cNvPicPr>
          <p:nvPr/>
        </p:nvPicPr>
        <p:blipFill>
          <a:blip r:embed="rId3" cstate="print">
            <a:extLst>
              <a:ext uri="{28A0092B-C50C-407E-A947-70E740481C1C}">
                <a14:useLocalDpi xmlns:a14="http://schemas.microsoft.com/office/drawing/2010/main" val="0"/>
              </a:ext>
            </a:extLst>
          </a:blip>
          <a:srcRect b="65669"/>
          <a:stretch>
            <a:fillRect/>
          </a:stretch>
        </p:blipFill>
        <p:spPr bwMode="auto">
          <a:xfrm>
            <a:off x="6019800" y="4168775"/>
            <a:ext cx="11049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9" name="Picture 28" descr="C:\Users\raslak\AppData\Local\Microsoft\Windows\Temporary Internet Files\Content.IE5\Y5V1NHWE\MC900290921[1].wmf"/>
          <p:cNvPicPr>
            <a:picLocks noChangeAspect="1" noChangeArrowheads="1"/>
          </p:cNvPicPr>
          <p:nvPr/>
        </p:nvPicPr>
        <p:blipFill>
          <a:blip r:embed="rId3" cstate="print">
            <a:extLst>
              <a:ext uri="{28A0092B-C50C-407E-A947-70E740481C1C}">
                <a14:useLocalDpi xmlns:a14="http://schemas.microsoft.com/office/drawing/2010/main" val="0"/>
              </a:ext>
            </a:extLst>
          </a:blip>
          <a:srcRect b="65669"/>
          <a:stretch>
            <a:fillRect/>
          </a:stretch>
        </p:blipFill>
        <p:spPr bwMode="auto">
          <a:xfrm>
            <a:off x="6345238" y="5041900"/>
            <a:ext cx="11049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reeform 7"/>
          <p:cNvSpPr/>
          <p:nvPr/>
        </p:nvSpPr>
        <p:spPr>
          <a:xfrm>
            <a:off x="4556125" y="1149350"/>
            <a:ext cx="501650" cy="4903788"/>
          </a:xfrm>
          <a:custGeom>
            <a:avLst/>
            <a:gdLst>
              <a:gd name="connsiteX0" fmla="*/ 501706 w 501706"/>
              <a:gd name="connsiteY0" fmla="*/ 0 h 4903773"/>
              <a:gd name="connsiteX1" fmla="*/ 453154 w 501706"/>
              <a:gd name="connsiteY1" fmla="*/ 695915 h 4903773"/>
              <a:gd name="connsiteX2" fmla="*/ 404602 w 501706"/>
              <a:gd name="connsiteY2" fmla="*/ 1909720 h 4903773"/>
              <a:gd name="connsiteX3" fmla="*/ 275129 w 501706"/>
              <a:gd name="connsiteY3" fmla="*/ 3552404 h 4903773"/>
              <a:gd name="connsiteX4" fmla="*/ 0 w 501706"/>
              <a:gd name="connsiteY4" fmla="*/ 4903773 h 4903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706" h="4903773">
                <a:moveTo>
                  <a:pt x="501706" y="0"/>
                </a:moveTo>
                <a:cubicBezTo>
                  <a:pt x="485522" y="188814"/>
                  <a:pt x="469338" y="377628"/>
                  <a:pt x="453154" y="695915"/>
                </a:cubicBezTo>
                <a:cubicBezTo>
                  <a:pt x="436970" y="1014202"/>
                  <a:pt x="434273" y="1433638"/>
                  <a:pt x="404602" y="1909720"/>
                </a:cubicBezTo>
                <a:cubicBezTo>
                  <a:pt x="374931" y="2385802"/>
                  <a:pt x="342563" y="3053395"/>
                  <a:pt x="275129" y="3552404"/>
                </a:cubicBezTo>
                <a:cubicBezTo>
                  <a:pt x="207695" y="4051413"/>
                  <a:pt x="0" y="4903773"/>
                  <a:pt x="0" y="4903773"/>
                </a:cubicBezTo>
              </a:path>
            </a:pathLst>
          </a:custGeom>
          <a:noFill/>
          <a:ln w="28575">
            <a:solidFill>
              <a:srgbClr val="00B0F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26" name="Flowchart: Connector 125"/>
          <p:cNvSpPr/>
          <p:nvPr/>
        </p:nvSpPr>
        <p:spPr>
          <a:xfrm>
            <a:off x="4395788" y="1474788"/>
            <a:ext cx="152400" cy="152400"/>
          </a:xfrm>
          <a:prstGeom prst="flowChartConnector">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7" name="Flowchart: Connector 126"/>
          <p:cNvSpPr/>
          <p:nvPr/>
        </p:nvSpPr>
        <p:spPr>
          <a:xfrm>
            <a:off x="4267200" y="1493838"/>
            <a:ext cx="90488" cy="111125"/>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8" name="Flowchart: Connector 127"/>
          <p:cNvSpPr/>
          <p:nvPr/>
        </p:nvSpPr>
        <p:spPr>
          <a:xfrm>
            <a:off x="4114800" y="1493838"/>
            <a:ext cx="90488" cy="111125"/>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9" name="Flowchart: Connector 128"/>
          <p:cNvSpPr/>
          <p:nvPr/>
        </p:nvSpPr>
        <p:spPr>
          <a:xfrm>
            <a:off x="3962400" y="1493838"/>
            <a:ext cx="90488" cy="111125"/>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0" name="Flowchart: Connector 129"/>
          <p:cNvSpPr/>
          <p:nvPr/>
        </p:nvSpPr>
        <p:spPr>
          <a:xfrm>
            <a:off x="3810000" y="1493838"/>
            <a:ext cx="90488" cy="111125"/>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1" name="Flowchart: Connector 130"/>
          <p:cNvSpPr/>
          <p:nvPr/>
        </p:nvSpPr>
        <p:spPr>
          <a:xfrm>
            <a:off x="3657600" y="1493838"/>
            <a:ext cx="90488" cy="111125"/>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2" name="Flowchart: Connector 131"/>
          <p:cNvSpPr/>
          <p:nvPr/>
        </p:nvSpPr>
        <p:spPr>
          <a:xfrm>
            <a:off x="3505200" y="1497013"/>
            <a:ext cx="90488" cy="109537"/>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3" name="Flowchart: Connector 132"/>
          <p:cNvSpPr/>
          <p:nvPr/>
        </p:nvSpPr>
        <p:spPr>
          <a:xfrm>
            <a:off x="3352800" y="1493838"/>
            <a:ext cx="90488" cy="111125"/>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4" name="Flowchart: Connector 133"/>
          <p:cNvSpPr/>
          <p:nvPr/>
        </p:nvSpPr>
        <p:spPr>
          <a:xfrm>
            <a:off x="3200400" y="1497013"/>
            <a:ext cx="90488" cy="109537"/>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5" name="Flowchart: Connector 134"/>
          <p:cNvSpPr/>
          <p:nvPr/>
        </p:nvSpPr>
        <p:spPr>
          <a:xfrm>
            <a:off x="3048000" y="1493838"/>
            <a:ext cx="90488" cy="111125"/>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6" name="Left Brace 135"/>
          <p:cNvSpPr/>
          <p:nvPr/>
        </p:nvSpPr>
        <p:spPr>
          <a:xfrm rot="5400000">
            <a:off x="3636963" y="727075"/>
            <a:ext cx="152400" cy="1289050"/>
          </a:xfrm>
          <a:prstGeom prst="leftBrace">
            <a:avLst/>
          </a:prstGeom>
          <a:ln w="127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37" name="TextBox 136"/>
          <p:cNvSpPr txBox="1">
            <a:spLocks noChangeArrowheads="1"/>
          </p:cNvSpPr>
          <p:nvPr/>
        </p:nvSpPr>
        <p:spPr bwMode="auto">
          <a:xfrm>
            <a:off x="3429000" y="987425"/>
            <a:ext cx="685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smtClean="0">
                <a:solidFill>
                  <a:srgbClr val="FF0000"/>
                </a:solidFill>
                <a:latin typeface="Palatino Linotype" pitchFamily="18" charset="0"/>
              </a:rPr>
              <a:t>65 </a:t>
            </a:r>
            <a:r>
              <a:rPr lang="en-US" b="1" dirty="0" err="1" smtClean="0">
                <a:solidFill>
                  <a:srgbClr val="FF0000"/>
                </a:solidFill>
                <a:latin typeface="Palatino Linotype" pitchFamily="18" charset="0"/>
              </a:rPr>
              <a:t>ft</a:t>
            </a:r>
            <a:endParaRPr lang="en-US" b="1" dirty="0">
              <a:solidFill>
                <a:srgbClr val="FF0000"/>
              </a:solidFill>
              <a:latin typeface="Palatino Linotype" pitchFamily="18" charset="0"/>
            </a:endParaRPr>
          </a:p>
        </p:txBody>
      </p:sp>
      <p:cxnSp>
        <p:nvCxnSpPr>
          <p:cNvPr id="138" name="Straight Arrow Connector 137"/>
          <p:cNvCxnSpPr/>
          <p:nvPr/>
        </p:nvCxnSpPr>
        <p:spPr>
          <a:xfrm flipH="1">
            <a:off x="4541838" y="1100138"/>
            <a:ext cx="265112" cy="376237"/>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9" name="TextBox 138"/>
          <p:cNvSpPr txBox="1">
            <a:spLocks noChangeArrowheads="1"/>
          </p:cNvSpPr>
          <p:nvPr/>
        </p:nvSpPr>
        <p:spPr bwMode="auto">
          <a:xfrm>
            <a:off x="4229100" y="835021"/>
            <a:ext cx="49672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b="1" dirty="0" smtClean="0">
                <a:solidFill>
                  <a:srgbClr val="FF0000"/>
                </a:solidFill>
                <a:latin typeface="Palatino Linotype" pitchFamily="18" charset="0"/>
              </a:rPr>
              <a:t>Assign slope (Z1, Z2) and land-use distribution (Z1, Z2, Z3)</a:t>
            </a:r>
            <a:endParaRPr lang="en-US" sz="1400" b="1" dirty="0">
              <a:solidFill>
                <a:srgbClr val="FF0000"/>
              </a:solidFill>
              <a:latin typeface="Palatino Linotype" pitchFamily="18" charset="0"/>
            </a:endParaRPr>
          </a:p>
        </p:txBody>
      </p:sp>
      <p:sp>
        <p:nvSpPr>
          <p:cNvPr id="140" name="Flowchart: Connector 139"/>
          <p:cNvSpPr/>
          <p:nvPr/>
        </p:nvSpPr>
        <p:spPr>
          <a:xfrm>
            <a:off x="4395788" y="2133600"/>
            <a:ext cx="152400" cy="152400"/>
          </a:xfrm>
          <a:prstGeom prst="flowChartConnector">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1" name="Flowchart: Connector 140"/>
          <p:cNvSpPr/>
          <p:nvPr/>
        </p:nvSpPr>
        <p:spPr>
          <a:xfrm>
            <a:off x="4267200" y="2152650"/>
            <a:ext cx="90488" cy="111125"/>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2" name="Flowchart: Connector 141"/>
          <p:cNvSpPr/>
          <p:nvPr/>
        </p:nvSpPr>
        <p:spPr>
          <a:xfrm>
            <a:off x="4114800" y="2152650"/>
            <a:ext cx="90488" cy="111125"/>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5" name="Flowchart: Connector 144"/>
          <p:cNvSpPr/>
          <p:nvPr/>
        </p:nvSpPr>
        <p:spPr>
          <a:xfrm>
            <a:off x="3657600" y="2152650"/>
            <a:ext cx="90488" cy="111125"/>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6" name="Flowchart: Connector 145"/>
          <p:cNvSpPr/>
          <p:nvPr/>
        </p:nvSpPr>
        <p:spPr>
          <a:xfrm>
            <a:off x="3505200" y="2154238"/>
            <a:ext cx="90488" cy="111125"/>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7" name="Flowchart: Connector 146"/>
          <p:cNvSpPr/>
          <p:nvPr/>
        </p:nvSpPr>
        <p:spPr>
          <a:xfrm>
            <a:off x="3352800" y="2152650"/>
            <a:ext cx="90488" cy="109538"/>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8" name="Flowchart: Connector 147"/>
          <p:cNvSpPr/>
          <p:nvPr/>
        </p:nvSpPr>
        <p:spPr>
          <a:xfrm>
            <a:off x="3200400" y="2154238"/>
            <a:ext cx="90488" cy="111125"/>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9" name="Flowchart: Connector 148"/>
          <p:cNvSpPr/>
          <p:nvPr/>
        </p:nvSpPr>
        <p:spPr>
          <a:xfrm>
            <a:off x="3048000" y="2152650"/>
            <a:ext cx="90488" cy="109538"/>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50" name="Straight Arrow Connector 149"/>
          <p:cNvCxnSpPr/>
          <p:nvPr/>
        </p:nvCxnSpPr>
        <p:spPr>
          <a:xfrm flipH="1" flipV="1">
            <a:off x="4510088" y="2308225"/>
            <a:ext cx="280987" cy="416777"/>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a:stCxn id="126" idx="4"/>
            <a:endCxn id="140" idx="0"/>
          </p:cNvCxnSpPr>
          <p:nvPr/>
        </p:nvCxnSpPr>
        <p:spPr>
          <a:xfrm>
            <a:off x="4471988" y="1627188"/>
            <a:ext cx="0" cy="50641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53" name="Right Brace 152"/>
          <p:cNvSpPr/>
          <p:nvPr/>
        </p:nvSpPr>
        <p:spPr>
          <a:xfrm>
            <a:off x="4556125" y="1627188"/>
            <a:ext cx="98425" cy="506412"/>
          </a:xfrm>
          <a:prstGeom prst="rightBrace">
            <a:avLst/>
          </a:prstGeom>
          <a:ln w="127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srgbClr val="FF0000"/>
              </a:solidFill>
            </a:endParaRPr>
          </a:p>
        </p:txBody>
      </p:sp>
      <p:sp>
        <p:nvSpPr>
          <p:cNvPr id="154" name="TextBox 153"/>
          <p:cNvSpPr txBox="1">
            <a:spLocks noChangeArrowheads="1"/>
          </p:cNvSpPr>
          <p:nvPr/>
        </p:nvSpPr>
        <p:spPr bwMode="auto">
          <a:xfrm>
            <a:off x="4495800" y="2014538"/>
            <a:ext cx="4508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baseline="-25000">
                <a:solidFill>
                  <a:srgbClr val="FF0000"/>
                </a:solidFill>
                <a:latin typeface="Palatino Linotype" pitchFamily="18" charset="0"/>
              </a:rPr>
              <a:t>n+1</a:t>
            </a:r>
          </a:p>
        </p:txBody>
      </p:sp>
      <p:sp>
        <p:nvSpPr>
          <p:cNvPr id="155" name="Rectangle 154"/>
          <p:cNvSpPr/>
          <p:nvPr/>
        </p:nvSpPr>
        <p:spPr>
          <a:xfrm>
            <a:off x="4953000" y="2868613"/>
            <a:ext cx="52388" cy="1031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6" name="Rectangle 155"/>
          <p:cNvSpPr/>
          <p:nvPr/>
        </p:nvSpPr>
        <p:spPr>
          <a:xfrm>
            <a:off x="5548313" y="1803400"/>
            <a:ext cx="47625" cy="1730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7" name="Rectangle 156"/>
          <p:cNvSpPr/>
          <p:nvPr/>
        </p:nvSpPr>
        <p:spPr>
          <a:xfrm>
            <a:off x="5519738" y="2840038"/>
            <a:ext cx="1524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8" name="TextBox 157"/>
          <p:cNvSpPr txBox="1">
            <a:spLocks noChangeArrowheads="1"/>
          </p:cNvSpPr>
          <p:nvPr/>
        </p:nvSpPr>
        <p:spPr bwMode="auto">
          <a:xfrm>
            <a:off x="4267200" y="2710913"/>
            <a:ext cx="49672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b="1" dirty="0">
                <a:solidFill>
                  <a:srgbClr val="FF0000"/>
                </a:solidFill>
                <a:latin typeface="Palatino Linotype" pitchFamily="18" charset="0"/>
              </a:rPr>
              <a:t>Assign slope (Z1, Z2) and land-use </a:t>
            </a:r>
            <a:r>
              <a:rPr lang="en-US" sz="1400" b="1" dirty="0" smtClean="0">
                <a:solidFill>
                  <a:srgbClr val="FF0000"/>
                </a:solidFill>
                <a:latin typeface="Palatino Linotype" pitchFamily="18" charset="0"/>
              </a:rPr>
              <a:t>distribution (Z1</a:t>
            </a:r>
            <a:r>
              <a:rPr lang="en-US" sz="1400" b="1" dirty="0">
                <a:solidFill>
                  <a:srgbClr val="FF0000"/>
                </a:solidFill>
                <a:latin typeface="Palatino Linotype" pitchFamily="18" charset="0"/>
              </a:rPr>
              <a:t>, Z2, </a:t>
            </a:r>
            <a:r>
              <a:rPr lang="en-US" sz="1400" b="1" dirty="0" smtClean="0">
                <a:solidFill>
                  <a:srgbClr val="FF0000"/>
                </a:solidFill>
                <a:latin typeface="Palatino Linotype" pitchFamily="18" charset="0"/>
              </a:rPr>
              <a:t>Z3)</a:t>
            </a:r>
            <a:endParaRPr lang="en-US" sz="1400" b="1" dirty="0">
              <a:solidFill>
                <a:srgbClr val="FF0000"/>
              </a:solidFill>
              <a:latin typeface="Palatino Linotype" pitchFamily="18" charset="0"/>
            </a:endParaRPr>
          </a:p>
        </p:txBody>
      </p:sp>
      <p:sp>
        <p:nvSpPr>
          <p:cNvPr id="160" name="TextBox 159"/>
          <p:cNvSpPr txBox="1">
            <a:spLocks noChangeArrowheads="1"/>
          </p:cNvSpPr>
          <p:nvPr/>
        </p:nvSpPr>
        <p:spPr bwMode="auto">
          <a:xfrm>
            <a:off x="4498975" y="1336675"/>
            <a:ext cx="3079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baseline="-25000">
                <a:solidFill>
                  <a:srgbClr val="FF0000"/>
                </a:solidFill>
                <a:latin typeface="Palatino Linotype" pitchFamily="18" charset="0"/>
              </a:rPr>
              <a:t>n</a:t>
            </a:r>
            <a:endParaRPr lang="en-US" sz="1600" b="1" baseline="-25000">
              <a:solidFill>
                <a:srgbClr val="FF0000"/>
              </a:solidFill>
              <a:latin typeface="Palatino Linotype" pitchFamily="18" charset="0"/>
            </a:endParaRPr>
          </a:p>
        </p:txBody>
      </p:sp>
      <p:sp>
        <p:nvSpPr>
          <p:cNvPr id="161" name="TextBox 160"/>
          <p:cNvSpPr txBox="1">
            <a:spLocks noChangeArrowheads="1"/>
          </p:cNvSpPr>
          <p:nvPr/>
        </p:nvSpPr>
        <p:spPr bwMode="auto">
          <a:xfrm>
            <a:off x="838200" y="1395985"/>
            <a:ext cx="17240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b="1" dirty="0">
                <a:solidFill>
                  <a:srgbClr val="FF0000"/>
                </a:solidFill>
                <a:latin typeface="Palatino Linotype" pitchFamily="18" charset="0"/>
              </a:rPr>
              <a:t>Sample Points </a:t>
            </a:r>
          </a:p>
        </p:txBody>
      </p:sp>
      <p:cxnSp>
        <p:nvCxnSpPr>
          <p:cNvPr id="162" name="Straight Arrow Connector 161"/>
          <p:cNvCxnSpPr>
            <a:endCxn id="161" idx="3"/>
          </p:cNvCxnSpPr>
          <p:nvPr/>
        </p:nvCxnSpPr>
        <p:spPr>
          <a:xfrm flipH="1" flipV="1">
            <a:off x="2562225" y="1549973"/>
            <a:ext cx="458788" cy="476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3" name="TextBox 162"/>
          <p:cNvSpPr txBox="1">
            <a:spLocks noChangeArrowheads="1"/>
          </p:cNvSpPr>
          <p:nvPr/>
        </p:nvSpPr>
        <p:spPr bwMode="auto">
          <a:xfrm>
            <a:off x="838200" y="2043113"/>
            <a:ext cx="17240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b="1" dirty="0">
                <a:solidFill>
                  <a:srgbClr val="FF0000"/>
                </a:solidFill>
                <a:latin typeface="Palatino Linotype" pitchFamily="18" charset="0"/>
              </a:rPr>
              <a:t>Sample Points </a:t>
            </a:r>
          </a:p>
        </p:txBody>
      </p:sp>
      <p:cxnSp>
        <p:nvCxnSpPr>
          <p:cNvPr id="164" name="Straight Arrow Connector 163"/>
          <p:cNvCxnSpPr>
            <a:endCxn id="163" idx="3"/>
          </p:cNvCxnSpPr>
          <p:nvPr/>
        </p:nvCxnSpPr>
        <p:spPr>
          <a:xfrm flipH="1" flipV="1">
            <a:off x="2562225" y="2197100"/>
            <a:ext cx="458788" cy="476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47156" name="Picture 167" descr="C:\Users\raslak\AppData\Local\Microsoft\Windows\Temporary Internet Files\Content.IE5\Y5V1NHWE\MC900290921[1].wmf"/>
          <p:cNvPicPr>
            <a:picLocks noChangeAspect="1" noChangeArrowheads="1"/>
          </p:cNvPicPr>
          <p:nvPr/>
        </p:nvPicPr>
        <p:blipFill>
          <a:blip r:embed="rId3" cstate="print">
            <a:extLst>
              <a:ext uri="{28A0092B-C50C-407E-A947-70E740481C1C}">
                <a14:useLocalDpi xmlns:a14="http://schemas.microsoft.com/office/drawing/2010/main" val="0"/>
              </a:ext>
            </a:extLst>
          </a:blip>
          <a:srcRect b="65669"/>
          <a:stretch>
            <a:fillRect/>
          </a:stretch>
        </p:blipFill>
        <p:spPr bwMode="auto">
          <a:xfrm>
            <a:off x="3188494" y="2261328"/>
            <a:ext cx="11049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 name="Rectangle 164"/>
          <p:cNvSpPr/>
          <p:nvPr/>
        </p:nvSpPr>
        <p:spPr>
          <a:xfrm>
            <a:off x="4981575" y="1795463"/>
            <a:ext cx="49213" cy="1492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6" name="TextBox 165"/>
          <p:cNvSpPr txBox="1">
            <a:spLocks noChangeArrowheads="1"/>
          </p:cNvSpPr>
          <p:nvPr/>
        </p:nvSpPr>
        <p:spPr bwMode="auto">
          <a:xfrm>
            <a:off x="4845050" y="1715428"/>
            <a:ext cx="41846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b="1" dirty="0" smtClean="0">
                <a:solidFill>
                  <a:srgbClr val="FF0000"/>
                </a:solidFill>
                <a:latin typeface="Palatino Linotype" pitchFamily="18" charset="0"/>
              </a:rPr>
              <a:t>Average of (Zone1)</a:t>
            </a:r>
            <a:r>
              <a:rPr lang="en-US" sz="1400" b="1" baseline="30000" dirty="0" smtClean="0">
                <a:solidFill>
                  <a:srgbClr val="FF0000"/>
                </a:solidFill>
                <a:latin typeface="Palatino Linotype" pitchFamily="18" charset="0"/>
              </a:rPr>
              <a:t>n</a:t>
            </a:r>
            <a:r>
              <a:rPr lang="en-US" sz="1400" b="1" dirty="0" smtClean="0">
                <a:solidFill>
                  <a:srgbClr val="FF0000"/>
                </a:solidFill>
                <a:latin typeface="Palatino Linotype" pitchFamily="18" charset="0"/>
              </a:rPr>
              <a:t> </a:t>
            </a:r>
            <a:r>
              <a:rPr lang="en-US" sz="1400" b="1" dirty="0">
                <a:solidFill>
                  <a:srgbClr val="FF0000"/>
                </a:solidFill>
                <a:latin typeface="Palatino Linotype" pitchFamily="18" charset="0"/>
              </a:rPr>
              <a:t>and </a:t>
            </a:r>
            <a:r>
              <a:rPr lang="en-US" sz="1400" b="1" dirty="0" smtClean="0">
                <a:solidFill>
                  <a:srgbClr val="FF0000"/>
                </a:solidFill>
                <a:latin typeface="Palatino Linotype" pitchFamily="18" charset="0"/>
              </a:rPr>
              <a:t>(Zone1)</a:t>
            </a:r>
            <a:r>
              <a:rPr lang="en-US" sz="1400" b="1" baseline="30000" dirty="0" smtClean="0">
                <a:solidFill>
                  <a:srgbClr val="FF0000"/>
                </a:solidFill>
                <a:latin typeface="Palatino Linotype" pitchFamily="18" charset="0"/>
              </a:rPr>
              <a:t>n+1</a:t>
            </a:r>
            <a:r>
              <a:rPr lang="en-US" sz="1400" b="1" dirty="0" smtClean="0">
                <a:solidFill>
                  <a:srgbClr val="FF0000"/>
                </a:solidFill>
                <a:latin typeface="Palatino Linotype" pitchFamily="18" charset="0"/>
              </a:rPr>
              <a:t> slope &amp; </a:t>
            </a:r>
          </a:p>
          <a:p>
            <a:pPr eaLnBrk="1" hangingPunct="1"/>
            <a:r>
              <a:rPr lang="en-US" sz="1400" b="1" dirty="0" smtClean="0">
                <a:solidFill>
                  <a:srgbClr val="FF0000"/>
                </a:solidFill>
                <a:latin typeface="Palatino Linotype" pitchFamily="18" charset="0"/>
              </a:rPr>
              <a:t>Average </a:t>
            </a:r>
            <a:r>
              <a:rPr lang="en-US" sz="1400" b="1" dirty="0">
                <a:solidFill>
                  <a:srgbClr val="FF0000"/>
                </a:solidFill>
                <a:latin typeface="Palatino Linotype" pitchFamily="18" charset="0"/>
              </a:rPr>
              <a:t>of (</a:t>
            </a:r>
            <a:r>
              <a:rPr lang="en-US" sz="1400" b="1" dirty="0" smtClean="0">
                <a:solidFill>
                  <a:srgbClr val="FF0000"/>
                </a:solidFill>
                <a:latin typeface="Palatino Linotype" pitchFamily="18" charset="0"/>
              </a:rPr>
              <a:t>Zone2)</a:t>
            </a:r>
            <a:r>
              <a:rPr lang="en-US" sz="1400" b="1" baseline="30000" dirty="0" smtClean="0">
                <a:solidFill>
                  <a:srgbClr val="FF0000"/>
                </a:solidFill>
                <a:latin typeface="Palatino Linotype" pitchFamily="18" charset="0"/>
              </a:rPr>
              <a:t>n</a:t>
            </a:r>
            <a:r>
              <a:rPr lang="en-US" sz="1400" b="1" dirty="0" smtClean="0">
                <a:solidFill>
                  <a:srgbClr val="FF0000"/>
                </a:solidFill>
                <a:latin typeface="Palatino Linotype" pitchFamily="18" charset="0"/>
              </a:rPr>
              <a:t> </a:t>
            </a:r>
            <a:r>
              <a:rPr lang="en-US" sz="1400" b="1" dirty="0">
                <a:solidFill>
                  <a:srgbClr val="FF0000"/>
                </a:solidFill>
                <a:latin typeface="Palatino Linotype" pitchFamily="18" charset="0"/>
              </a:rPr>
              <a:t>and (</a:t>
            </a:r>
            <a:r>
              <a:rPr lang="en-US" sz="1400" b="1" dirty="0" smtClean="0">
                <a:solidFill>
                  <a:srgbClr val="FF0000"/>
                </a:solidFill>
                <a:latin typeface="Palatino Linotype" pitchFamily="18" charset="0"/>
              </a:rPr>
              <a:t>Zone2)</a:t>
            </a:r>
            <a:r>
              <a:rPr lang="en-US" sz="1400" b="1" baseline="30000" dirty="0" smtClean="0">
                <a:solidFill>
                  <a:srgbClr val="FF0000"/>
                </a:solidFill>
                <a:latin typeface="Palatino Linotype" pitchFamily="18" charset="0"/>
              </a:rPr>
              <a:t>n+1</a:t>
            </a:r>
            <a:r>
              <a:rPr lang="en-US" sz="1400" b="1" dirty="0" smtClean="0">
                <a:solidFill>
                  <a:srgbClr val="FF0000"/>
                </a:solidFill>
                <a:latin typeface="Palatino Linotype" pitchFamily="18" charset="0"/>
              </a:rPr>
              <a:t> </a:t>
            </a:r>
            <a:r>
              <a:rPr lang="en-US" sz="1400" b="1" dirty="0">
                <a:solidFill>
                  <a:srgbClr val="FF0000"/>
                </a:solidFill>
                <a:latin typeface="Palatino Linotype" pitchFamily="18" charset="0"/>
              </a:rPr>
              <a:t>slope</a:t>
            </a:r>
            <a:endParaRPr lang="en-US" sz="1400" b="1" baseline="-25000" dirty="0">
              <a:solidFill>
                <a:srgbClr val="FF0000"/>
              </a:solidFill>
              <a:latin typeface="Palatino Linotype" pitchFamily="18" charset="0"/>
            </a:endParaRPr>
          </a:p>
        </p:txBody>
      </p:sp>
      <p:pic>
        <p:nvPicPr>
          <p:cNvPr id="47160" name="Picture 168" descr="C:\Users\raslak\AppData\Local\Microsoft\Windows\Temporary Internet Files\Content.IE5\Y5V1NHWE\MC900290921[1].wmf"/>
          <p:cNvPicPr>
            <a:picLocks noChangeAspect="1" noChangeArrowheads="1"/>
          </p:cNvPicPr>
          <p:nvPr/>
        </p:nvPicPr>
        <p:blipFill>
          <a:blip r:embed="rId3" cstate="print">
            <a:extLst>
              <a:ext uri="{28A0092B-C50C-407E-A947-70E740481C1C}">
                <a14:useLocalDpi xmlns:a14="http://schemas.microsoft.com/office/drawing/2010/main" val="0"/>
              </a:ext>
            </a:extLst>
          </a:blip>
          <a:srcRect b="65669"/>
          <a:stretch>
            <a:fillRect/>
          </a:stretch>
        </p:blipFill>
        <p:spPr bwMode="auto">
          <a:xfrm>
            <a:off x="2963863" y="2759075"/>
            <a:ext cx="11049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 name="Flowchart: Connector 142"/>
          <p:cNvSpPr/>
          <p:nvPr/>
        </p:nvSpPr>
        <p:spPr>
          <a:xfrm>
            <a:off x="3962400" y="2152650"/>
            <a:ext cx="90488" cy="111125"/>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4" name="Flowchart: Connector 143"/>
          <p:cNvSpPr/>
          <p:nvPr/>
        </p:nvSpPr>
        <p:spPr>
          <a:xfrm>
            <a:off x="3810000" y="2152650"/>
            <a:ext cx="90488" cy="111125"/>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9" name="TextBox 8"/>
          <p:cNvSpPr txBox="1">
            <a:spLocks noChangeArrowheads="1"/>
          </p:cNvSpPr>
          <p:nvPr/>
        </p:nvSpPr>
        <p:spPr bwMode="auto">
          <a:xfrm>
            <a:off x="3429000" y="6511925"/>
            <a:ext cx="57150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500" b="1" dirty="0">
                <a:solidFill>
                  <a:schemeClr val="bg1"/>
                </a:solidFill>
                <a:latin typeface="Calibri" pitchFamily="34" charset="0"/>
              </a:rPr>
              <a:t>Arkansas Nonpoint Source Stakeholder Meeting- September 26, 2012</a:t>
            </a:r>
          </a:p>
        </p:txBody>
      </p:sp>
      <p:grpSp>
        <p:nvGrpSpPr>
          <p:cNvPr id="65" name="Group 64"/>
          <p:cNvGrpSpPr/>
          <p:nvPr/>
        </p:nvGrpSpPr>
        <p:grpSpPr>
          <a:xfrm>
            <a:off x="9525" y="6035675"/>
            <a:ext cx="9134475" cy="822325"/>
            <a:chOff x="9525" y="6035675"/>
            <a:chExt cx="9134475" cy="822325"/>
          </a:xfrm>
        </p:grpSpPr>
        <p:sp>
          <p:nvSpPr>
            <p:cNvPr id="66" name="Subtitle 2"/>
            <p:cNvSpPr txBox="1">
              <a:spLocks/>
            </p:cNvSpPr>
            <p:nvPr/>
          </p:nvSpPr>
          <p:spPr>
            <a:xfrm>
              <a:off x="1524000" y="6324600"/>
              <a:ext cx="7620000" cy="5334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sp>
          <p:nvSpPr>
            <p:cNvPr id="67" name="TextBox 66"/>
            <p:cNvSpPr txBox="1"/>
            <p:nvPr/>
          </p:nvSpPr>
          <p:spPr>
            <a:xfrm>
              <a:off x="1524000" y="6324600"/>
              <a:ext cx="7620000" cy="369332"/>
            </a:xfrm>
            <a:prstGeom prst="rect">
              <a:avLst/>
            </a:prstGeom>
            <a:noFill/>
          </p:spPr>
          <p:txBody>
            <a:bodyPr wrap="square" rtlCol="0">
              <a:spAutoFit/>
            </a:bodyPr>
            <a:lstStyle/>
            <a:p>
              <a:pPr algn="r"/>
              <a:r>
                <a:rPr lang="en-US" b="1" dirty="0" smtClean="0">
                  <a:solidFill>
                    <a:schemeClr val="bg1"/>
                  </a:solidFill>
                  <a:latin typeface="Times New Roman" pitchFamily="18" charset="0"/>
                  <a:cs typeface="Times New Roman" pitchFamily="18" charset="0"/>
                </a:rPr>
                <a:t>ANRC NPS Annual 319 Program Review Meeting, September 18, 2014</a:t>
              </a:r>
              <a:endParaRPr lang="en-US" b="1" dirty="0">
                <a:solidFill>
                  <a:schemeClr val="bg1"/>
                </a:solidFill>
                <a:latin typeface="Times New Roman" pitchFamily="18" charset="0"/>
                <a:cs typeface="Times New Roman" pitchFamily="18" charset="0"/>
              </a:endParaRPr>
            </a:p>
          </p:txBody>
        </p:sp>
        <p:pic>
          <p:nvPicPr>
            <p:cNvPr id="68"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525" y="6035675"/>
              <a:ext cx="1471613" cy="822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7" name="Group 6"/>
          <p:cNvGrpSpPr/>
          <p:nvPr/>
        </p:nvGrpSpPr>
        <p:grpSpPr>
          <a:xfrm>
            <a:off x="121445" y="4958372"/>
            <a:ext cx="3459162" cy="1182079"/>
            <a:chOff x="21626" y="4419600"/>
            <a:chExt cx="3459162" cy="1182079"/>
          </a:xfrm>
        </p:grpSpPr>
        <p:sp>
          <p:nvSpPr>
            <p:cNvPr id="2" name="Rounded Rectangle 1"/>
            <p:cNvSpPr/>
            <p:nvPr/>
          </p:nvSpPr>
          <p:spPr>
            <a:xfrm>
              <a:off x="21626" y="4419600"/>
              <a:ext cx="3407374" cy="1021862"/>
            </a:xfrm>
            <a:prstGeom prst="roundRect">
              <a:avLst>
                <a:gd name="adj" fmla="val 5221"/>
              </a:avLst>
            </a:prstGeom>
            <a:solidFill>
              <a:schemeClr val="bg1">
                <a:alpha val="8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p:cNvSpPr txBox="1">
              <a:spLocks noChangeArrowheads="1"/>
            </p:cNvSpPr>
            <p:nvPr/>
          </p:nvSpPr>
          <p:spPr bwMode="auto">
            <a:xfrm>
              <a:off x="21626" y="4503943"/>
              <a:ext cx="2193925" cy="1097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b="1" dirty="0" smtClean="0">
                  <a:solidFill>
                    <a:srgbClr val="FF0000"/>
                  </a:solidFill>
                  <a:latin typeface="Palatino Linotype" pitchFamily="18" charset="0"/>
                </a:rPr>
                <a:t>Zone1 = 15 Feet</a:t>
              </a:r>
            </a:p>
            <a:p>
              <a:pPr eaLnBrk="1" hangingPunct="1"/>
              <a:r>
                <a:rPr lang="en-US" sz="1400" b="1" dirty="0" smtClean="0">
                  <a:solidFill>
                    <a:srgbClr val="FF0000"/>
                  </a:solidFill>
                  <a:latin typeface="Palatino Linotype" pitchFamily="18" charset="0"/>
                </a:rPr>
                <a:t>Zone2 = 20 Feet</a:t>
              </a:r>
            </a:p>
            <a:p>
              <a:pPr eaLnBrk="1" hangingPunct="1"/>
              <a:endParaRPr lang="en-US" sz="1400" b="1" dirty="0">
                <a:solidFill>
                  <a:srgbClr val="FF0000"/>
                </a:solidFill>
                <a:latin typeface="Palatino Linotype" pitchFamily="18" charset="0"/>
              </a:endParaRPr>
            </a:p>
            <a:p>
              <a:pPr eaLnBrk="1" hangingPunct="1"/>
              <a:r>
                <a:rPr lang="en-US" sz="1400" b="1" dirty="0" smtClean="0">
                  <a:solidFill>
                    <a:srgbClr val="FF0000"/>
                  </a:solidFill>
                  <a:latin typeface="Palatino Linotype" pitchFamily="18" charset="0"/>
                </a:rPr>
                <a:t>Zone3 = 30 Feet</a:t>
              </a:r>
              <a:r>
                <a:rPr lang="en-US" sz="1400" b="1" dirty="0">
                  <a:solidFill>
                    <a:srgbClr val="FF0000"/>
                  </a:solidFill>
                  <a:latin typeface="Palatino Linotype" pitchFamily="18" charset="0"/>
                </a:rPr>
                <a:t/>
              </a:r>
              <a:br>
                <a:rPr lang="en-US" sz="1400" b="1" dirty="0">
                  <a:solidFill>
                    <a:srgbClr val="FF0000"/>
                  </a:solidFill>
                  <a:latin typeface="Palatino Linotype" pitchFamily="18" charset="0"/>
                </a:rPr>
              </a:br>
              <a:endParaRPr lang="en-US" sz="1400" b="1" baseline="-25000" dirty="0">
                <a:solidFill>
                  <a:srgbClr val="FF0000"/>
                </a:solidFill>
                <a:latin typeface="Palatino Linotype" pitchFamily="18" charset="0"/>
              </a:endParaRPr>
            </a:p>
          </p:txBody>
        </p:sp>
        <p:sp>
          <p:nvSpPr>
            <p:cNvPr id="72" name="TextBox 71"/>
            <p:cNvSpPr txBox="1">
              <a:spLocks noChangeArrowheads="1"/>
            </p:cNvSpPr>
            <p:nvPr/>
          </p:nvSpPr>
          <p:spPr bwMode="auto">
            <a:xfrm>
              <a:off x="1405824" y="4600575"/>
              <a:ext cx="20749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b="1" dirty="0" smtClean="0">
                  <a:solidFill>
                    <a:srgbClr val="FF0000"/>
                  </a:solidFill>
                  <a:latin typeface="Palatino Linotype" pitchFamily="18" charset="0"/>
                </a:rPr>
                <a:t>Slope &amp; Land use data</a:t>
              </a:r>
              <a:endParaRPr lang="en-US" sz="1400" b="1" dirty="0">
                <a:solidFill>
                  <a:srgbClr val="FF0000"/>
                </a:solidFill>
                <a:latin typeface="Palatino Linotype" pitchFamily="18" charset="0"/>
              </a:endParaRPr>
            </a:p>
          </p:txBody>
        </p:sp>
        <p:sp>
          <p:nvSpPr>
            <p:cNvPr id="73" name="TextBox 72"/>
            <p:cNvSpPr txBox="1">
              <a:spLocks noChangeArrowheads="1"/>
            </p:cNvSpPr>
            <p:nvPr/>
          </p:nvSpPr>
          <p:spPr bwMode="auto">
            <a:xfrm>
              <a:off x="1417638" y="5138554"/>
              <a:ext cx="18732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b="1" dirty="0" smtClean="0">
                  <a:solidFill>
                    <a:srgbClr val="FF0000"/>
                  </a:solidFill>
                  <a:latin typeface="Palatino Linotype" pitchFamily="18" charset="0"/>
                </a:rPr>
                <a:t>Only Land use data</a:t>
              </a:r>
              <a:endParaRPr lang="en-US" sz="1400" b="1" dirty="0">
                <a:solidFill>
                  <a:srgbClr val="FF0000"/>
                </a:solidFill>
                <a:latin typeface="Palatino Linotype" pitchFamily="18" charset="0"/>
              </a:endParaRPr>
            </a:p>
          </p:txBody>
        </p:sp>
        <p:sp>
          <p:nvSpPr>
            <p:cNvPr id="6" name="Right Brace 5"/>
            <p:cNvSpPr/>
            <p:nvPr/>
          </p:nvSpPr>
          <p:spPr>
            <a:xfrm>
              <a:off x="1370714" y="4529076"/>
              <a:ext cx="110424" cy="449261"/>
            </a:xfrm>
            <a:prstGeom prst="righ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5" name="Right Brace 74"/>
            <p:cNvSpPr/>
            <p:nvPr/>
          </p:nvSpPr>
          <p:spPr>
            <a:xfrm>
              <a:off x="1372080" y="5159312"/>
              <a:ext cx="69851" cy="253021"/>
            </a:xfrm>
            <a:prstGeom prst="righ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978802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6"/>
                                        </p:tgtEl>
                                        <p:attrNameLst>
                                          <p:attrName>style.visibility</p:attrName>
                                        </p:attrNameLst>
                                      </p:cBhvr>
                                      <p:to>
                                        <p:strVal val="visible"/>
                                      </p:to>
                                    </p:set>
                                  </p:childTnLst>
                                </p:cTn>
                              </p:par>
                              <p:par>
                                <p:cTn id="7" presetID="26" presetClass="emph" presetSubtype="0" fill="hold" grpId="1" nodeType="withEffect">
                                  <p:stCondLst>
                                    <p:cond delay="0"/>
                                  </p:stCondLst>
                                  <p:childTnLst>
                                    <p:animEffect transition="out" filter="fade">
                                      <p:cBhvr>
                                        <p:cTn id="8" dur="500" tmFilter="0, 0; .2, .5; .8, .5; 1, 0"/>
                                        <p:tgtEl>
                                          <p:spTgt spid="126"/>
                                        </p:tgtEl>
                                      </p:cBhvr>
                                    </p:animEffect>
                                    <p:animScale>
                                      <p:cBhvr>
                                        <p:cTn id="9" dur="250" autoRev="1" fill="hold"/>
                                        <p:tgtEl>
                                          <p:spTgt spid="126"/>
                                        </p:tgtEl>
                                      </p:cBhvr>
                                      <p:by x="105000" y="105000"/>
                                    </p:animScale>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60"/>
                                        </p:tgtEl>
                                        <p:attrNameLst>
                                          <p:attrName>style.visibility</p:attrName>
                                        </p:attrNameLst>
                                      </p:cBhvr>
                                      <p:to>
                                        <p:strVal val="visible"/>
                                      </p:to>
                                    </p:set>
                                  </p:childTnLst>
                                </p:cTn>
                              </p:par>
                            </p:childTnLst>
                          </p:cTn>
                        </p:par>
                        <p:par>
                          <p:cTn id="14" fill="hold" nodeType="withGroup">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127"/>
                                        </p:tgtEl>
                                        <p:attrNameLst>
                                          <p:attrName>style.visibility</p:attrName>
                                        </p:attrNameLst>
                                      </p:cBhvr>
                                      <p:to>
                                        <p:strVal val="visible"/>
                                      </p:to>
                                    </p:set>
                                  </p:childTnLst>
                                </p:cTn>
                              </p:par>
                            </p:childTnLst>
                          </p:cTn>
                        </p:par>
                        <p:par>
                          <p:cTn id="17" fill="hold" nodeType="withGroup">
                            <p:stCondLst>
                              <p:cond delay="0"/>
                            </p:stCondLst>
                            <p:childTnLst>
                              <p:par>
                                <p:cTn id="18" presetID="1" presetClass="entr" presetSubtype="0" fill="hold" grpId="0" nodeType="afterEffect">
                                  <p:stCondLst>
                                    <p:cond delay="0"/>
                                  </p:stCondLst>
                                  <p:childTnLst>
                                    <p:set>
                                      <p:cBhvr>
                                        <p:cTn id="19" dur="1" fill="hold">
                                          <p:stCondLst>
                                            <p:cond delay="0"/>
                                          </p:stCondLst>
                                        </p:cTn>
                                        <p:tgtEl>
                                          <p:spTgt spid="128"/>
                                        </p:tgtEl>
                                        <p:attrNameLst>
                                          <p:attrName>style.visibility</p:attrName>
                                        </p:attrNameLst>
                                      </p:cBhvr>
                                      <p:to>
                                        <p:strVal val="visible"/>
                                      </p:to>
                                    </p:set>
                                  </p:childTnLst>
                                </p:cTn>
                              </p:par>
                            </p:childTnLst>
                          </p:cTn>
                        </p:par>
                        <p:par>
                          <p:cTn id="20" fill="hold" nodeType="withGroup">
                            <p:stCondLst>
                              <p:cond delay="0"/>
                            </p:stCondLst>
                            <p:childTnLst>
                              <p:par>
                                <p:cTn id="21" presetID="1" presetClass="entr" presetSubtype="0" fill="hold" grpId="0" nodeType="afterEffect">
                                  <p:stCondLst>
                                    <p:cond delay="0"/>
                                  </p:stCondLst>
                                  <p:childTnLst>
                                    <p:set>
                                      <p:cBhvr>
                                        <p:cTn id="22" dur="1" fill="hold">
                                          <p:stCondLst>
                                            <p:cond delay="0"/>
                                          </p:stCondLst>
                                        </p:cTn>
                                        <p:tgtEl>
                                          <p:spTgt spid="129"/>
                                        </p:tgtEl>
                                        <p:attrNameLst>
                                          <p:attrName>style.visibility</p:attrName>
                                        </p:attrNameLst>
                                      </p:cBhvr>
                                      <p:to>
                                        <p:strVal val="visible"/>
                                      </p:to>
                                    </p:set>
                                  </p:childTnLst>
                                </p:cTn>
                              </p:par>
                            </p:childTnLst>
                          </p:cTn>
                        </p:par>
                        <p:par>
                          <p:cTn id="23" fill="hold" nodeType="withGroup">
                            <p:stCondLst>
                              <p:cond delay="0"/>
                            </p:stCondLst>
                            <p:childTnLst>
                              <p:par>
                                <p:cTn id="24" presetID="1" presetClass="entr" presetSubtype="0" fill="hold" grpId="0" nodeType="afterEffect">
                                  <p:stCondLst>
                                    <p:cond delay="0"/>
                                  </p:stCondLst>
                                  <p:childTnLst>
                                    <p:set>
                                      <p:cBhvr>
                                        <p:cTn id="25" dur="1" fill="hold">
                                          <p:stCondLst>
                                            <p:cond delay="0"/>
                                          </p:stCondLst>
                                        </p:cTn>
                                        <p:tgtEl>
                                          <p:spTgt spid="130"/>
                                        </p:tgtEl>
                                        <p:attrNameLst>
                                          <p:attrName>style.visibility</p:attrName>
                                        </p:attrNameLst>
                                      </p:cBhvr>
                                      <p:to>
                                        <p:strVal val="visible"/>
                                      </p:to>
                                    </p:set>
                                  </p:childTnLst>
                                </p:cTn>
                              </p:par>
                            </p:childTnLst>
                          </p:cTn>
                        </p:par>
                        <p:par>
                          <p:cTn id="26" fill="hold" nodeType="withGroup">
                            <p:stCondLst>
                              <p:cond delay="0"/>
                            </p:stCondLst>
                            <p:childTnLst>
                              <p:par>
                                <p:cTn id="27" presetID="1" presetClass="entr" presetSubtype="0" fill="hold" grpId="0" nodeType="afterEffect">
                                  <p:stCondLst>
                                    <p:cond delay="0"/>
                                  </p:stCondLst>
                                  <p:childTnLst>
                                    <p:set>
                                      <p:cBhvr>
                                        <p:cTn id="28" dur="1" fill="hold">
                                          <p:stCondLst>
                                            <p:cond delay="0"/>
                                          </p:stCondLst>
                                        </p:cTn>
                                        <p:tgtEl>
                                          <p:spTgt spid="131"/>
                                        </p:tgtEl>
                                        <p:attrNameLst>
                                          <p:attrName>style.visibility</p:attrName>
                                        </p:attrNameLst>
                                      </p:cBhvr>
                                      <p:to>
                                        <p:strVal val="visible"/>
                                      </p:to>
                                    </p:set>
                                  </p:childTnLst>
                                </p:cTn>
                              </p:par>
                            </p:childTnLst>
                          </p:cTn>
                        </p:par>
                        <p:par>
                          <p:cTn id="29" fill="hold" nodeType="withGroup">
                            <p:stCondLst>
                              <p:cond delay="0"/>
                            </p:stCondLst>
                            <p:childTnLst>
                              <p:par>
                                <p:cTn id="30" presetID="1" presetClass="entr" presetSubtype="0" fill="hold" grpId="0" nodeType="afterEffect">
                                  <p:stCondLst>
                                    <p:cond delay="0"/>
                                  </p:stCondLst>
                                  <p:childTnLst>
                                    <p:set>
                                      <p:cBhvr>
                                        <p:cTn id="31" dur="1" fill="hold">
                                          <p:stCondLst>
                                            <p:cond delay="0"/>
                                          </p:stCondLst>
                                        </p:cTn>
                                        <p:tgtEl>
                                          <p:spTgt spid="132"/>
                                        </p:tgtEl>
                                        <p:attrNameLst>
                                          <p:attrName>style.visibility</p:attrName>
                                        </p:attrNameLst>
                                      </p:cBhvr>
                                      <p:to>
                                        <p:strVal val="visible"/>
                                      </p:to>
                                    </p:set>
                                  </p:childTnLst>
                                </p:cTn>
                              </p:par>
                            </p:childTnLst>
                          </p:cTn>
                        </p:par>
                        <p:par>
                          <p:cTn id="32" fill="hold" nodeType="withGroup">
                            <p:stCondLst>
                              <p:cond delay="0"/>
                            </p:stCondLst>
                            <p:childTnLst>
                              <p:par>
                                <p:cTn id="33" presetID="1" presetClass="entr" presetSubtype="0" fill="hold" grpId="0" nodeType="afterEffect">
                                  <p:stCondLst>
                                    <p:cond delay="0"/>
                                  </p:stCondLst>
                                  <p:childTnLst>
                                    <p:set>
                                      <p:cBhvr>
                                        <p:cTn id="34" dur="1" fill="hold">
                                          <p:stCondLst>
                                            <p:cond delay="0"/>
                                          </p:stCondLst>
                                        </p:cTn>
                                        <p:tgtEl>
                                          <p:spTgt spid="133"/>
                                        </p:tgtEl>
                                        <p:attrNameLst>
                                          <p:attrName>style.visibility</p:attrName>
                                        </p:attrNameLst>
                                      </p:cBhvr>
                                      <p:to>
                                        <p:strVal val="visible"/>
                                      </p:to>
                                    </p:set>
                                  </p:childTnLst>
                                </p:cTn>
                              </p:par>
                            </p:childTnLst>
                          </p:cTn>
                        </p:par>
                        <p:par>
                          <p:cTn id="35" fill="hold" nodeType="withGroup">
                            <p:stCondLst>
                              <p:cond delay="0"/>
                            </p:stCondLst>
                            <p:childTnLst>
                              <p:par>
                                <p:cTn id="36" presetID="1" presetClass="entr" presetSubtype="0" fill="hold" grpId="0" nodeType="afterEffect">
                                  <p:stCondLst>
                                    <p:cond delay="0"/>
                                  </p:stCondLst>
                                  <p:childTnLst>
                                    <p:set>
                                      <p:cBhvr>
                                        <p:cTn id="37" dur="1" fill="hold">
                                          <p:stCondLst>
                                            <p:cond delay="0"/>
                                          </p:stCondLst>
                                        </p:cTn>
                                        <p:tgtEl>
                                          <p:spTgt spid="134"/>
                                        </p:tgtEl>
                                        <p:attrNameLst>
                                          <p:attrName>style.visibility</p:attrName>
                                        </p:attrNameLst>
                                      </p:cBhvr>
                                      <p:to>
                                        <p:strVal val="visible"/>
                                      </p:to>
                                    </p:set>
                                  </p:childTnLst>
                                </p:cTn>
                              </p:par>
                            </p:childTnLst>
                          </p:cTn>
                        </p:par>
                        <p:par>
                          <p:cTn id="38" fill="hold" nodeType="withGroup">
                            <p:stCondLst>
                              <p:cond delay="0"/>
                            </p:stCondLst>
                            <p:childTnLst>
                              <p:par>
                                <p:cTn id="39" presetID="1" presetClass="entr" presetSubtype="0" fill="hold" grpId="0" nodeType="afterEffect">
                                  <p:stCondLst>
                                    <p:cond delay="0"/>
                                  </p:stCondLst>
                                  <p:childTnLst>
                                    <p:set>
                                      <p:cBhvr>
                                        <p:cTn id="40" dur="1" fill="hold">
                                          <p:stCondLst>
                                            <p:cond delay="0"/>
                                          </p:stCondLst>
                                        </p:cTn>
                                        <p:tgtEl>
                                          <p:spTgt spid="13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6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62"/>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3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fade">
                                      <p:cBhvr>
                                        <p:cTn id="53" dur="500"/>
                                        <p:tgtEl>
                                          <p:spTgt spid="7"/>
                                        </p:tgtEl>
                                      </p:cBhvr>
                                    </p:animEffect>
                                  </p:childTnLst>
                                </p:cTn>
                              </p:par>
                              <p:par>
                                <p:cTn id="54" presetID="1" presetClass="entr" presetSubtype="0" fill="hold" grpId="0" nodeType="withEffect">
                                  <p:stCondLst>
                                    <p:cond delay="0"/>
                                  </p:stCondLst>
                                  <p:childTnLst>
                                    <p:set>
                                      <p:cBhvr>
                                        <p:cTn id="55" dur="1" fill="hold">
                                          <p:stCondLst>
                                            <p:cond delay="0"/>
                                          </p:stCondLst>
                                        </p:cTn>
                                        <p:tgtEl>
                                          <p:spTgt spid="136"/>
                                        </p:tgtEl>
                                        <p:attrNameLst>
                                          <p:attrName>style.visibility</p:attrName>
                                        </p:attrNameLst>
                                      </p:cBhvr>
                                      <p:to>
                                        <p:strVal val="visible"/>
                                      </p:to>
                                    </p:set>
                                  </p:childTnLst>
                                </p:cTn>
                              </p:par>
                              <p:par>
                                <p:cTn id="56" presetID="26" presetClass="emph" presetSubtype="0" fill="hold" grpId="1" nodeType="withEffect">
                                  <p:stCondLst>
                                    <p:cond delay="0"/>
                                  </p:stCondLst>
                                  <p:childTnLst>
                                    <p:animEffect transition="out" filter="fade">
                                      <p:cBhvr>
                                        <p:cTn id="57" dur="500" tmFilter="0, 0; .2, .5; .8, .5; 1, 0"/>
                                        <p:tgtEl>
                                          <p:spTgt spid="137"/>
                                        </p:tgtEl>
                                      </p:cBhvr>
                                    </p:animEffect>
                                    <p:animScale>
                                      <p:cBhvr>
                                        <p:cTn id="58" dur="250" autoRev="1" fill="hold"/>
                                        <p:tgtEl>
                                          <p:spTgt spid="137"/>
                                        </p:tgtEl>
                                      </p:cBhvr>
                                      <p:by x="105000" y="105000"/>
                                    </p:animScale>
                                  </p:childTnLst>
                                </p:cTn>
                              </p:par>
                              <p:par>
                                <p:cTn id="59" presetID="26" presetClass="emph" presetSubtype="0" fill="hold" grpId="1" nodeType="withEffect">
                                  <p:stCondLst>
                                    <p:cond delay="0"/>
                                  </p:stCondLst>
                                  <p:childTnLst>
                                    <p:animEffect transition="out" filter="fade">
                                      <p:cBhvr>
                                        <p:cTn id="60" dur="500" tmFilter="0, 0; .2, .5; .8, .5; 1, 0"/>
                                        <p:tgtEl>
                                          <p:spTgt spid="136"/>
                                        </p:tgtEl>
                                      </p:cBhvr>
                                    </p:animEffect>
                                    <p:animScale>
                                      <p:cBhvr>
                                        <p:cTn id="61" dur="250" autoRev="1" fill="hold"/>
                                        <p:tgtEl>
                                          <p:spTgt spid="136"/>
                                        </p:tgtEl>
                                      </p:cBhvr>
                                      <p:by x="105000" y="105000"/>
                                    </p:animScale>
                                  </p:childTnLst>
                                </p:cTn>
                              </p:par>
                            </p:childTnLst>
                          </p:cTn>
                        </p:par>
                      </p:childTnLst>
                    </p:cTn>
                  </p:par>
                  <p:par>
                    <p:cTn id="62" fill="hold" nodeType="clickPar">
                      <p:stCondLst>
                        <p:cond delay="indefinite"/>
                      </p:stCondLst>
                      <p:childTnLst>
                        <p:par>
                          <p:cTn id="63" fill="hold" nodeType="withGroup">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139"/>
                                        </p:tgtEl>
                                        <p:attrNameLst>
                                          <p:attrName>style.visibility</p:attrName>
                                        </p:attrNameLst>
                                      </p:cBhvr>
                                      <p:to>
                                        <p:strVal val="visible"/>
                                      </p:to>
                                    </p:set>
                                  </p:childTnLst>
                                </p:cTn>
                              </p:par>
                              <p:par>
                                <p:cTn id="66" presetID="1" presetClass="entr" presetSubtype="0" fill="hold" nodeType="withEffect">
                                  <p:stCondLst>
                                    <p:cond delay="0"/>
                                  </p:stCondLst>
                                  <p:childTnLst>
                                    <p:set>
                                      <p:cBhvr>
                                        <p:cTn id="67" dur="1" fill="hold">
                                          <p:stCondLst>
                                            <p:cond delay="0"/>
                                          </p:stCondLst>
                                        </p:cTn>
                                        <p:tgtEl>
                                          <p:spTgt spid="138"/>
                                        </p:tgtEl>
                                        <p:attrNameLst>
                                          <p:attrName>style.visibility</p:attrName>
                                        </p:attrNameLst>
                                      </p:cBhvr>
                                      <p:to>
                                        <p:strVal val="visible"/>
                                      </p:to>
                                    </p:set>
                                  </p:childTnLst>
                                </p:cTn>
                              </p:par>
                            </p:childTnLst>
                          </p:cTn>
                        </p:par>
                      </p:childTnLst>
                    </p:cTn>
                  </p:par>
                  <p:par>
                    <p:cTn id="68" fill="hold" nodeType="clickPar">
                      <p:stCondLst>
                        <p:cond delay="indefinite"/>
                      </p:stCondLst>
                      <p:childTnLst>
                        <p:par>
                          <p:cTn id="69" fill="hold" nodeType="withGroup">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140"/>
                                        </p:tgtEl>
                                        <p:attrNameLst>
                                          <p:attrName>style.visibility</p:attrName>
                                        </p:attrNameLst>
                                      </p:cBhvr>
                                      <p:to>
                                        <p:strVal val="visible"/>
                                      </p:to>
                                    </p:set>
                                  </p:childTnLst>
                                </p:cTn>
                              </p:par>
                              <p:par>
                                <p:cTn id="72" presetID="26" presetClass="emph" presetSubtype="0" fill="hold" grpId="1" nodeType="withEffect">
                                  <p:stCondLst>
                                    <p:cond delay="0"/>
                                  </p:stCondLst>
                                  <p:childTnLst>
                                    <p:animEffect transition="out" filter="fade">
                                      <p:cBhvr>
                                        <p:cTn id="73" dur="500" tmFilter="0, 0; .2, .5; .8, .5; 1, 0"/>
                                        <p:tgtEl>
                                          <p:spTgt spid="140"/>
                                        </p:tgtEl>
                                      </p:cBhvr>
                                    </p:animEffect>
                                    <p:animScale>
                                      <p:cBhvr>
                                        <p:cTn id="74" dur="250" autoRev="1" fill="hold"/>
                                        <p:tgtEl>
                                          <p:spTgt spid="140"/>
                                        </p:tgtEl>
                                      </p:cBhvr>
                                      <p:by x="105000" y="105000"/>
                                    </p:animScale>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54"/>
                                        </p:tgtEl>
                                        <p:attrNameLst>
                                          <p:attrName>style.visibility</p:attrName>
                                        </p:attrNameLst>
                                      </p:cBhvr>
                                      <p:to>
                                        <p:strVal val="visible"/>
                                      </p:to>
                                    </p:set>
                                  </p:childTnLst>
                                </p:cTn>
                              </p:par>
                            </p:childTnLst>
                          </p:cTn>
                        </p:par>
                        <p:par>
                          <p:cTn id="79" fill="hold" nodeType="withGroup">
                            <p:stCondLst>
                              <p:cond delay="0"/>
                            </p:stCondLst>
                            <p:childTnLst>
                              <p:par>
                                <p:cTn id="80" presetID="1" presetClass="entr" presetSubtype="0" fill="hold" grpId="0" nodeType="afterEffect">
                                  <p:stCondLst>
                                    <p:cond delay="0"/>
                                  </p:stCondLst>
                                  <p:childTnLst>
                                    <p:set>
                                      <p:cBhvr>
                                        <p:cTn id="81" dur="1" fill="hold">
                                          <p:stCondLst>
                                            <p:cond delay="0"/>
                                          </p:stCondLst>
                                        </p:cTn>
                                        <p:tgtEl>
                                          <p:spTgt spid="141"/>
                                        </p:tgtEl>
                                        <p:attrNameLst>
                                          <p:attrName>style.visibility</p:attrName>
                                        </p:attrNameLst>
                                      </p:cBhvr>
                                      <p:to>
                                        <p:strVal val="visible"/>
                                      </p:to>
                                    </p:set>
                                  </p:childTnLst>
                                </p:cTn>
                              </p:par>
                            </p:childTnLst>
                          </p:cTn>
                        </p:par>
                        <p:par>
                          <p:cTn id="82" fill="hold" nodeType="withGroup">
                            <p:stCondLst>
                              <p:cond delay="0"/>
                            </p:stCondLst>
                            <p:childTnLst>
                              <p:par>
                                <p:cTn id="83" presetID="1" presetClass="entr" presetSubtype="0" fill="hold" grpId="0" nodeType="afterEffect">
                                  <p:stCondLst>
                                    <p:cond delay="0"/>
                                  </p:stCondLst>
                                  <p:childTnLst>
                                    <p:set>
                                      <p:cBhvr>
                                        <p:cTn id="84" dur="1" fill="hold">
                                          <p:stCondLst>
                                            <p:cond delay="0"/>
                                          </p:stCondLst>
                                        </p:cTn>
                                        <p:tgtEl>
                                          <p:spTgt spid="142"/>
                                        </p:tgtEl>
                                        <p:attrNameLst>
                                          <p:attrName>style.visibility</p:attrName>
                                        </p:attrNameLst>
                                      </p:cBhvr>
                                      <p:to>
                                        <p:strVal val="visible"/>
                                      </p:to>
                                    </p:set>
                                  </p:childTnLst>
                                </p:cTn>
                              </p:par>
                            </p:childTnLst>
                          </p:cTn>
                        </p:par>
                        <p:par>
                          <p:cTn id="85" fill="hold" nodeType="withGroup">
                            <p:stCondLst>
                              <p:cond delay="0"/>
                            </p:stCondLst>
                            <p:childTnLst>
                              <p:par>
                                <p:cTn id="86" presetID="1" presetClass="entr" presetSubtype="0" fill="hold" grpId="0" nodeType="afterEffect">
                                  <p:stCondLst>
                                    <p:cond delay="0"/>
                                  </p:stCondLst>
                                  <p:childTnLst>
                                    <p:set>
                                      <p:cBhvr>
                                        <p:cTn id="87" dur="1" fill="hold">
                                          <p:stCondLst>
                                            <p:cond delay="0"/>
                                          </p:stCondLst>
                                        </p:cTn>
                                        <p:tgtEl>
                                          <p:spTgt spid="143"/>
                                        </p:tgtEl>
                                        <p:attrNameLst>
                                          <p:attrName>style.visibility</p:attrName>
                                        </p:attrNameLst>
                                      </p:cBhvr>
                                      <p:to>
                                        <p:strVal val="visible"/>
                                      </p:to>
                                    </p:set>
                                  </p:childTnLst>
                                </p:cTn>
                              </p:par>
                            </p:childTnLst>
                          </p:cTn>
                        </p:par>
                        <p:par>
                          <p:cTn id="88" fill="hold" nodeType="withGroup">
                            <p:stCondLst>
                              <p:cond delay="0"/>
                            </p:stCondLst>
                            <p:childTnLst>
                              <p:par>
                                <p:cTn id="89" presetID="1" presetClass="entr" presetSubtype="0" fill="hold" grpId="0" nodeType="afterEffect">
                                  <p:stCondLst>
                                    <p:cond delay="0"/>
                                  </p:stCondLst>
                                  <p:childTnLst>
                                    <p:set>
                                      <p:cBhvr>
                                        <p:cTn id="90" dur="1" fill="hold">
                                          <p:stCondLst>
                                            <p:cond delay="0"/>
                                          </p:stCondLst>
                                        </p:cTn>
                                        <p:tgtEl>
                                          <p:spTgt spid="144"/>
                                        </p:tgtEl>
                                        <p:attrNameLst>
                                          <p:attrName>style.visibility</p:attrName>
                                        </p:attrNameLst>
                                      </p:cBhvr>
                                      <p:to>
                                        <p:strVal val="visible"/>
                                      </p:to>
                                    </p:set>
                                  </p:childTnLst>
                                </p:cTn>
                              </p:par>
                            </p:childTnLst>
                          </p:cTn>
                        </p:par>
                        <p:par>
                          <p:cTn id="91" fill="hold" nodeType="withGroup">
                            <p:stCondLst>
                              <p:cond delay="0"/>
                            </p:stCondLst>
                            <p:childTnLst>
                              <p:par>
                                <p:cTn id="92" presetID="1" presetClass="entr" presetSubtype="0" fill="hold" grpId="0" nodeType="afterEffect">
                                  <p:stCondLst>
                                    <p:cond delay="0"/>
                                  </p:stCondLst>
                                  <p:childTnLst>
                                    <p:set>
                                      <p:cBhvr>
                                        <p:cTn id="93" dur="1" fill="hold">
                                          <p:stCondLst>
                                            <p:cond delay="0"/>
                                          </p:stCondLst>
                                        </p:cTn>
                                        <p:tgtEl>
                                          <p:spTgt spid="145"/>
                                        </p:tgtEl>
                                        <p:attrNameLst>
                                          <p:attrName>style.visibility</p:attrName>
                                        </p:attrNameLst>
                                      </p:cBhvr>
                                      <p:to>
                                        <p:strVal val="visible"/>
                                      </p:to>
                                    </p:set>
                                  </p:childTnLst>
                                </p:cTn>
                              </p:par>
                            </p:childTnLst>
                          </p:cTn>
                        </p:par>
                        <p:par>
                          <p:cTn id="94" fill="hold" nodeType="withGroup">
                            <p:stCondLst>
                              <p:cond delay="0"/>
                            </p:stCondLst>
                            <p:childTnLst>
                              <p:par>
                                <p:cTn id="95" presetID="1" presetClass="entr" presetSubtype="0" fill="hold" grpId="0" nodeType="afterEffect">
                                  <p:stCondLst>
                                    <p:cond delay="0"/>
                                  </p:stCondLst>
                                  <p:childTnLst>
                                    <p:set>
                                      <p:cBhvr>
                                        <p:cTn id="96" dur="1" fill="hold">
                                          <p:stCondLst>
                                            <p:cond delay="0"/>
                                          </p:stCondLst>
                                        </p:cTn>
                                        <p:tgtEl>
                                          <p:spTgt spid="146"/>
                                        </p:tgtEl>
                                        <p:attrNameLst>
                                          <p:attrName>style.visibility</p:attrName>
                                        </p:attrNameLst>
                                      </p:cBhvr>
                                      <p:to>
                                        <p:strVal val="visible"/>
                                      </p:to>
                                    </p:set>
                                  </p:childTnLst>
                                </p:cTn>
                              </p:par>
                            </p:childTnLst>
                          </p:cTn>
                        </p:par>
                        <p:par>
                          <p:cTn id="97" fill="hold" nodeType="withGroup">
                            <p:stCondLst>
                              <p:cond delay="0"/>
                            </p:stCondLst>
                            <p:childTnLst>
                              <p:par>
                                <p:cTn id="98" presetID="1" presetClass="entr" presetSubtype="0" fill="hold" grpId="0" nodeType="afterEffect">
                                  <p:stCondLst>
                                    <p:cond delay="0"/>
                                  </p:stCondLst>
                                  <p:childTnLst>
                                    <p:set>
                                      <p:cBhvr>
                                        <p:cTn id="99" dur="1" fill="hold">
                                          <p:stCondLst>
                                            <p:cond delay="0"/>
                                          </p:stCondLst>
                                        </p:cTn>
                                        <p:tgtEl>
                                          <p:spTgt spid="147"/>
                                        </p:tgtEl>
                                        <p:attrNameLst>
                                          <p:attrName>style.visibility</p:attrName>
                                        </p:attrNameLst>
                                      </p:cBhvr>
                                      <p:to>
                                        <p:strVal val="visible"/>
                                      </p:to>
                                    </p:set>
                                  </p:childTnLst>
                                </p:cTn>
                              </p:par>
                            </p:childTnLst>
                          </p:cTn>
                        </p:par>
                        <p:par>
                          <p:cTn id="100" fill="hold" nodeType="withGroup">
                            <p:stCondLst>
                              <p:cond delay="0"/>
                            </p:stCondLst>
                            <p:childTnLst>
                              <p:par>
                                <p:cTn id="101" presetID="1" presetClass="entr" presetSubtype="0" fill="hold" grpId="0" nodeType="afterEffect">
                                  <p:stCondLst>
                                    <p:cond delay="0"/>
                                  </p:stCondLst>
                                  <p:childTnLst>
                                    <p:set>
                                      <p:cBhvr>
                                        <p:cTn id="102" dur="1" fill="hold">
                                          <p:stCondLst>
                                            <p:cond delay="0"/>
                                          </p:stCondLst>
                                        </p:cTn>
                                        <p:tgtEl>
                                          <p:spTgt spid="148"/>
                                        </p:tgtEl>
                                        <p:attrNameLst>
                                          <p:attrName>style.visibility</p:attrName>
                                        </p:attrNameLst>
                                      </p:cBhvr>
                                      <p:to>
                                        <p:strVal val="visible"/>
                                      </p:to>
                                    </p:set>
                                  </p:childTnLst>
                                </p:cTn>
                              </p:par>
                            </p:childTnLst>
                          </p:cTn>
                        </p:par>
                        <p:par>
                          <p:cTn id="103" fill="hold" nodeType="withGroup">
                            <p:stCondLst>
                              <p:cond delay="0"/>
                            </p:stCondLst>
                            <p:childTnLst>
                              <p:par>
                                <p:cTn id="104" presetID="1" presetClass="entr" presetSubtype="0" fill="hold" grpId="0" nodeType="afterEffect">
                                  <p:stCondLst>
                                    <p:cond delay="0"/>
                                  </p:stCondLst>
                                  <p:childTnLst>
                                    <p:set>
                                      <p:cBhvr>
                                        <p:cTn id="105" dur="1" fill="hold">
                                          <p:stCondLst>
                                            <p:cond delay="0"/>
                                          </p:stCondLst>
                                        </p:cTn>
                                        <p:tgtEl>
                                          <p:spTgt spid="149"/>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163"/>
                                        </p:tgtEl>
                                        <p:attrNameLst>
                                          <p:attrName>style.visibility</p:attrName>
                                        </p:attrNameLst>
                                      </p:cBhvr>
                                      <p:to>
                                        <p:strVal val="visible"/>
                                      </p:to>
                                    </p:set>
                                  </p:childTnLst>
                                </p:cTn>
                              </p:par>
                              <p:par>
                                <p:cTn id="108" presetID="1" presetClass="entr" presetSubtype="0" fill="hold" nodeType="withEffect">
                                  <p:stCondLst>
                                    <p:cond delay="0"/>
                                  </p:stCondLst>
                                  <p:childTnLst>
                                    <p:set>
                                      <p:cBhvr>
                                        <p:cTn id="109" dur="1" fill="hold">
                                          <p:stCondLst>
                                            <p:cond delay="0"/>
                                          </p:stCondLst>
                                        </p:cTn>
                                        <p:tgtEl>
                                          <p:spTgt spid="164"/>
                                        </p:tgtEl>
                                        <p:attrNameLst>
                                          <p:attrName>style.visibility</p:attrName>
                                        </p:attrNameLst>
                                      </p:cBhvr>
                                      <p:to>
                                        <p:strVal val="visible"/>
                                      </p:to>
                                    </p:set>
                                  </p:childTnLst>
                                </p:cTn>
                              </p:par>
                            </p:childTnLst>
                          </p:cTn>
                        </p:par>
                      </p:childTnLst>
                    </p:cTn>
                  </p:par>
                  <p:par>
                    <p:cTn id="110" fill="hold" nodeType="clickPar">
                      <p:stCondLst>
                        <p:cond delay="indefinite"/>
                      </p:stCondLst>
                      <p:childTnLst>
                        <p:par>
                          <p:cTn id="111" fill="hold" nodeType="withGroup">
                            <p:stCondLst>
                              <p:cond delay="0"/>
                            </p:stCondLst>
                            <p:childTnLst>
                              <p:par>
                                <p:cTn id="112" presetID="1" presetClass="entr" presetSubtype="0" fill="hold" grpId="0" nodeType="clickEffect">
                                  <p:stCondLst>
                                    <p:cond delay="0"/>
                                  </p:stCondLst>
                                  <p:childTnLst>
                                    <p:set>
                                      <p:cBhvr>
                                        <p:cTn id="113" dur="1" fill="hold">
                                          <p:stCondLst>
                                            <p:cond delay="0"/>
                                          </p:stCondLst>
                                        </p:cTn>
                                        <p:tgtEl>
                                          <p:spTgt spid="158"/>
                                        </p:tgtEl>
                                        <p:attrNameLst>
                                          <p:attrName>style.visibility</p:attrName>
                                        </p:attrNameLst>
                                      </p:cBhvr>
                                      <p:to>
                                        <p:strVal val="visible"/>
                                      </p:to>
                                    </p:set>
                                  </p:childTnLst>
                                </p:cTn>
                              </p:par>
                              <p:par>
                                <p:cTn id="114" presetID="1" presetClass="entr" presetSubtype="0" fill="hold" nodeType="withEffect">
                                  <p:stCondLst>
                                    <p:cond delay="0"/>
                                  </p:stCondLst>
                                  <p:childTnLst>
                                    <p:set>
                                      <p:cBhvr>
                                        <p:cTn id="115" dur="1" fill="hold">
                                          <p:stCondLst>
                                            <p:cond delay="0"/>
                                          </p:stCondLst>
                                        </p:cTn>
                                        <p:tgtEl>
                                          <p:spTgt spid="150"/>
                                        </p:tgtEl>
                                        <p:attrNameLst>
                                          <p:attrName>style.visibility</p:attrName>
                                        </p:attrNameLst>
                                      </p:cBhvr>
                                      <p:to>
                                        <p:strVal val="visible"/>
                                      </p:to>
                                    </p:set>
                                  </p:childTnLst>
                                </p:cTn>
                              </p:par>
                              <p:par>
                                <p:cTn id="116" presetID="1" presetClass="entr" presetSubtype="0" fill="hold" grpId="0" nodeType="withEffect">
                                  <p:stCondLst>
                                    <p:cond delay="0"/>
                                  </p:stCondLst>
                                  <p:childTnLst>
                                    <p:set>
                                      <p:cBhvr>
                                        <p:cTn id="117" dur="1" fill="hold">
                                          <p:stCondLst>
                                            <p:cond delay="0"/>
                                          </p:stCondLst>
                                        </p:cTn>
                                        <p:tgtEl>
                                          <p:spTgt spid="155"/>
                                        </p:tgtEl>
                                        <p:attrNameLst>
                                          <p:attrName>style.visibility</p:attrName>
                                        </p:attrNameLst>
                                      </p:cBhvr>
                                      <p:to>
                                        <p:strVal val="visible"/>
                                      </p:to>
                                    </p:set>
                                  </p:childTnLst>
                                </p:cTn>
                              </p:par>
                              <p:par>
                                <p:cTn id="118" presetID="1" presetClass="entr" presetSubtype="0" fill="hold" grpId="0" nodeType="withEffect">
                                  <p:stCondLst>
                                    <p:cond delay="0"/>
                                  </p:stCondLst>
                                  <p:childTnLst>
                                    <p:set>
                                      <p:cBhvr>
                                        <p:cTn id="119" dur="1" fill="hold">
                                          <p:stCondLst>
                                            <p:cond delay="0"/>
                                          </p:stCondLst>
                                        </p:cTn>
                                        <p:tgtEl>
                                          <p:spTgt spid="157"/>
                                        </p:tgtEl>
                                        <p:attrNameLst>
                                          <p:attrName>style.visibility</p:attrName>
                                        </p:attrNameLst>
                                      </p:cBhvr>
                                      <p:to>
                                        <p:strVal val="visible"/>
                                      </p:to>
                                    </p:set>
                                  </p:childTnLst>
                                </p:cTn>
                              </p:par>
                            </p:childTnLst>
                          </p:cTn>
                        </p:par>
                      </p:childTnLst>
                    </p:cTn>
                  </p:par>
                  <p:par>
                    <p:cTn id="120" fill="hold" nodeType="clickPar">
                      <p:stCondLst>
                        <p:cond delay="indefinite"/>
                      </p:stCondLst>
                      <p:childTnLst>
                        <p:par>
                          <p:cTn id="121" fill="hold" nodeType="withGroup">
                            <p:stCondLst>
                              <p:cond delay="0"/>
                            </p:stCondLst>
                            <p:childTnLst>
                              <p:par>
                                <p:cTn id="122" presetID="1" presetClass="entr" presetSubtype="0" fill="hold" nodeType="clickEffect">
                                  <p:stCondLst>
                                    <p:cond delay="0"/>
                                  </p:stCondLst>
                                  <p:childTnLst>
                                    <p:set>
                                      <p:cBhvr>
                                        <p:cTn id="123" dur="1" fill="hold">
                                          <p:stCondLst>
                                            <p:cond delay="0"/>
                                          </p:stCondLst>
                                        </p:cTn>
                                        <p:tgtEl>
                                          <p:spTgt spid="151"/>
                                        </p:tgtEl>
                                        <p:attrNameLst>
                                          <p:attrName>style.visibility</p:attrName>
                                        </p:attrNameLst>
                                      </p:cBhvr>
                                      <p:to>
                                        <p:strVal val="visible"/>
                                      </p:to>
                                    </p:set>
                                  </p:childTnLst>
                                </p:cTn>
                              </p:par>
                              <p:par>
                                <p:cTn id="124" presetID="26" presetClass="emph" presetSubtype="0" fill="hold" nodeType="withEffect">
                                  <p:stCondLst>
                                    <p:cond delay="0"/>
                                  </p:stCondLst>
                                  <p:childTnLst>
                                    <p:animEffect transition="out" filter="fade">
                                      <p:cBhvr>
                                        <p:cTn id="125" dur="500" tmFilter="0, 0; .2, .5; .8, .5; 1, 0"/>
                                        <p:tgtEl>
                                          <p:spTgt spid="151"/>
                                        </p:tgtEl>
                                      </p:cBhvr>
                                    </p:animEffect>
                                    <p:animScale>
                                      <p:cBhvr>
                                        <p:cTn id="126" dur="250" autoRev="1" fill="hold"/>
                                        <p:tgtEl>
                                          <p:spTgt spid="151"/>
                                        </p:tgtEl>
                                      </p:cBhvr>
                                      <p:by x="105000" y="105000"/>
                                    </p:animScale>
                                  </p:childTnLst>
                                </p:cTn>
                              </p:par>
                            </p:childTnLst>
                          </p:cTn>
                        </p:par>
                      </p:childTnLst>
                    </p:cTn>
                  </p:par>
                  <p:par>
                    <p:cTn id="127" fill="hold" nodeType="clickPar">
                      <p:stCondLst>
                        <p:cond delay="indefinite"/>
                      </p:stCondLst>
                      <p:childTnLst>
                        <p:par>
                          <p:cTn id="128" fill="hold" nodeType="withGroup">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153"/>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166"/>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156"/>
                                        </p:tgtEl>
                                        <p:attrNameLst>
                                          <p:attrName>style.visibility</p:attrName>
                                        </p:attrNameLst>
                                      </p:cBhvr>
                                      <p:to>
                                        <p:strVal val="visible"/>
                                      </p:to>
                                    </p:set>
                                  </p:childTnLst>
                                </p:cTn>
                              </p:par>
                              <p:par>
                                <p:cTn id="135" presetID="26" presetClass="emph" presetSubtype="0" fill="hold" grpId="1" nodeType="withEffect">
                                  <p:stCondLst>
                                    <p:cond delay="0"/>
                                  </p:stCondLst>
                                  <p:childTnLst>
                                    <p:animEffect transition="out" filter="fade">
                                      <p:cBhvr>
                                        <p:cTn id="136" dur="500" tmFilter="0, 0; .2, .5; .8, .5; 1, 0"/>
                                        <p:tgtEl>
                                          <p:spTgt spid="153"/>
                                        </p:tgtEl>
                                      </p:cBhvr>
                                    </p:animEffect>
                                    <p:animScale>
                                      <p:cBhvr>
                                        <p:cTn id="137" dur="250" autoRev="1" fill="hold"/>
                                        <p:tgtEl>
                                          <p:spTgt spid="153"/>
                                        </p:tgtEl>
                                      </p:cBhvr>
                                      <p:by x="105000" y="105000"/>
                                    </p:animScale>
                                  </p:childTnLst>
                                </p:cTn>
                              </p:par>
                              <p:par>
                                <p:cTn id="138" presetID="26" presetClass="emph" presetSubtype="0" fill="hold" grpId="1" nodeType="withEffect">
                                  <p:stCondLst>
                                    <p:cond delay="0"/>
                                  </p:stCondLst>
                                  <p:childTnLst>
                                    <p:animEffect transition="out" filter="fade">
                                      <p:cBhvr>
                                        <p:cTn id="139" dur="500" tmFilter="0, 0; .2, .5; .8, .5; 1, 0"/>
                                        <p:tgtEl>
                                          <p:spTgt spid="166"/>
                                        </p:tgtEl>
                                      </p:cBhvr>
                                    </p:animEffect>
                                    <p:animScale>
                                      <p:cBhvr>
                                        <p:cTn id="140" dur="250" autoRev="1" fill="hold"/>
                                        <p:tgtEl>
                                          <p:spTgt spid="166"/>
                                        </p:tgtEl>
                                      </p:cBhvr>
                                      <p:by x="105000" y="105000"/>
                                    </p:animScale>
                                  </p:childTnLst>
                                </p:cTn>
                              </p:par>
                              <p:par>
                                <p:cTn id="141" presetID="1" presetClass="entr" presetSubtype="0" fill="hold" grpId="0" nodeType="withEffect">
                                  <p:stCondLst>
                                    <p:cond delay="0"/>
                                  </p:stCondLst>
                                  <p:childTnLst>
                                    <p:set>
                                      <p:cBhvr>
                                        <p:cTn id="142" dur="1" fill="hold">
                                          <p:stCondLst>
                                            <p:cond delay="0"/>
                                          </p:stCondLst>
                                        </p:cTn>
                                        <p:tgtEl>
                                          <p:spTgt spid="165"/>
                                        </p:tgtEl>
                                        <p:attrNameLst>
                                          <p:attrName>style.visibility</p:attrName>
                                        </p:attrNameLst>
                                      </p:cBhvr>
                                      <p:to>
                                        <p:strVal val="visible"/>
                                      </p:to>
                                    </p:set>
                                  </p:childTnLst>
                                </p:cTn>
                              </p:par>
                              <p:par>
                                <p:cTn id="143" presetID="1" presetClass="entr" presetSubtype="0" fill="hold" grpId="2" nodeType="withEffect">
                                  <p:stCondLst>
                                    <p:cond delay="0"/>
                                  </p:stCondLst>
                                  <p:childTnLst>
                                    <p:set>
                                      <p:cBhvr>
                                        <p:cTn id="144" dur="1" fill="hold">
                                          <p:stCondLst>
                                            <p:cond delay="0"/>
                                          </p:stCondLst>
                                        </p:cTn>
                                        <p:tgtEl>
                                          <p:spTgt spid="1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animBg="1"/>
      <p:bldP spid="126" grpId="1"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6" grpId="1" animBg="1"/>
      <p:bldP spid="137" grpId="0"/>
      <p:bldP spid="137" grpId="1"/>
      <p:bldP spid="139" grpId="0"/>
      <p:bldP spid="140" grpId="0" animBg="1"/>
      <p:bldP spid="140" grpId="1" animBg="1"/>
      <p:bldP spid="141" grpId="0" animBg="1"/>
      <p:bldP spid="142" grpId="0" animBg="1"/>
      <p:bldP spid="145" grpId="0" animBg="1"/>
      <p:bldP spid="146" grpId="0" animBg="1"/>
      <p:bldP spid="147" grpId="0" animBg="1"/>
      <p:bldP spid="148" grpId="0" animBg="1"/>
      <p:bldP spid="149" grpId="0" animBg="1"/>
      <p:bldP spid="153" grpId="0" animBg="1"/>
      <p:bldP spid="153" grpId="1" animBg="1"/>
      <p:bldP spid="153" grpId="2" animBg="1"/>
      <p:bldP spid="154" grpId="0"/>
      <p:bldP spid="155" grpId="0" animBg="1"/>
      <p:bldP spid="156" grpId="0" animBg="1"/>
      <p:bldP spid="157" grpId="0" animBg="1"/>
      <p:bldP spid="158" grpId="0"/>
      <p:bldP spid="160" grpId="0"/>
      <p:bldP spid="161" grpId="0"/>
      <p:bldP spid="163" grpId="0"/>
      <p:bldP spid="165" grpId="0" animBg="1"/>
      <p:bldP spid="166" grpId="0"/>
      <p:bldP spid="166" grpId="1"/>
      <p:bldP spid="143" grpId="0" animBg="1"/>
      <p:bldP spid="14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59" name="Picture 166" descr="C:\Users\raslak\AppData\Local\Microsoft\Windows\Temporary Internet Files\Content.IE5\Y5V1NHWE\MC900290921[1].wmf"/>
          <p:cNvPicPr>
            <a:picLocks noChangeAspect="1" noChangeArrowheads="1"/>
          </p:cNvPicPr>
          <p:nvPr/>
        </p:nvPicPr>
        <p:blipFill>
          <a:blip r:embed="rId3" cstate="print">
            <a:extLst>
              <a:ext uri="{28A0092B-C50C-407E-A947-70E740481C1C}">
                <a14:useLocalDpi xmlns:a14="http://schemas.microsoft.com/office/drawing/2010/main" val="0"/>
              </a:ext>
            </a:extLst>
          </a:blip>
          <a:srcRect b="65669"/>
          <a:stretch>
            <a:fillRect/>
          </a:stretch>
        </p:blipFill>
        <p:spPr bwMode="auto">
          <a:xfrm>
            <a:off x="5895975" y="2157412"/>
            <a:ext cx="11049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3" name="Picture 21" descr="C:\Users\raslak\AppData\Local\Microsoft\Windows\Temporary Internet Files\Content.IE5\Y5V1NHWE\MC900290921[1].wmf"/>
          <p:cNvPicPr>
            <a:picLocks noChangeAspect="1" noChangeArrowheads="1"/>
          </p:cNvPicPr>
          <p:nvPr/>
        </p:nvPicPr>
        <p:blipFill>
          <a:blip r:embed="rId3" cstate="print">
            <a:extLst>
              <a:ext uri="{28A0092B-C50C-407E-A947-70E740481C1C}">
                <a14:useLocalDpi xmlns:a14="http://schemas.microsoft.com/office/drawing/2010/main" val="0"/>
              </a:ext>
            </a:extLst>
          </a:blip>
          <a:srcRect b="65669"/>
          <a:stretch>
            <a:fillRect/>
          </a:stretch>
        </p:blipFill>
        <p:spPr bwMode="auto">
          <a:xfrm>
            <a:off x="2398713" y="4419600"/>
            <a:ext cx="11049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a:off x="0" y="0"/>
            <a:ext cx="9144000" cy="838200"/>
          </a:xfrm>
          <a:prstGeom prst="rect">
            <a:avLst/>
          </a:prstGeom>
          <a:solidFill>
            <a:srgbClr val="C41E3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nb-NO" sz="4500" cap="small" dirty="0">
                <a:latin typeface="Palatino Linotype" pitchFamily="18" charset="0"/>
              </a:rPr>
              <a:t>Sampling Transects</a:t>
            </a:r>
            <a:endParaRPr lang="en-US" sz="4500" cap="small" dirty="0">
              <a:latin typeface="Palatino Linotype" pitchFamily="18" charset="0"/>
            </a:endParaRPr>
          </a:p>
        </p:txBody>
      </p:sp>
      <p:grpSp>
        <p:nvGrpSpPr>
          <p:cNvPr id="47109" name="Group 5"/>
          <p:cNvGrpSpPr>
            <a:grpSpLocks/>
          </p:cNvGrpSpPr>
          <p:nvPr/>
        </p:nvGrpSpPr>
        <p:grpSpPr bwMode="auto">
          <a:xfrm>
            <a:off x="3252788" y="1100138"/>
            <a:ext cx="2638425" cy="5065712"/>
            <a:chOff x="2391197" y="1100517"/>
            <a:chExt cx="2638003" cy="5065614"/>
          </a:xfrm>
        </p:grpSpPr>
        <p:sp>
          <p:nvSpPr>
            <p:cNvPr id="4" name="Freeform 3"/>
            <p:cNvSpPr/>
            <p:nvPr/>
          </p:nvSpPr>
          <p:spPr>
            <a:xfrm>
              <a:off x="2391197" y="1132266"/>
              <a:ext cx="1311065" cy="4864006"/>
            </a:xfrm>
            <a:custGeom>
              <a:avLst/>
              <a:gdLst>
                <a:gd name="connsiteX0" fmla="*/ 1310909 w 1310909"/>
                <a:gd name="connsiteY0" fmla="*/ 0 h 4863313"/>
                <a:gd name="connsiteX1" fmla="*/ 1221897 w 1310909"/>
                <a:gd name="connsiteY1" fmla="*/ 347957 h 4863313"/>
                <a:gd name="connsiteX2" fmla="*/ 1189529 w 1310909"/>
                <a:gd name="connsiteY2" fmla="*/ 1586039 h 4863313"/>
                <a:gd name="connsiteX3" fmla="*/ 793019 w 1310909"/>
                <a:gd name="connsiteY3" fmla="*/ 2994053 h 4863313"/>
                <a:gd name="connsiteX4" fmla="*/ 0 w 1310909"/>
                <a:gd name="connsiteY4" fmla="*/ 4863313 h 4863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0909" h="4863313">
                  <a:moveTo>
                    <a:pt x="1310909" y="0"/>
                  </a:moveTo>
                  <a:cubicBezTo>
                    <a:pt x="1276518" y="41808"/>
                    <a:pt x="1242127" y="83617"/>
                    <a:pt x="1221897" y="347957"/>
                  </a:cubicBezTo>
                  <a:cubicBezTo>
                    <a:pt x="1201667" y="612297"/>
                    <a:pt x="1261009" y="1145023"/>
                    <a:pt x="1189529" y="1586039"/>
                  </a:cubicBezTo>
                  <a:cubicBezTo>
                    <a:pt x="1118049" y="2027055"/>
                    <a:pt x="991274" y="2447841"/>
                    <a:pt x="793019" y="2994053"/>
                  </a:cubicBezTo>
                  <a:cubicBezTo>
                    <a:pt x="594764" y="3540265"/>
                    <a:pt x="297382" y="4201789"/>
                    <a:pt x="0" y="4863313"/>
                  </a:cubicBezTo>
                </a:path>
              </a:pathLst>
            </a:custGeom>
            <a:ln w="19050">
              <a:solidFill>
                <a:srgbClr val="0070C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5" name="Freeform 4"/>
            <p:cNvSpPr/>
            <p:nvPr/>
          </p:nvSpPr>
          <p:spPr>
            <a:xfrm>
              <a:off x="4700640" y="1100517"/>
              <a:ext cx="328560" cy="5065614"/>
            </a:xfrm>
            <a:custGeom>
              <a:avLst/>
              <a:gdLst>
                <a:gd name="connsiteX0" fmla="*/ 86492 w 329253"/>
                <a:gd name="connsiteY0" fmla="*/ 0 h 5065614"/>
                <a:gd name="connsiteX1" fmla="*/ 5572 w 329253"/>
                <a:gd name="connsiteY1" fmla="*/ 1521302 h 5065614"/>
                <a:gd name="connsiteX2" fmla="*/ 224057 w 329253"/>
                <a:gd name="connsiteY2" fmla="*/ 3139710 h 5065614"/>
                <a:gd name="connsiteX3" fmla="*/ 329253 w 329253"/>
                <a:gd name="connsiteY3" fmla="*/ 5065614 h 5065614"/>
              </a:gdLst>
              <a:ahLst/>
              <a:cxnLst>
                <a:cxn ang="0">
                  <a:pos x="connsiteX0" y="connsiteY0"/>
                </a:cxn>
                <a:cxn ang="0">
                  <a:pos x="connsiteX1" y="connsiteY1"/>
                </a:cxn>
                <a:cxn ang="0">
                  <a:pos x="connsiteX2" y="connsiteY2"/>
                </a:cxn>
                <a:cxn ang="0">
                  <a:pos x="connsiteX3" y="connsiteY3"/>
                </a:cxn>
              </a:cxnLst>
              <a:rect l="l" t="t" r="r" b="b"/>
              <a:pathLst>
                <a:path w="329253" h="5065614">
                  <a:moveTo>
                    <a:pt x="86492" y="0"/>
                  </a:moveTo>
                  <a:cubicBezTo>
                    <a:pt x="34568" y="499008"/>
                    <a:pt x="-17356" y="998017"/>
                    <a:pt x="5572" y="1521302"/>
                  </a:cubicBezTo>
                  <a:cubicBezTo>
                    <a:pt x="28500" y="2044587"/>
                    <a:pt x="170110" y="2548991"/>
                    <a:pt x="224057" y="3139710"/>
                  </a:cubicBezTo>
                  <a:cubicBezTo>
                    <a:pt x="278004" y="3730429"/>
                    <a:pt x="303628" y="4398021"/>
                    <a:pt x="329253" y="5065614"/>
                  </a:cubicBezTo>
                </a:path>
              </a:pathLst>
            </a:custGeom>
            <a:ln w="19050">
              <a:solidFill>
                <a:srgbClr val="0070C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grpSp>
      <p:pic>
        <p:nvPicPr>
          <p:cNvPr id="47110" name="Picture 14" descr="C:\Users\raslak\AppData\Local\Microsoft\Windows\Temporary Internet Files\Content.IE5\Y5V1NHWE\MC900290921[1].wmf"/>
          <p:cNvPicPr>
            <a:picLocks noChangeAspect="1" noChangeArrowheads="1"/>
          </p:cNvPicPr>
          <p:nvPr/>
        </p:nvPicPr>
        <p:blipFill>
          <a:blip r:embed="rId3" cstate="print">
            <a:extLst>
              <a:ext uri="{28A0092B-C50C-407E-A947-70E740481C1C}">
                <a14:useLocalDpi xmlns:a14="http://schemas.microsoft.com/office/drawing/2010/main" val="0"/>
              </a:ext>
            </a:extLst>
          </a:blip>
          <a:srcRect b="65669"/>
          <a:stretch>
            <a:fillRect/>
          </a:stretch>
        </p:blipFill>
        <p:spPr bwMode="auto">
          <a:xfrm>
            <a:off x="3252788" y="1295400"/>
            <a:ext cx="11049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1" name="Picture 15" descr="C:\Users\raslak\AppData\Local\Microsoft\Windows\Temporary Internet Files\Content.IE5\Y5V1NHWE\MC900290921[1].wmf"/>
          <p:cNvPicPr>
            <a:picLocks noChangeAspect="1" noChangeArrowheads="1"/>
          </p:cNvPicPr>
          <p:nvPr/>
        </p:nvPicPr>
        <p:blipFill>
          <a:blip r:embed="rId3" cstate="print">
            <a:extLst>
              <a:ext uri="{28A0092B-C50C-407E-A947-70E740481C1C}">
                <a14:useLocalDpi xmlns:a14="http://schemas.microsoft.com/office/drawing/2010/main" val="0"/>
              </a:ext>
            </a:extLst>
          </a:blip>
          <a:srcRect b="65669"/>
          <a:stretch>
            <a:fillRect/>
          </a:stretch>
        </p:blipFill>
        <p:spPr bwMode="auto">
          <a:xfrm>
            <a:off x="3124200" y="1752600"/>
            <a:ext cx="11049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2" name="Picture 20" descr="C:\Users\raslak\AppData\Local\Microsoft\Windows\Temporary Internet Files\Content.IE5\Y5V1NHWE\MC900290921[1].wmf"/>
          <p:cNvPicPr>
            <a:picLocks noChangeAspect="1" noChangeArrowheads="1"/>
          </p:cNvPicPr>
          <p:nvPr/>
        </p:nvPicPr>
        <p:blipFill>
          <a:blip r:embed="rId3" cstate="print">
            <a:extLst>
              <a:ext uri="{28A0092B-C50C-407E-A947-70E740481C1C}">
                <a14:useLocalDpi xmlns:a14="http://schemas.microsoft.com/office/drawing/2010/main" val="0"/>
              </a:ext>
            </a:extLst>
          </a:blip>
          <a:srcRect b="65669"/>
          <a:stretch>
            <a:fillRect/>
          </a:stretch>
        </p:blipFill>
        <p:spPr bwMode="auto">
          <a:xfrm>
            <a:off x="2486025" y="3582988"/>
            <a:ext cx="11049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4" name="Picture 22" descr="C:\Users\raslak\AppData\Local\Microsoft\Windows\Temporary Internet Files\Content.IE5\Y5V1NHWE\MC900290921[1].wmf"/>
          <p:cNvPicPr>
            <a:picLocks noChangeAspect="1" noChangeArrowheads="1"/>
          </p:cNvPicPr>
          <p:nvPr/>
        </p:nvPicPr>
        <p:blipFill>
          <a:blip r:embed="rId3" cstate="print">
            <a:extLst>
              <a:ext uri="{28A0092B-C50C-407E-A947-70E740481C1C}">
                <a14:useLocalDpi xmlns:a14="http://schemas.microsoft.com/office/drawing/2010/main" val="0"/>
              </a:ext>
            </a:extLst>
          </a:blip>
          <a:srcRect b="65669"/>
          <a:stretch>
            <a:fillRect/>
          </a:stretch>
        </p:blipFill>
        <p:spPr bwMode="auto">
          <a:xfrm>
            <a:off x="1752600" y="5335588"/>
            <a:ext cx="11049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5" name="Picture 23" descr="C:\Users\raslak\AppData\Local\Microsoft\Windows\Temporary Internet Files\Content.IE5\Y5V1NHWE\MC900290921[1].wmf"/>
          <p:cNvPicPr>
            <a:picLocks noChangeAspect="1" noChangeArrowheads="1"/>
          </p:cNvPicPr>
          <p:nvPr/>
        </p:nvPicPr>
        <p:blipFill>
          <a:blip r:embed="rId3" cstate="print">
            <a:extLst>
              <a:ext uri="{28A0092B-C50C-407E-A947-70E740481C1C}">
                <a14:useLocalDpi xmlns:a14="http://schemas.microsoft.com/office/drawing/2010/main" val="0"/>
              </a:ext>
            </a:extLst>
          </a:blip>
          <a:srcRect b="65669"/>
          <a:stretch>
            <a:fillRect/>
          </a:stretch>
        </p:blipFill>
        <p:spPr bwMode="auto">
          <a:xfrm>
            <a:off x="5726113" y="1174750"/>
            <a:ext cx="11049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6" name="Picture 25" descr="C:\Users\raslak\AppData\Local\Microsoft\Windows\Temporary Internet Files\Content.IE5\Y5V1NHWE\MC900290921[1].wmf"/>
          <p:cNvPicPr>
            <a:picLocks noChangeAspect="1" noChangeArrowheads="1"/>
          </p:cNvPicPr>
          <p:nvPr/>
        </p:nvPicPr>
        <p:blipFill>
          <a:blip r:embed="rId3" cstate="print">
            <a:extLst>
              <a:ext uri="{28A0092B-C50C-407E-A947-70E740481C1C}">
                <a14:useLocalDpi xmlns:a14="http://schemas.microsoft.com/office/drawing/2010/main" val="0"/>
              </a:ext>
            </a:extLst>
          </a:blip>
          <a:srcRect b="65669"/>
          <a:stretch>
            <a:fillRect/>
          </a:stretch>
        </p:blipFill>
        <p:spPr bwMode="auto">
          <a:xfrm>
            <a:off x="5702300" y="3016250"/>
            <a:ext cx="11049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7" name="Picture 26" descr="C:\Users\raslak\AppData\Local\Microsoft\Windows\Temporary Internet Files\Content.IE5\Y5V1NHWE\MC900290921[1].wmf"/>
          <p:cNvPicPr>
            <a:picLocks noChangeAspect="1" noChangeArrowheads="1"/>
          </p:cNvPicPr>
          <p:nvPr/>
        </p:nvPicPr>
        <p:blipFill>
          <a:blip r:embed="rId3" cstate="print">
            <a:extLst>
              <a:ext uri="{28A0092B-C50C-407E-A947-70E740481C1C}">
                <a14:useLocalDpi xmlns:a14="http://schemas.microsoft.com/office/drawing/2010/main" val="0"/>
              </a:ext>
            </a:extLst>
          </a:blip>
          <a:srcRect b="65669"/>
          <a:stretch>
            <a:fillRect/>
          </a:stretch>
        </p:blipFill>
        <p:spPr bwMode="auto">
          <a:xfrm>
            <a:off x="6248400" y="3376613"/>
            <a:ext cx="11049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8" name="Picture 27" descr="C:\Users\raslak\AppData\Local\Microsoft\Windows\Temporary Internet Files\Content.IE5\Y5V1NHWE\MC900290921[1].wmf"/>
          <p:cNvPicPr>
            <a:picLocks noChangeAspect="1" noChangeArrowheads="1"/>
          </p:cNvPicPr>
          <p:nvPr/>
        </p:nvPicPr>
        <p:blipFill>
          <a:blip r:embed="rId3" cstate="print">
            <a:extLst>
              <a:ext uri="{28A0092B-C50C-407E-A947-70E740481C1C}">
                <a14:useLocalDpi xmlns:a14="http://schemas.microsoft.com/office/drawing/2010/main" val="0"/>
              </a:ext>
            </a:extLst>
          </a:blip>
          <a:srcRect b="65669"/>
          <a:stretch>
            <a:fillRect/>
          </a:stretch>
        </p:blipFill>
        <p:spPr bwMode="auto">
          <a:xfrm>
            <a:off x="6019800" y="4168775"/>
            <a:ext cx="11049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9" name="Picture 28" descr="C:\Users\raslak\AppData\Local\Microsoft\Windows\Temporary Internet Files\Content.IE5\Y5V1NHWE\MC900290921[1].wmf"/>
          <p:cNvPicPr>
            <a:picLocks noChangeAspect="1" noChangeArrowheads="1"/>
          </p:cNvPicPr>
          <p:nvPr/>
        </p:nvPicPr>
        <p:blipFill>
          <a:blip r:embed="rId3" cstate="print">
            <a:extLst>
              <a:ext uri="{28A0092B-C50C-407E-A947-70E740481C1C}">
                <a14:useLocalDpi xmlns:a14="http://schemas.microsoft.com/office/drawing/2010/main" val="0"/>
              </a:ext>
            </a:extLst>
          </a:blip>
          <a:srcRect b="65669"/>
          <a:stretch>
            <a:fillRect/>
          </a:stretch>
        </p:blipFill>
        <p:spPr bwMode="auto">
          <a:xfrm>
            <a:off x="6345238" y="5041900"/>
            <a:ext cx="11049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reeform 7"/>
          <p:cNvSpPr/>
          <p:nvPr/>
        </p:nvSpPr>
        <p:spPr>
          <a:xfrm>
            <a:off x="4556125" y="1149350"/>
            <a:ext cx="501650" cy="4903788"/>
          </a:xfrm>
          <a:custGeom>
            <a:avLst/>
            <a:gdLst>
              <a:gd name="connsiteX0" fmla="*/ 501706 w 501706"/>
              <a:gd name="connsiteY0" fmla="*/ 0 h 4903773"/>
              <a:gd name="connsiteX1" fmla="*/ 453154 w 501706"/>
              <a:gd name="connsiteY1" fmla="*/ 695915 h 4903773"/>
              <a:gd name="connsiteX2" fmla="*/ 404602 w 501706"/>
              <a:gd name="connsiteY2" fmla="*/ 1909720 h 4903773"/>
              <a:gd name="connsiteX3" fmla="*/ 275129 w 501706"/>
              <a:gd name="connsiteY3" fmla="*/ 3552404 h 4903773"/>
              <a:gd name="connsiteX4" fmla="*/ 0 w 501706"/>
              <a:gd name="connsiteY4" fmla="*/ 4903773 h 4903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706" h="4903773">
                <a:moveTo>
                  <a:pt x="501706" y="0"/>
                </a:moveTo>
                <a:cubicBezTo>
                  <a:pt x="485522" y="188814"/>
                  <a:pt x="469338" y="377628"/>
                  <a:pt x="453154" y="695915"/>
                </a:cubicBezTo>
                <a:cubicBezTo>
                  <a:pt x="436970" y="1014202"/>
                  <a:pt x="434273" y="1433638"/>
                  <a:pt x="404602" y="1909720"/>
                </a:cubicBezTo>
                <a:cubicBezTo>
                  <a:pt x="374931" y="2385802"/>
                  <a:pt x="342563" y="3053395"/>
                  <a:pt x="275129" y="3552404"/>
                </a:cubicBezTo>
                <a:cubicBezTo>
                  <a:pt x="207695" y="4051413"/>
                  <a:pt x="0" y="4903773"/>
                  <a:pt x="0" y="4903773"/>
                </a:cubicBezTo>
              </a:path>
            </a:pathLst>
          </a:custGeom>
          <a:noFill/>
          <a:ln w="28575">
            <a:solidFill>
              <a:srgbClr val="00B0F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26" name="Flowchart: Connector 125"/>
          <p:cNvSpPr/>
          <p:nvPr/>
        </p:nvSpPr>
        <p:spPr>
          <a:xfrm>
            <a:off x="4395788" y="1474788"/>
            <a:ext cx="152400" cy="152400"/>
          </a:xfrm>
          <a:prstGeom prst="flowChartConnector">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7" name="Flowchart: Connector 126"/>
          <p:cNvSpPr/>
          <p:nvPr/>
        </p:nvSpPr>
        <p:spPr>
          <a:xfrm>
            <a:off x="4267200" y="1493838"/>
            <a:ext cx="90488" cy="111125"/>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8" name="Flowchart: Connector 127"/>
          <p:cNvSpPr/>
          <p:nvPr/>
        </p:nvSpPr>
        <p:spPr>
          <a:xfrm>
            <a:off x="4114800" y="1493838"/>
            <a:ext cx="90488" cy="111125"/>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9" name="Flowchart: Connector 128"/>
          <p:cNvSpPr/>
          <p:nvPr/>
        </p:nvSpPr>
        <p:spPr>
          <a:xfrm>
            <a:off x="3962400" y="1493838"/>
            <a:ext cx="90488" cy="111125"/>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0" name="Flowchart: Connector 129"/>
          <p:cNvSpPr/>
          <p:nvPr/>
        </p:nvSpPr>
        <p:spPr>
          <a:xfrm>
            <a:off x="3810000" y="1493838"/>
            <a:ext cx="90488" cy="111125"/>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1" name="Flowchart: Connector 130"/>
          <p:cNvSpPr/>
          <p:nvPr/>
        </p:nvSpPr>
        <p:spPr>
          <a:xfrm>
            <a:off x="3657600" y="1493838"/>
            <a:ext cx="90488" cy="111125"/>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2" name="Flowchart: Connector 131"/>
          <p:cNvSpPr/>
          <p:nvPr/>
        </p:nvSpPr>
        <p:spPr>
          <a:xfrm>
            <a:off x="3505200" y="1497013"/>
            <a:ext cx="90488" cy="109537"/>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3" name="Flowchart: Connector 132"/>
          <p:cNvSpPr/>
          <p:nvPr/>
        </p:nvSpPr>
        <p:spPr>
          <a:xfrm>
            <a:off x="3352800" y="1493838"/>
            <a:ext cx="90488" cy="111125"/>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4" name="Flowchart: Connector 133"/>
          <p:cNvSpPr/>
          <p:nvPr/>
        </p:nvSpPr>
        <p:spPr>
          <a:xfrm>
            <a:off x="3200400" y="1497013"/>
            <a:ext cx="90488" cy="109537"/>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5" name="Flowchart: Connector 134"/>
          <p:cNvSpPr/>
          <p:nvPr/>
        </p:nvSpPr>
        <p:spPr>
          <a:xfrm>
            <a:off x="3048000" y="1493838"/>
            <a:ext cx="90488" cy="111125"/>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6" name="Left Brace 135"/>
          <p:cNvSpPr/>
          <p:nvPr/>
        </p:nvSpPr>
        <p:spPr>
          <a:xfrm rot="5400000">
            <a:off x="3636963" y="727075"/>
            <a:ext cx="152400" cy="1289050"/>
          </a:xfrm>
          <a:prstGeom prst="leftBrace">
            <a:avLst/>
          </a:prstGeom>
          <a:ln w="127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37" name="TextBox 136"/>
          <p:cNvSpPr txBox="1">
            <a:spLocks noChangeArrowheads="1"/>
          </p:cNvSpPr>
          <p:nvPr/>
        </p:nvSpPr>
        <p:spPr bwMode="auto">
          <a:xfrm>
            <a:off x="3429000" y="987425"/>
            <a:ext cx="685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smtClean="0">
                <a:solidFill>
                  <a:srgbClr val="FF0000"/>
                </a:solidFill>
                <a:latin typeface="Palatino Linotype" pitchFamily="18" charset="0"/>
              </a:rPr>
              <a:t>65 </a:t>
            </a:r>
            <a:r>
              <a:rPr lang="en-US" b="1" dirty="0" err="1" smtClean="0">
                <a:solidFill>
                  <a:srgbClr val="FF0000"/>
                </a:solidFill>
                <a:latin typeface="Palatino Linotype" pitchFamily="18" charset="0"/>
              </a:rPr>
              <a:t>ft</a:t>
            </a:r>
            <a:endParaRPr lang="en-US" b="1" dirty="0">
              <a:solidFill>
                <a:srgbClr val="FF0000"/>
              </a:solidFill>
              <a:latin typeface="Palatino Linotype" pitchFamily="18" charset="0"/>
            </a:endParaRPr>
          </a:p>
        </p:txBody>
      </p:sp>
      <p:cxnSp>
        <p:nvCxnSpPr>
          <p:cNvPr id="138" name="Straight Arrow Connector 137"/>
          <p:cNvCxnSpPr/>
          <p:nvPr/>
        </p:nvCxnSpPr>
        <p:spPr>
          <a:xfrm flipH="1">
            <a:off x="4541838" y="1100138"/>
            <a:ext cx="265112" cy="376237"/>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9" name="TextBox 138"/>
          <p:cNvSpPr txBox="1">
            <a:spLocks noChangeArrowheads="1"/>
          </p:cNvSpPr>
          <p:nvPr/>
        </p:nvSpPr>
        <p:spPr bwMode="auto">
          <a:xfrm>
            <a:off x="4229100" y="835021"/>
            <a:ext cx="49672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b="1" dirty="0" smtClean="0">
                <a:solidFill>
                  <a:srgbClr val="FF0000"/>
                </a:solidFill>
                <a:latin typeface="Palatino Linotype" pitchFamily="18" charset="0"/>
              </a:rPr>
              <a:t>Assign slope (Z1, Z2) and land-use distribution (Z1, Z2, Z3)</a:t>
            </a:r>
            <a:endParaRPr lang="en-US" sz="1400" b="1" dirty="0">
              <a:solidFill>
                <a:srgbClr val="FF0000"/>
              </a:solidFill>
              <a:latin typeface="Palatino Linotype" pitchFamily="18" charset="0"/>
            </a:endParaRPr>
          </a:p>
        </p:txBody>
      </p:sp>
      <p:sp>
        <p:nvSpPr>
          <p:cNvPr id="140" name="Flowchart: Connector 139"/>
          <p:cNvSpPr/>
          <p:nvPr/>
        </p:nvSpPr>
        <p:spPr>
          <a:xfrm>
            <a:off x="4395788" y="2133600"/>
            <a:ext cx="152400" cy="152400"/>
          </a:xfrm>
          <a:prstGeom prst="flowChartConnector">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1" name="Flowchart: Connector 140"/>
          <p:cNvSpPr/>
          <p:nvPr/>
        </p:nvSpPr>
        <p:spPr>
          <a:xfrm>
            <a:off x="4267200" y="2152650"/>
            <a:ext cx="90488" cy="111125"/>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2" name="Flowchart: Connector 141"/>
          <p:cNvSpPr/>
          <p:nvPr/>
        </p:nvSpPr>
        <p:spPr>
          <a:xfrm>
            <a:off x="4114800" y="2152650"/>
            <a:ext cx="90488" cy="111125"/>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5" name="Flowchart: Connector 144"/>
          <p:cNvSpPr/>
          <p:nvPr/>
        </p:nvSpPr>
        <p:spPr>
          <a:xfrm>
            <a:off x="3657600" y="2152650"/>
            <a:ext cx="90488" cy="111125"/>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6" name="Flowchart: Connector 145"/>
          <p:cNvSpPr/>
          <p:nvPr/>
        </p:nvSpPr>
        <p:spPr>
          <a:xfrm>
            <a:off x="3505200" y="2154238"/>
            <a:ext cx="90488" cy="111125"/>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7" name="Flowchart: Connector 146"/>
          <p:cNvSpPr/>
          <p:nvPr/>
        </p:nvSpPr>
        <p:spPr>
          <a:xfrm>
            <a:off x="3352800" y="2152650"/>
            <a:ext cx="90488" cy="109538"/>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8" name="Flowchart: Connector 147"/>
          <p:cNvSpPr/>
          <p:nvPr/>
        </p:nvSpPr>
        <p:spPr>
          <a:xfrm>
            <a:off x="3200400" y="2154238"/>
            <a:ext cx="90488" cy="111125"/>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9" name="Flowchart: Connector 148"/>
          <p:cNvSpPr/>
          <p:nvPr/>
        </p:nvSpPr>
        <p:spPr>
          <a:xfrm>
            <a:off x="3048000" y="2152650"/>
            <a:ext cx="90488" cy="109538"/>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50" name="Straight Arrow Connector 149"/>
          <p:cNvCxnSpPr/>
          <p:nvPr/>
        </p:nvCxnSpPr>
        <p:spPr>
          <a:xfrm flipH="1" flipV="1">
            <a:off x="4510088" y="2308225"/>
            <a:ext cx="280987" cy="416777"/>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a:stCxn id="126" idx="4"/>
            <a:endCxn id="140" idx="0"/>
          </p:cNvCxnSpPr>
          <p:nvPr/>
        </p:nvCxnSpPr>
        <p:spPr>
          <a:xfrm>
            <a:off x="4471988" y="1627188"/>
            <a:ext cx="0" cy="50641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53" name="Right Brace 152"/>
          <p:cNvSpPr/>
          <p:nvPr/>
        </p:nvSpPr>
        <p:spPr>
          <a:xfrm>
            <a:off x="4556125" y="1627188"/>
            <a:ext cx="98425" cy="506412"/>
          </a:xfrm>
          <a:prstGeom prst="rightBrace">
            <a:avLst/>
          </a:prstGeom>
          <a:ln w="127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srgbClr val="FF0000"/>
              </a:solidFill>
            </a:endParaRPr>
          </a:p>
        </p:txBody>
      </p:sp>
      <p:sp>
        <p:nvSpPr>
          <p:cNvPr id="154" name="TextBox 153"/>
          <p:cNvSpPr txBox="1">
            <a:spLocks noChangeArrowheads="1"/>
          </p:cNvSpPr>
          <p:nvPr/>
        </p:nvSpPr>
        <p:spPr bwMode="auto">
          <a:xfrm>
            <a:off x="4495800" y="2014538"/>
            <a:ext cx="4508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baseline="-25000">
                <a:solidFill>
                  <a:srgbClr val="FF0000"/>
                </a:solidFill>
                <a:latin typeface="Palatino Linotype" pitchFamily="18" charset="0"/>
              </a:rPr>
              <a:t>n+1</a:t>
            </a:r>
          </a:p>
        </p:txBody>
      </p:sp>
      <p:sp>
        <p:nvSpPr>
          <p:cNvPr id="155" name="Rectangle 154"/>
          <p:cNvSpPr/>
          <p:nvPr/>
        </p:nvSpPr>
        <p:spPr>
          <a:xfrm>
            <a:off x="4953000" y="2868613"/>
            <a:ext cx="52388" cy="1031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6" name="Rectangle 155"/>
          <p:cNvSpPr/>
          <p:nvPr/>
        </p:nvSpPr>
        <p:spPr>
          <a:xfrm>
            <a:off x="5548313" y="1803400"/>
            <a:ext cx="47625" cy="1730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7" name="Rectangle 156"/>
          <p:cNvSpPr/>
          <p:nvPr/>
        </p:nvSpPr>
        <p:spPr>
          <a:xfrm>
            <a:off x="5519738" y="2840038"/>
            <a:ext cx="1524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8" name="TextBox 157"/>
          <p:cNvSpPr txBox="1">
            <a:spLocks noChangeArrowheads="1"/>
          </p:cNvSpPr>
          <p:nvPr/>
        </p:nvSpPr>
        <p:spPr bwMode="auto">
          <a:xfrm>
            <a:off x="4293394" y="2709711"/>
            <a:ext cx="49672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b="1" dirty="0">
                <a:solidFill>
                  <a:srgbClr val="FF0000"/>
                </a:solidFill>
                <a:latin typeface="Palatino Linotype" pitchFamily="18" charset="0"/>
              </a:rPr>
              <a:t>Assign slope (Z1, Z2) and land-use </a:t>
            </a:r>
            <a:r>
              <a:rPr lang="en-US" sz="1400" b="1" dirty="0" smtClean="0">
                <a:solidFill>
                  <a:srgbClr val="FF0000"/>
                </a:solidFill>
                <a:latin typeface="Palatino Linotype" pitchFamily="18" charset="0"/>
              </a:rPr>
              <a:t>distribution (Z1</a:t>
            </a:r>
            <a:r>
              <a:rPr lang="en-US" sz="1400" b="1" dirty="0">
                <a:solidFill>
                  <a:srgbClr val="FF0000"/>
                </a:solidFill>
                <a:latin typeface="Palatino Linotype" pitchFamily="18" charset="0"/>
              </a:rPr>
              <a:t>, Z2, </a:t>
            </a:r>
            <a:r>
              <a:rPr lang="en-US" sz="1400" b="1" dirty="0" smtClean="0">
                <a:solidFill>
                  <a:srgbClr val="FF0000"/>
                </a:solidFill>
                <a:latin typeface="Palatino Linotype" pitchFamily="18" charset="0"/>
              </a:rPr>
              <a:t>Z3)</a:t>
            </a:r>
            <a:endParaRPr lang="en-US" sz="1400" b="1" dirty="0">
              <a:solidFill>
                <a:srgbClr val="FF0000"/>
              </a:solidFill>
              <a:latin typeface="Palatino Linotype" pitchFamily="18" charset="0"/>
            </a:endParaRPr>
          </a:p>
        </p:txBody>
      </p:sp>
      <p:sp>
        <p:nvSpPr>
          <p:cNvPr id="160" name="TextBox 159"/>
          <p:cNvSpPr txBox="1">
            <a:spLocks noChangeArrowheads="1"/>
          </p:cNvSpPr>
          <p:nvPr/>
        </p:nvSpPr>
        <p:spPr bwMode="auto">
          <a:xfrm>
            <a:off x="4498975" y="1336675"/>
            <a:ext cx="3079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baseline="-25000">
                <a:solidFill>
                  <a:srgbClr val="FF0000"/>
                </a:solidFill>
                <a:latin typeface="Palatino Linotype" pitchFamily="18" charset="0"/>
              </a:rPr>
              <a:t>n</a:t>
            </a:r>
            <a:endParaRPr lang="en-US" sz="1600" b="1" baseline="-25000">
              <a:solidFill>
                <a:srgbClr val="FF0000"/>
              </a:solidFill>
              <a:latin typeface="Palatino Linotype" pitchFamily="18" charset="0"/>
            </a:endParaRPr>
          </a:p>
        </p:txBody>
      </p:sp>
      <p:sp>
        <p:nvSpPr>
          <p:cNvPr id="161" name="TextBox 160"/>
          <p:cNvSpPr txBox="1">
            <a:spLocks noChangeArrowheads="1"/>
          </p:cNvSpPr>
          <p:nvPr/>
        </p:nvSpPr>
        <p:spPr bwMode="auto">
          <a:xfrm>
            <a:off x="838200" y="1395985"/>
            <a:ext cx="17240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b="1" dirty="0">
                <a:solidFill>
                  <a:srgbClr val="FF0000"/>
                </a:solidFill>
                <a:latin typeface="Palatino Linotype" pitchFamily="18" charset="0"/>
              </a:rPr>
              <a:t>Sample Points </a:t>
            </a:r>
          </a:p>
        </p:txBody>
      </p:sp>
      <p:cxnSp>
        <p:nvCxnSpPr>
          <p:cNvPr id="162" name="Straight Arrow Connector 161"/>
          <p:cNvCxnSpPr>
            <a:endCxn id="161" idx="3"/>
          </p:cNvCxnSpPr>
          <p:nvPr/>
        </p:nvCxnSpPr>
        <p:spPr>
          <a:xfrm flipH="1" flipV="1">
            <a:off x="2562225" y="1549973"/>
            <a:ext cx="458788" cy="476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3" name="TextBox 162"/>
          <p:cNvSpPr txBox="1">
            <a:spLocks noChangeArrowheads="1"/>
          </p:cNvSpPr>
          <p:nvPr/>
        </p:nvSpPr>
        <p:spPr bwMode="auto">
          <a:xfrm>
            <a:off x="838200" y="2043113"/>
            <a:ext cx="17240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b="1" dirty="0">
                <a:solidFill>
                  <a:srgbClr val="FF0000"/>
                </a:solidFill>
                <a:latin typeface="Palatino Linotype" pitchFamily="18" charset="0"/>
              </a:rPr>
              <a:t>Sample Points </a:t>
            </a:r>
          </a:p>
        </p:txBody>
      </p:sp>
      <p:cxnSp>
        <p:nvCxnSpPr>
          <p:cNvPr id="164" name="Straight Arrow Connector 163"/>
          <p:cNvCxnSpPr>
            <a:endCxn id="163" idx="3"/>
          </p:cNvCxnSpPr>
          <p:nvPr/>
        </p:nvCxnSpPr>
        <p:spPr>
          <a:xfrm flipH="1" flipV="1">
            <a:off x="2562225" y="2197100"/>
            <a:ext cx="458788" cy="476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5" name="Rectangle 164"/>
          <p:cNvSpPr/>
          <p:nvPr/>
        </p:nvSpPr>
        <p:spPr>
          <a:xfrm>
            <a:off x="4981575" y="1795463"/>
            <a:ext cx="49213" cy="1492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6" name="TextBox 165"/>
          <p:cNvSpPr txBox="1">
            <a:spLocks noChangeArrowheads="1"/>
          </p:cNvSpPr>
          <p:nvPr/>
        </p:nvSpPr>
        <p:spPr bwMode="auto">
          <a:xfrm>
            <a:off x="4845050" y="1715428"/>
            <a:ext cx="41846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b="1" dirty="0" smtClean="0">
                <a:solidFill>
                  <a:srgbClr val="FF0000"/>
                </a:solidFill>
                <a:latin typeface="Palatino Linotype" pitchFamily="18" charset="0"/>
              </a:rPr>
              <a:t>Average of (Zone1)</a:t>
            </a:r>
            <a:r>
              <a:rPr lang="en-US" sz="1400" b="1" baseline="30000" dirty="0" smtClean="0">
                <a:solidFill>
                  <a:srgbClr val="FF0000"/>
                </a:solidFill>
                <a:latin typeface="Palatino Linotype" pitchFamily="18" charset="0"/>
              </a:rPr>
              <a:t>n</a:t>
            </a:r>
            <a:r>
              <a:rPr lang="en-US" sz="1400" b="1" dirty="0" smtClean="0">
                <a:solidFill>
                  <a:srgbClr val="FF0000"/>
                </a:solidFill>
                <a:latin typeface="Palatino Linotype" pitchFamily="18" charset="0"/>
              </a:rPr>
              <a:t> </a:t>
            </a:r>
            <a:r>
              <a:rPr lang="en-US" sz="1400" b="1" dirty="0">
                <a:solidFill>
                  <a:srgbClr val="FF0000"/>
                </a:solidFill>
                <a:latin typeface="Palatino Linotype" pitchFamily="18" charset="0"/>
              </a:rPr>
              <a:t>and </a:t>
            </a:r>
            <a:r>
              <a:rPr lang="en-US" sz="1400" b="1" dirty="0" smtClean="0">
                <a:solidFill>
                  <a:srgbClr val="FF0000"/>
                </a:solidFill>
                <a:latin typeface="Palatino Linotype" pitchFamily="18" charset="0"/>
              </a:rPr>
              <a:t>(Zone1)</a:t>
            </a:r>
            <a:r>
              <a:rPr lang="en-US" sz="1400" b="1" baseline="30000" dirty="0" smtClean="0">
                <a:solidFill>
                  <a:srgbClr val="FF0000"/>
                </a:solidFill>
                <a:latin typeface="Palatino Linotype" pitchFamily="18" charset="0"/>
              </a:rPr>
              <a:t>n+1</a:t>
            </a:r>
            <a:r>
              <a:rPr lang="en-US" sz="1400" b="1" dirty="0" smtClean="0">
                <a:solidFill>
                  <a:srgbClr val="FF0000"/>
                </a:solidFill>
                <a:latin typeface="Palatino Linotype" pitchFamily="18" charset="0"/>
              </a:rPr>
              <a:t> slope &amp; </a:t>
            </a:r>
          </a:p>
          <a:p>
            <a:pPr eaLnBrk="1" hangingPunct="1"/>
            <a:r>
              <a:rPr lang="en-US" sz="1400" b="1" dirty="0" smtClean="0">
                <a:solidFill>
                  <a:srgbClr val="FF0000"/>
                </a:solidFill>
                <a:latin typeface="Palatino Linotype" pitchFamily="18" charset="0"/>
              </a:rPr>
              <a:t>Average </a:t>
            </a:r>
            <a:r>
              <a:rPr lang="en-US" sz="1400" b="1" dirty="0">
                <a:solidFill>
                  <a:srgbClr val="FF0000"/>
                </a:solidFill>
                <a:latin typeface="Palatino Linotype" pitchFamily="18" charset="0"/>
              </a:rPr>
              <a:t>of (</a:t>
            </a:r>
            <a:r>
              <a:rPr lang="en-US" sz="1400" b="1" dirty="0" smtClean="0">
                <a:solidFill>
                  <a:srgbClr val="FF0000"/>
                </a:solidFill>
                <a:latin typeface="Palatino Linotype" pitchFamily="18" charset="0"/>
              </a:rPr>
              <a:t>Zone2)</a:t>
            </a:r>
            <a:r>
              <a:rPr lang="en-US" sz="1400" b="1" baseline="30000" dirty="0" smtClean="0">
                <a:solidFill>
                  <a:srgbClr val="FF0000"/>
                </a:solidFill>
                <a:latin typeface="Palatino Linotype" pitchFamily="18" charset="0"/>
              </a:rPr>
              <a:t>n</a:t>
            </a:r>
            <a:r>
              <a:rPr lang="en-US" sz="1400" b="1" dirty="0" smtClean="0">
                <a:solidFill>
                  <a:srgbClr val="FF0000"/>
                </a:solidFill>
                <a:latin typeface="Palatino Linotype" pitchFamily="18" charset="0"/>
              </a:rPr>
              <a:t> </a:t>
            </a:r>
            <a:r>
              <a:rPr lang="en-US" sz="1400" b="1" dirty="0">
                <a:solidFill>
                  <a:srgbClr val="FF0000"/>
                </a:solidFill>
                <a:latin typeface="Palatino Linotype" pitchFamily="18" charset="0"/>
              </a:rPr>
              <a:t>and (</a:t>
            </a:r>
            <a:r>
              <a:rPr lang="en-US" sz="1400" b="1" dirty="0" smtClean="0">
                <a:solidFill>
                  <a:srgbClr val="FF0000"/>
                </a:solidFill>
                <a:latin typeface="Palatino Linotype" pitchFamily="18" charset="0"/>
              </a:rPr>
              <a:t>Zone2)</a:t>
            </a:r>
            <a:r>
              <a:rPr lang="en-US" sz="1400" b="1" baseline="30000" dirty="0" smtClean="0">
                <a:solidFill>
                  <a:srgbClr val="FF0000"/>
                </a:solidFill>
                <a:latin typeface="Palatino Linotype" pitchFamily="18" charset="0"/>
              </a:rPr>
              <a:t>n+1</a:t>
            </a:r>
            <a:r>
              <a:rPr lang="en-US" sz="1400" b="1" dirty="0" smtClean="0">
                <a:solidFill>
                  <a:srgbClr val="FF0000"/>
                </a:solidFill>
                <a:latin typeface="Palatino Linotype" pitchFamily="18" charset="0"/>
              </a:rPr>
              <a:t> </a:t>
            </a:r>
            <a:r>
              <a:rPr lang="en-US" sz="1400" b="1" dirty="0">
                <a:solidFill>
                  <a:srgbClr val="FF0000"/>
                </a:solidFill>
                <a:latin typeface="Palatino Linotype" pitchFamily="18" charset="0"/>
              </a:rPr>
              <a:t>slope</a:t>
            </a:r>
            <a:endParaRPr lang="en-US" sz="1400" b="1" baseline="-25000" dirty="0">
              <a:solidFill>
                <a:srgbClr val="FF0000"/>
              </a:solidFill>
              <a:latin typeface="Palatino Linotype" pitchFamily="18" charset="0"/>
            </a:endParaRPr>
          </a:p>
        </p:txBody>
      </p:sp>
      <p:sp>
        <p:nvSpPr>
          <p:cNvPr id="143" name="Flowchart: Connector 142"/>
          <p:cNvSpPr/>
          <p:nvPr/>
        </p:nvSpPr>
        <p:spPr>
          <a:xfrm>
            <a:off x="3962400" y="2152650"/>
            <a:ext cx="90488" cy="111125"/>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4" name="Flowchart: Connector 143"/>
          <p:cNvSpPr/>
          <p:nvPr/>
        </p:nvSpPr>
        <p:spPr>
          <a:xfrm>
            <a:off x="3810000" y="2152650"/>
            <a:ext cx="90488" cy="111125"/>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9" name="TextBox 8"/>
          <p:cNvSpPr txBox="1">
            <a:spLocks noChangeArrowheads="1"/>
          </p:cNvSpPr>
          <p:nvPr/>
        </p:nvSpPr>
        <p:spPr bwMode="auto">
          <a:xfrm>
            <a:off x="3429000" y="6511925"/>
            <a:ext cx="57150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500" b="1" dirty="0">
                <a:solidFill>
                  <a:schemeClr val="bg1"/>
                </a:solidFill>
                <a:latin typeface="Calibri" pitchFamily="34" charset="0"/>
              </a:rPr>
              <a:t>Arkansas Nonpoint Source Stakeholder Meeting- September 26, 2012</a:t>
            </a:r>
          </a:p>
        </p:txBody>
      </p:sp>
      <p:grpSp>
        <p:nvGrpSpPr>
          <p:cNvPr id="65" name="Group 64"/>
          <p:cNvGrpSpPr/>
          <p:nvPr/>
        </p:nvGrpSpPr>
        <p:grpSpPr>
          <a:xfrm>
            <a:off x="9525" y="6035675"/>
            <a:ext cx="9134475" cy="822325"/>
            <a:chOff x="9525" y="6035675"/>
            <a:chExt cx="9134475" cy="822325"/>
          </a:xfrm>
        </p:grpSpPr>
        <p:sp>
          <p:nvSpPr>
            <p:cNvPr id="66" name="Subtitle 2"/>
            <p:cNvSpPr txBox="1">
              <a:spLocks/>
            </p:cNvSpPr>
            <p:nvPr/>
          </p:nvSpPr>
          <p:spPr>
            <a:xfrm>
              <a:off x="1524000" y="6324600"/>
              <a:ext cx="7620000" cy="5334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sp>
          <p:nvSpPr>
            <p:cNvPr id="67" name="TextBox 66"/>
            <p:cNvSpPr txBox="1"/>
            <p:nvPr/>
          </p:nvSpPr>
          <p:spPr>
            <a:xfrm>
              <a:off x="1524000" y="6324600"/>
              <a:ext cx="7620000" cy="369332"/>
            </a:xfrm>
            <a:prstGeom prst="rect">
              <a:avLst/>
            </a:prstGeom>
            <a:noFill/>
          </p:spPr>
          <p:txBody>
            <a:bodyPr wrap="square" rtlCol="0">
              <a:spAutoFit/>
            </a:bodyPr>
            <a:lstStyle/>
            <a:p>
              <a:pPr algn="r"/>
              <a:r>
                <a:rPr lang="en-US" b="1" dirty="0" smtClean="0">
                  <a:solidFill>
                    <a:schemeClr val="bg1"/>
                  </a:solidFill>
                  <a:latin typeface="Times New Roman" pitchFamily="18" charset="0"/>
                  <a:cs typeface="Times New Roman" pitchFamily="18" charset="0"/>
                </a:rPr>
                <a:t>ANRC NPS Annual 319 Program Review Meeting, September 18, 2014</a:t>
              </a:r>
              <a:endParaRPr lang="en-US" b="1" dirty="0">
                <a:solidFill>
                  <a:schemeClr val="bg1"/>
                </a:solidFill>
                <a:latin typeface="Times New Roman" pitchFamily="18" charset="0"/>
                <a:cs typeface="Times New Roman" pitchFamily="18" charset="0"/>
              </a:endParaRPr>
            </a:p>
          </p:txBody>
        </p:sp>
        <p:pic>
          <p:nvPicPr>
            <p:cNvPr id="68"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525" y="6035675"/>
              <a:ext cx="1471613" cy="822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7" name="Group 6"/>
          <p:cNvGrpSpPr/>
          <p:nvPr/>
        </p:nvGrpSpPr>
        <p:grpSpPr>
          <a:xfrm>
            <a:off x="121445" y="4958372"/>
            <a:ext cx="3459162" cy="1182079"/>
            <a:chOff x="21626" y="4419600"/>
            <a:chExt cx="3459162" cy="1182079"/>
          </a:xfrm>
        </p:grpSpPr>
        <p:sp>
          <p:nvSpPr>
            <p:cNvPr id="2" name="Rounded Rectangle 1"/>
            <p:cNvSpPr/>
            <p:nvPr/>
          </p:nvSpPr>
          <p:spPr>
            <a:xfrm>
              <a:off x="21626" y="4419600"/>
              <a:ext cx="3407374" cy="1021862"/>
            </a:xfrm>
            <a:prstGeom prst="roundRect">
              <a:avLst>
                <a:gd name="adj" fmla="val 5221"/>
              </a:avLst>
            </a:prstGeom>
            <a:solidFill>
              <a:schemeClr val="bg1">
                <a:alpha val="8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p:cNvSpPr txBox="1">
              <a:spLocks noChangeArrowheads="1"/>
            </p:cNvSpPr>
            <p:nvPr/>
          </p:nvSpPr>
          <p:spPr bwMode="auto">
            <a:xfrm>
              <a:off x="21626" y="4503943"/>
              <a:ext cx="2193925" cy="1097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b="1" dirty="0" smtClean="0">
                  <a:solidFill>
                    <a:srgbClr val="FF0000"/>
                  </a:solidFill>
                  <a:latin typeface="Palatino Linotype" pitchFamily="18" charset="0"/>
                </a:rPr>
                <a:t>Zone1 = 15 Feet</a:t>
              </a:r>
            </a:p>
            <a:p>
              <a:pPr eaLnBrk="1" hangingPunct="1"/>
              <a:r>
                <a:rPr lang="en-US" sz="1400" b="1" dirty="0" smtClean="0">
                  <a:solidFill>
                    <a:srgbClr val="FF0000"/>
                  </a:solidFill>
                  <a:latin typeface="Palatino Linotype" pitchFamily="18" charset="0"/>
                </a:rPr>
                <a:t>Zone2 = 20 Feet</a:t>
              </a:r>
            </a:p>
            <a:p>
              <a:pPr eaLnBrk="1" hangingPunct="1"/>
              <a:endParaRPr lang="en-US" sz="1400" b="1" dirty="0">
                <a:solidFill>
                  <a:srgbClr val="FF0000"/>
                </a:solidFill>
                <a:latin typeface="Palatino Linotype" pitchFamily="18" charset="0"/>
              </a:endParaRPr>
            </a:p>
            <a:p>
              <a:pPr eaLnBrk="1" hangingPunct="1"/>
              <a:r>
                <a:rPr lang="en-US" sz="1400" b="1" dirty="0" smtClean="0">
                  <a:solidFill>
                    <a:srgbClr val="FF0000"/>
                  </a:solidFill>
                  <a:latin typeface="Palatino Linotype" pitchFamily="18" charset="0"/>
                </a:rPr>
                <a:t>Zone3 = 30 Feet</a:t>
              </a:r>
              <a:r>
                <a:rPr lang="en-US" sz="1400" b="1" dirty="0">
                  <a:solidFill>
                    <a:srgbClr val="FF0000"/>
                  </a:solidFill>
                  <a:latin typeface="Palatino Linotype" pitchFamily="18" charset="0"/>
                </a:rPr>
                <a:t/>
              </a:r>
              <a:br>
                <a:rPr lang="en-US" sz="1400" b="1" dirty="0">
                  <a:solidFill>
                    <a:srgbClr val="FF0000"/>
                  </a:solidFill>
                  <a:latin typeface="Palatino Linotype" pitchFamily="18" charset="0"/>
                </a:rPr>
              </a:br>
              <a:endParaRPr lang="en-US" sz="1400" b="1" baseline="-25000" dirty="0">
                <a:solidFill>
                  <a:srgbClr val="FF0000"/>
                </a:solidFill>
                <a:latin typeface="Palatino Linotype" pitchFamily="18" charset="0"/>
              </a:endParaRPr>
            </a:p>
          </p:txBody>
        </p:sp>
        <p:sp>
          <p:nvSpPr>
            <p:cNvPr id="72" name="TextBox 71"/>
            <p:cNvSpPr txBox="1">
              <a:spLocks noChangeArrowheads="1"/>
            </p:cNvSpPr>
            <p:nvPr/>
          </p:nvSpPr>
          <p:spPr bwMode="auto">
            <a:xfrm>
              <a:off x="1405824" y="4600575"/>
              <a:ext cx="20749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b="1" dirty="0" smtClean="0">
                  <a:solidFill>
                    <a:srgbClr val="FF0000"/>
                  </a:solidFill>
                  <a:latin typeface="Palatino Linotype" pitchFamily="18" charset="0"/>
                </a:rPr>
                <a:t>Slope &amp; Land use data</a:t>
              </a:r>
              <a:endParaRPr lang="en-US" sz="1400" b="1" dirty="0">
                <a:solidFill>
                  <a:srgbClr val="FF0000"/>
                </a:solidFill>
                <a:latin typeface="Palatino Linotype" pitchFamily="18" charset="0"/>
              </a:endParaRPr>
            </a:p>
          </p:txBody>
        </p:sp>
        <p:sp>
          <p:nvSpPr>
            <p:cNvPr id="73" name="TextBox 72"/>
            <p:cNvSpPr txBox="1">
              <a:spLocks noChangeArrowheads="1"/>
            </p:cNvSpPr>
            <p:nvPr/>
          </p:nvSpPr>
          <p:spPr bwMode="auto">
            <a:xfrm>
              <a:off x="1417638" y="5138554"/>
              <a:ext cx="18732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b="1" dirty="0" smtClean="0">
                  <a:solidFill>
                    <a:srgbClr val="FF0000"/>
                  </a:solidFill>
                  <a:latin typeface="Palatino Linotype" pitchFamily="18" charset="0"/>
                </a:rPr>
                <a:t>Only Land use data</a:t>
              </a:r>
              <a:endParaRPr lang="en-US" sz="1400" b="1" dirty="0">
                <a:solidFill>
                  <a:srgbClr val="FF0000"/>
                </a:solidFill>
                <a:latin typeface="Palatino Linotype" pitchFamily="18" charset="0"/>
              </a:endParaRPr>
            </a:p>
          </p:txBody>
        </p:sp>
        <p:sp>
          <p:nvSpPr>
            <p:cNvPr id="6" name="Right Brace 5"/>
            <p:cNvSpPr/>
            <p:nvPr/>
          </p:nvSpPr>
          <p:spPr>
            <a:xfrm>
              <a:off x="1370714" y="4529076"/>
              <a:ext cx="110424" cy="449261"/>
            </a:xfrm>
            <a:prstGeom prst="rightBrace">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5" name="Right Brace 74"/>
            <p:cNvSpPr/>
            <p:nvPr/>
          </p:nvSpPr>
          <p:spPr>
            <a:xfrm>
              <a:off x="1372080" y="5159312"/>
              <a:ext cx="69851" cy="253021"/>
            </a:xfrm>
            <a:prstGeom prst="righ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pic>
        <p:nvPicPr>
          <p:cNvPr id="77" name="Picture 167" descr="C:\Users\raslak\AppData\Local\Microsoft\Windows\Temporary Internet Files\Content.IE5\Y5V1NHWE\MC900290921[1].wmf"/>
          <p:cNvPicPr>
            <a:picLocks noChangeAspect="1" noChangeArrowheads="1"/>
          </p:cNvPicPr>
          <p:nvPr/>
        </p:nvPicPr>
        <p:blipFill>
          <a:blip r:embed="rId3" cstate="print">
            <a:extLst>
              <a:ext uri="{28A0092B-C50C-407E-A947-70E740481C1C}">
                <a14:useLocalDpi xmlns:a14="http://schemas.microsoft.com/office/drawing/2010/main" val="0"/>
              </a:ext>
            </a:extLst>
          </a:blip>
          <a:srcRect b="65669"/>
          <a:stretch>
            <a:fillRect/>
          </a:stretch>
        </p:blipFill>
        <p:spPr bwMode="auto">
          <a:xfrm>
            <a:off x="3188494" y="2261328"/>
            <a:ext cx="11049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60" name="Picture 168" descr="C:\Users\raslak\AppData\Local\Microsoft\Windows\Temporary Internet Files\Content.IE5\Y5V1NHWE\MC900290921[1].wmf"/>
          <p:cNvPicPr>
            <a:picLocks noChangeAspect="1" noChangeArrowheads="1"/>
          </p:cNvPicPr>
          <p:nvPr/>
        </p:nvPicPr>
        <p:blipFill>
          <a:blip r:embed="rId3" cstate="print">
            <a:extLst>
              <a:ext uri="{28A0092B-C50C-407E-A947-70E740481C1C}">
                <a14:useLocalDpi xmlns:a14="http://schemas.microsoft.com/office/drawing/2010/main" val="0"/>
              </a:ext>
            </a:extLst>
          </a:blip>
          <a:srcRect b="65669"/>
          <a:stretch>
            <a:fillRect/>
          </a:stretch>
        </p:blipFill>
        <p:spPr bwMode="auto">
          <a:xfrm>
            <a:off x="2963863" y="2759075"/>
            <a:ext cx="11049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 name="Content Placeholder 2"/>
          <p:cNvSpPr txBox="1">
            <a:spLocks/>
          </p:cNvSpPr>
          <p:nvPr/>
        </p:nvSpPr>
        <p:spPr>
          <a:xfrm>
            <a:off x="981604" y="3173285"/>
            <a:ext cx="7476067" cy="1690077"/>
          </a:xfrm>
          <a:prstGeom prst="rect">
            <a:avLst/>
          </a:prstGeom>
          <a:solidFill>
            <a:schemeClr val="bg1">
              <a:alpha val="85000"/>
            </a:schemeClr>
          </a:solidFill>
          <a:effectLst>
            <a:outerShdw blurRad="50800" dist="38100" dir="8100000" algn="tr" rotWithShape="0">
              <a:prstClr val="black">
                <a:alpha val="40000"/>
              </a:prstClr>
            </a:outerShdw>
          </a:effectLst>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1600" dirty="0" smtClean="0">
                <a:solidFill>
                  <a:srgbClr val="FF0000"/>
                </a:solidFill>
              </a:rPr>
              <a:t>Per stream bank segment</a:t>
            </a:r>
          </a:p>
          <a:p>
            <a:pPr lvl="1" algn="l"/>
            <a:r>
              <a:rPr lang="en-US" sz="1400" dirty="0" smtClean="0">
                <a:solidFill>
                  <a:srgbClr val="FF0000"/>
                </a:solidFill>
              </a:rPr>
              <a:t>If </a:t>
            </a:r>
            <a:r>
              <a:rPr lang="en-US" sz="1400" b="1" dirty="0" smtClean="0">
                <a:solidFill>
                  <a:srgbClr val="FF0000"/>
                </a:solidFill>
              </a:rPr>
              <a:t>(Zone 1 (15 ft.) &lt; 50% forest) </a:t>
            </a:r>
            <a:r>
              <a:rPr lang="en-US" sz="1400" dirty="0" smtClean="0">
                <a:solidFill>
                  <a:srgbClr val="FF0000"/>
                </a:solidFill>
              </a:rPr>
              <a:t>assign </a:t>
            </a:r>
            <a:r>
              <a:rPr lang="en-US" sz="1400" i="1" dirty="0" smtClean="0">
                <a:solidFill>
                  <a:srgbClr val="FF0000"/>
                </a:solidFill>
              </a:rPr>
              <a:t>red color to the segment</a:t>
            </a:r>
            <a:endParaRPr lang="en-US" sz="1400" dirty="0" smtClean="0">
              <a:solidFill>
                <a:srgbClr val="FF0000"/>
              </a:solidFill>
            </a:endParaRPr>
          </a:p>
          <a:p>
            <a:pPr lvl="1" algn="l"/>
            <a:r>
              <a:rPr lang="en-US" sz="1400" dirty="0" smtClean="0">
                <a:solidFill>
                  <a:srgbClr val="FF0000"/>
                </a:solidFill>
              </a:rPr>
              <a:t>If </a:t>
            </a:r>
            <a:r>
              <a:rPr lang="en-US" sz="1400" b="1" dirty="0" smtClean="0">
                <a:solidFill>
                  <a:srgbClr val="FF0000"/>
                </a:solidFill>
              </a:rPr>
              <a:t>(Zone 2 (20 ft.) &lt; 50% forest)</a:t>
            </a:r>
            <a:r>
              <a:rPr lang="en-US" sz="1400" dirty="0" smtClean="0">
                <a:solidFill>
                  <a:srgbClr val="FF0000"/>
                </a:solidFill>
              </a:rPr>
              <a:t> assign </a:t>
            </a:r>
            <a:r>
              <a:rPr lang="en-US" sz="1400" i="1" dirty="0" smtClean="0">
                <a:solidFill>
                  <a:srgbClr val="FF0000"/>
                </a:solidFill>
              </a:rPr>
              <a:t>red color to the segment</a:t>
            </a:r>
            <a:endParaRPr lang="en-US" sz="1400" dirty="0" smtClean="0">
              <a:solidFill>
                <a:srgbClr val="FF0000"/>
              </a:solidFill>
            </a:endParaRPr>
          </a:p>
          <a:p>
            <a:pPr lvl="1" algn="l"/>
            <a:r>
              <a:rPr lang="en-US" sz="1400" dirty="0" smtClean="0">
                <a:solidFill>
                  <a:srgbClr val="FF0000"/>
                </a:solidFill>
              </a:rPr>
              <a:t>If </a:t>
            </a:r>
            <a:r>
              <a:rPr lang="en-US" sz="1400" b="1" dirty="0" smtClean="0">
                <a:solidFill>
                  <a:srgbClr val="FF0000"/>
                </a:solidFill>
              </a:rPr>
              <a:t>(Zone 3 (30 ft.) &lt; 50% forest and/or herbaceous) </a:t>
            </a:r>
            <a:r>
              <a:rPr lang="en-US" sz="1400" dirty="0" smtClean="0">
                <a:solidFill>
                  <a:srgbClr val="FF0000"/>
                </a:solidFill>
              </a:rPr>
              <a:t>assign </a:t>
            </a:r>
            <a:r>
              <a:rPr lang="en-US" sz="1400" i="1" dirty="0" smtClean="0">
                <a:solidFill>
                  <a:srgbClr val="FF0000"/>
                </a:solidFill>
              </a:rPr>
              <a:t>red color to the segment</a:t>
            </a:r>
            <a:endParaRPr lang="en-US" sz="1400" dirty="0" smtClean="0">
              <a:solidFill>
                <a:srgbClr val="FF0000"/>
              </a:solidFill>
            </a:endParaRPr>
          </a:p>
          <a:p>
            <a:pPr lvl="1" algn="l"/>
            <a:r>
              <a:rPr lang="en-US" sz="1400" b="1" dirty="0" smtClean="0">
                <a:solidFill>
                  <a:srgbClr val="FF0000"/>
                </a:solidFill>
              </a:rPr>
              <a:t>If (none of the above are True) </a:t>
            </a:r>
            <a:r>
              <a:rPr lang="en-US" sz="1400" dirty="0" smtClean="0">
                <a:solidFill>
                  <a:srgbClr val="FF0000"/>
                </a:solidFill>
              </a:rPr>
              <a:t>assign </a:t>
            </a:r>
            <a:r>
              <a:rPr lang="en-US" sz="1400" i="1" dirty="0" smtClean="0">
                <a:solidFill>
                  <a:srgbClr val="FF0000"/>
                </a:solidFill>
              </a:rPr>
              <a:t>blue color to the segment</a:t>
            </a:r>
            <a:endParaRPr lang="en-US" sz="1400" dirty="0"/>
          </a:p>
        </p:txBody>
      </p:sp>
    </p:spTree>
    <p:extLst>
      <p:ext uri="{BB962C8B-B14F-4D97-AF65-F5344CB8AC3E}">
        <p14:creationId xmlns:p14="http://schemas.microsoft.com/office/powerpoint/2010/main" val="19885545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58"/>
                                        </p:tgtEl>
                                      </p:cBhvr>
                                    </p:animEffect>
                                    <p:set>
                                      <p:cBhvr>
                                        <p:cTn id="7" dur="1" fill="hold">
                                          <p:stCondLst>
                                            <p:cond delay="499"/>
                                          </p:stCondLst>
                                        </p:cTn>
                                        <p:tgtEl>
                                          <p:spTgt spid="158"/>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166"/>
                                        </p:tgtEl>
                                      </p:cBhvr>
                                    </p:animEffect>
                                    <p:set>
                                      <p:cBhvr>
                                        <p:cTn id="10" dur="1" fill="hold">
                                          <p:stCondLst>
                                            <p:cond delay="499"/>
                                          </p:stCondLst>
                                        </p:cTn>
                                        <p:tgtEl>
                                          <p:spTgt spid="166"/>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139"/>
                                        </p:tgtEl>
                                      </p:cBhvr>
                                    </p:animEffect>
                                    <p:set>
                                      <p:cBhvr>
                                        <p:cTn id="13" dur="1" fill="hold">
                                          <p:stCondLst>
                                            <p:cond delay="499"/>
                                          </p:stCondLst>
                                        </p:cTn>
                                        <p:tgtEl>
                                          <p:spTgt spid="139"/>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138"/>
                                        </p:tgtEl>
                                      </p:cBhvr>
                                    </p:animEffect>
                                    <p:set>
                                      <p:cBhvr>
                                        <p:cTn id="16" dur="1" fill="hold">
                                          <p:stCondLst>
                                            <p:cond delay="499"/>
                                          </p:stCondLst>
                                        </p:cTn>
                                        <p:tgtEl>
                                          <p:spTgt spid="138"/>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150"/>
                                        </p:tgtEl>
                                      </p:cBhvr>
                                    </p:animEffect>
                                    <p:set>
                                      <p:cBhvr>
                                        <p:cTn id="19" dur="1" fill="hold">
                                          <p:stCondLst>
                                            <p:cond delay="499"/>
                                          </p:stCondLst>
                                        </p:cTn>
                                        <p:tgtEl>
                                          <p:spTgt spid="150"/>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500"/>
                                        <p:tgtEl>
                                          <p:spTgt spid="163"/>
                                        </p:tgtEl>
                                      </p:cBhvr>
                                    </p:animEffect>
                                    <p:set>
                                      <p:cBhvr>
                                        <p:cTn id="22" dur="1" fill="hold">
                                          <p:stCondLst>
                                            <p:cond delay="499"/>
                                          </p:stCondLst>
                                        </p:cTn>
                                        <p:tgtEl>
                                          <p:spTgt spid="163"/>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500"/>
                                        <p:tgtEl>
                                          <p:spTgt spid="164"/>
                                        </p:tgtEl>
                                      </p:cBhvr>
                                    </p:animEffect>
                                    <p:set>
                                      <p:cBhvr>
                                        <p:cTn id="25" dur="1" fill="hold">
                                          <p:stCondLst>
                                            <p:cond delay="499"/>
                                          </p:stCondLst>
                                        </p:cTn>
                                        <p:tgtEl>
                                          <p:spTgt spid="164"/>
                                        </p:tgtEl>
                                        <p:attrNameLst>
                                          <p:attrName>style.visibility</p:attrName>
                                        </p:attrNameLst>
                                      </p:cBhvr>
                                      <p:to>
                                        <p:strVal val="hidden"/>
                                      </p:to>
                                    </p:set>
                                  </p:childTnLst>
                                </p:cTn>
                              </p:par>
                              <p:par>
                                <p:cTn id="26" presetID="10" presetClass="exit" presetSubtype="0" fill="hold" grpId="0" nodeType="withEffect">
                                  <p:stCondLst>
                                    <p:cond delay="0"/>
                                  </p:stCondLst>
                                  <p:childTnLst>
                                    <p:animEffect transition="out" filter="fade">
                                      <p:cBhvr>
                                        <p:cTn id="27" dur="500"/>
                                        <p:tgtEl>
                                          <p:spTgt spid="161"/>
                                        </p:tgtEl>
                                      </p:cBhvr>
                                    </p:animEffect>
                                    <p:set>
                                      <p:cBhvr>
                                        <p:cTn id="28" dur="1" fill="hold">
                                          <p:stCondLst>
                                            <p:cond delay="499"/>
                                          </p:stCondLst>
                                        </p:cTn>
                                        <p:tgtEl>
                                          <p:spTgt spid="161"/>
                                        </p:tgtEl>
                                        <p:attrNameLst>
                                          <p:attrName>style.visibility</p:attrName>
                                        </p:attrNameLst>
                                      </p:cBhvr>
                                      <p:to>
                                        <p:strVal val="hidden"/>
                                      </p:to>
                                    </p:set>
                                  </p:childTnLst>
                                </p:cTn>
                              </p:par>
                              <p:par>
                                <p:cTn id="29" presetID="10" presetClass="exit" presetSubtype="0" fill="hold" nodeType="withEffect">
                                  <p:stCondLst>
                                    <p:cond delay="0"/>
                                  </p:stCondLst>
                                  <p:childTnLst>
                                    <p:animEffect transition="out" filter="fade">
                                      <p:cBhvr>
                                        <p:cTn id="30" dur="500"/>
                                        <p:tgtEl>
                                          <p:spTgt spid="162"/>
                                        </p:tgtEl>
                                      </p:cBhvr>
                                    </p:animEffect>
                                    <p:set>
                                      <p:cBhvr>
                                        <p:cTn id="31" dur="1" fill="hold">
                                          <p:stCondLst>
                                            <p:cond delay="499"/>
                                          </p:stCondLst>
                                        </p:cTn>
                                        <p:tgtEl>
                                          <p:spTgt spid="162"/>
                                        </p:tgtEl>
                                        <p:attrNameLst>
                                          <p:attrName>style.visibility</p:attrName>
                                        </p:attrNameLst>
                                      </p:cBhvr>
                                      <p:to>
                                        <p:strVal val="hidden"/>
                                      </p:to>
                                    </p:set>
                                  </p:childTnLst>
                                </p:cTn>
                              </p:par>
                              <p:par>
                                <p:cTn id="32" presetID="6" presetClass="entr" presetSubtype="16" fill="hold" grpId="0" nodeType="withEffect">
                                  <p:stCondLst>
                                    <p:cond delay="0"/>
                                  </p:stCondLst>
                                  <p:childTnLst>
                                    <p:set>
                                      <p:cBhvr>
                                        <p:cTn id="33" dur="1" fill="hold">
                                          <p:stCondLst>
                                            <p:cond delay="0"/>
                                          </p:stCondLst>
                                        </p:cTn>
                                        <p:tgtEl>
                                          <p:spTgt spid="76"/>
                                        </p:tgtEl>
                                        <p:attrNameLst>
                                          <p:attrName>style.visibility</p:attrName>
                                        </p:attrNameLst>
                                      </p:cBhvr>
                                      <p:to>
                                        <p:strVal val="visible"/>
                                      </p:to>
                                    </p:set>
                                    <p:animEffect transition="in" filter="circle(in)">
                                      <p:cBhvr>
                                        <p:cTn id="34" dur="20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 grpId="0"/>
      <p:bldP spid="158" grpId="0"/>
      <p:bldP spid="161" grpId="0"/>
      <p:bldP spid="163" grpId="0"/>
      <p:bldP spid="166" grpId="0"/>
      <p:bldP spid="7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1" name="TextBox 1"/>
          <p:cNvSpPr txBox="1">
            <a:spLocks noChangeArrowheads="1"/>
          </p:cNvSpPr>
          <p:nvPr/>
        </p:nvSpPr>
        <p:spPr bwMode="auto">
          <a:xfrm>
            <a:off x="1752600" y="2362200"/>
            <a:ext cx="55626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sz="6600" b="1" dirty="0">
                <a:hlinkClick r:id="rId3"/>
              </a:rPr>
              <a:t>DEMO</a:t>
            </a:r>
            <a:endParaRPr lang="en-US" sz="6600" b="1" dirty="0"/>
          </a:p>
        </p:txBody>
      </p:sp>
      <p:sp>
        <p:nvSpPr>
          <p:cNvPr id="8" name="TextBox 8"/>
          <p:cNvSpPr txBox="1">
            <a:spLocks noChangeArrowheads="1"/>
          </p:cNvSpPr>
          <p:nvPr/>
        </p:nvSpPr>
        <p:spPr bwMode="auto">
          <a:xfrm>
            <a:off x="3429000" y="6511925"/>
            <a:ext cx="57150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500" b="1" dirty="0">
                <a:solidFill>
                  <a:schemeClr val="bg1"/>
                </a:solidFill>
                <a:latin typeface="Calibri" pitchFamily="34" charset="0"/>
              </a:rPr>
              <a:t>Arkansas Nonpoint Source Stakeholder Meeting- September 26, 2012</a:t>
            </a:r>
          </a:p>
        </p:txBody>
      </p:sp>
      <p:grpSp>
        <p:nvGrpSpPr>
          <p:cNvPr id="9" name="Group 8"/>
          <p:cNvGrpSpPr/>
          <p:nvPr/>
        </p:nvGrpSpPr>
        <p:grpSpPr>
          <a:xfrm>
            <a:off x="9525" y="6035675"/>
            <a:ext cx="9134475" cy="822325"/>
            <a:chOff x="9525" y="6035675"/>
            <a:chExt cx="9134475" cy="822325"/>
          </a:xfrm>
        </p:grpSpPr>
        <p:sp>
          <p:nvSpPr>
            <p:cNvPr id="10" name="Subtitle 2"/>
            <p:cNvSpPr txBox="1">
              <a:spLocks/>
            </p:cNvSpPr>
            <p:nvPr/>
          </p:nvSpPr>
          <p:spPr>
            <a:xfrm>
              <a:off x="1524000" y="6324600"/>
              <a:ext cx="7620000" cy="5334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sp>
          <p:nvSpPr>
            <p:cNvPr id="11" name="TextBox 10"/>
            <p:cNvSpPr txBox="1"/>
            <p:nvPr/>
          </p:nvSpPr>
          <p:spPr>
            <a:xfrm>
              <a:off x="1524000" y="6324600"/>
              <a:ext cx="7620000" cy="369332"/>
            </a:xfrm>
            <a:prstGeom prst="rect">
              <a:avLst/>
            </a:prstGeom>
            <a:noFill/>
          </p:spPr>
          <p:txBody>
            <a:bodyPr wrap="square" rtlCol="0">
              <a:spAutoFit/>
            </a:bodyPr>
            <a:lstStyle/>
            <a:p>
              <a:pPr algn="r"/>
              <a:r>
                <a:rPr lang="en-US" b="1" dirty="0" smtClean="0">
                  <a:solidFill>
                    <a:schemeClr val="bg1"/>
                  </a:solidFill>
                  <a:latin typeface="Times New Roman" pitchFamily="18" charset="0"/>
                  <a:cs typeface="Times New Roman" pitchFamily="18" charset="0"/>
                </a:rPr>
                <a:t>ANRC NPS Annual 319 Program Review Meeting, September 18, 2014</a:t>
              </a:r>
              <a:endParaRPr lang="en-US" b="1" dirty="0">
                <a:solidFill>
                  <a:schemeClr val="bg1"/>
                </a:solidFill>
                <a:latin typeface="Times New Roman" pitchFamily="18" charset="0"/>
                <a:cs typeface="Times New Roman" pitchFamily="18" charset="0"/>
              </a:endParaRPr>
            </a:p>
          </p:txBody>
        </p:sp>
        <p:pic>
          <p:nvPicPr>
            <p:cNvPr id="12"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525" y="6035675"/>
              <a:ext cx="1471613" cy="822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68513749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2895600"/>
            <a:ext cx="9144000" cy="1143000"/>
          </a:xfrm>
          <a:prstGeom prst="rect">
            <a:avLst/>
          </a:prstGeom>
          <a:solidFill>
            <a:srgbClr val="C41E3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nb-NO" sz="4500" cap="small" dirty="0">
                <a:latin typeface="Palatino Linotype" pitchFamily="18" charset="0"/>
              </a:rPr>
              <a:t>Thanks </a:t>
            </a:r>
          </a:p>
          <a:p>
            <a:pPr algn="ctr" fontAlgn="auto">
              <a:spcBef>
                <a:spcPts val="0"/>
              </a:spcBef>
              <a:spcAft>
                <a:spcPts val="0"/>
              </a:spcAft>
              <a:defRPr/>
            </a:pPr>
            <a:r>
              <a:rPr lang="nb-NO" sz="4500" cap="small" dirty="0">
                <a:latin typeface="Palatino Linotype" pitchFamily="18" charset="0"/>
              </a:rPr>
              <a:t>Questions?</a:t>
            </a:r>
          </a:p>
        </p:txBody>
      </p:sp>
      <p:sp>
        <p:nvSpPr>
          <p:cNvPr id="8" name="TextBox 8"/>
          <p:cNvSpPr txBox="1">
            <a:spLocks noChangeArrowheads="1"/>
          </p:cNvSpPr>
          <p:nvPr/>
        </p:nvSpPr>
        <p:spPr bwMode="auto">
          <a:xfrm>
            <a:off x="3429000" y="6511925"/>
            <a:ext cx="57150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500" b="1" dirty="0">
                <a:solidFill>
                  <a:schemeClr val="bg1"/>
                </a:solidFill>
                <a:latin typeface="Calibri" pitchFamily="34" charset="0"/>
              </a:rPr>
              <a:t>Arkansas Nonpoint Source Stakeholder Meeting- September 26, 2012</a:t>
            </a:r>
          </a:p>
        </p:txBody>
      </p:sp>
      <p:grpSp>
        <p:nvGrpSpPr>
          <p:cNvPr id="9" name="Group 8"/>
          <p:cNvGrpSpPr/>
          <p:nvPr/>
        </p:nvGrpSpPr>
        <p:grpSpPr>
          <a:xfrm>
            <a:off x="9525" y="6035675"/>
            <a:ext cx="9134475" cy="822325"/>
            <a:chOff x="9525" y="6035675"/>
            <a:chExt cx="9134475" cy="822325"/>
          </a:xfrm>
        </p:grpSpPr>
        <p:sp>
          <p:nvSpPr>
            <p:cNvPr id="10" name="Subtitle 2"/>
            <p:cNvSpPr txBox="1">
              <a:spLocks/>
            </p:cNvSpPr>
            <p:nvPr/>
          </p:nvSpPr>
          <p:spPr>
            <a:xfrm>
              <a:off x="1524000" y="6324600"/>
              <a:ext cx="7620000" cy="5334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sp>
          <p:nvSpPr>
            <p:cNvPr id="11" name="TextBox 10"/>
            <p:cNvSpPr txBox="1"/>
            <p:nvPr/>
          </p:nvSpPr>
          <p:spPr>
            <a:xfrm>
              <a:off x="1524000" y="6324600"/>
              <a:ext cx="7620000" cy="369332"/>
            </a:xfrm>
            <a:prstGeom prst="rect">
              <a:avLst/>
            </a:prstGeom>
            <a:noFill/>
          </p:spPr>
          <p:txBody>
            <a:bodyPr wrap="square" rtlCol="0">
              <a:spAutoFit/>
            </a:bodyPr>
            <a:lstStyle/>
            <a:p>
              <a:pPr algn="r"/>
              <a:r>
                <a:rPr lang="en-US" b="1" dirty="0" smtClean="0">
                  <a:solidFill>
                    <a:schemeClr val="bg1"/>
                  </a:solidFill>
                  <a:latin typeface="Times New Roman" pitchFamily="18" charset="0"/>
                  <a:cs typeface="Times New Roman" pitchFamily="18" charset="0"/>
                </a:rPr>
                <a:t>ANRC NPS Annual 319 Program Review Meeting, September 18, 2014</a:t>
              </a:r>
              <a:endParaRPr lang="en-US" b="1" dirty="0">
                <a:solidFill>
                  <a:schemeClr val="bg1"/>
                </a:solidFill>
                <a:latin typeface="Times New Roman" pitchFamily="18" charset="0"/>
                <a:cs typeface="Times New Roman" pitchFamily="18" charset="0"/>
              </a:endParaRPr>
            </a:p>
          </p:txBody>
        </p:sp>
        <p:pic>
          <p:nvPicPr>
            <p:cNvPr id="12"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6035675"/>
              <a:ext cx="1471613" cy="822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731502757"/>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517</TotalTime>
  <Words>1183</Words>
  <Application>Microsoft Macintosh PowerPoint</Application>
  <PresentationFormat>On-screen Show (4:3)</PresentationFormat>
  <Paragraphs>147</Paragraphs>
  <Slides>14</Slides>
  <Notes>12</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uaces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dsaraswat</dc:creator>
  <cp:lastModifiedBy>Microsoft Office User</cp:lastModifiedBy>
  <cp:revision>37</cp:revision>
  <dcterms:created xsi:type="dcterms:W3CDTF">2012-09-25T20:22:00Z</dcterms:created>
  <dcterms:modified xsi:type="dcterms:W3CDTF">2014-09-18T09:34:58Z</dcterms:modified>
</cp:coreProperties>
</file>