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37"/>
  </p:notesMasterIdLst>
  <p:handoutMasterIdLst>
    <p:handoutMasterId r:id="rId38"/>
  </p:handoutMasterIdLst>
  <p:sldIdLst>
    <p:sldId id="411" r:id="rId2"/>
    <p:sldId id="394" r:id="rId3"/>
    <p:sldId id="413" r:id="rId4"/>
    <p:sldId id="414" r:id="rId5"/>
    <p:sldId id="427" r:id="rId6"/>
    <p:sldId id="442" r:id="rId7"/>
    <p:sldId id="416" r:id="rId8"/>
    <p:sldId id="417" r:id="rId9"/>
    <p:sldId id="419" r:id="rId10"/>
    <p:sldId id="420" r:id="rId11"/>
    <p:sldId id="424" r:id="rId12"/>
    <p:sldId id="448" r:id="rId13"/>
    <p:sldId id="422" r:id="rId14"/>
    <p:sldId id="443" r:id="rId15"/>
    <p:sldId id="444" r:id="rId16"/>
    <p:sldId id="445" r:id="rId17"/>
    <p:sldId id="446" r:id="rId18"/>
    <p:sldId id="447" r:id="rId19"/>
    <p:sldId id="451" r:id="rId20"/>
    <p:sldId id="437" r:id="rId21"/>
    <p:sldId id="438" r:id="rId22"/>
    <p:sldId id="439" r:id="rId23"/>
    <p:sldId id="440" r:id="rId24"/>
    <p:sldId id="441" r:id="rId25"/>
    <p:sldId id="429" r:id="rId26"/>
    <p:sldId id="432" r:id="rId27"/>
    <p:sldId id="433" r:id="rId28"/>
    <p:sldId id="431" r:id="rId29"/>
    <p:sldId id="430" r:id="rId30"/>
    <p:sldId id="434" r:id="rId31"/>
    <p:sldId id="435" r:id="rId32"/>
    <p:sldId id="436" r:id="rId33"/>
    <p:sldId id="449" r:id="rId34"/>
    <p:sldId id="450" r:id="rId35"/>
    <p:sldId id="425" r:id="rId36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3333CC"/>
    <a:srgbClr val="6666FF"/>
    <a:srgbClr val="FF6600"/>
    <a:srgbClr val="009900"/>
    <a:srgbClr val="00CC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543" autoAdjust="0"/>
    <p:restoredTop sz="94629" autoAdjust="0"/>
  </p:normalViewPr>
  <p:slideViewPr>
    <p:cSldViewPr snapToGrid="0" showGuides="1">
      <p:cViewPr>
        <p:scale>
          <a:sx n="60" d="100"/>
          <a:sy n="60" d="100"/>
        </p:scale>
        <p:origin x="-1338" y="-210"/>
      </p:cViewPr>
      <p:guideLst>
        <p:guide orient="horz" pos="724"/>
        <p:guide orient="horz" pos="449"/>
        <p:guide pos="2880"/>
        <p:guide pos="35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-3084" y="-78"/>
      </p:cViewPr>
      <p:guideLst>
        <p:guide orient="horz" pos="3024"/>
        <p:guide pos="2304"/>
      </p:guideLst>
    </p:cSldViewPr>
  </p:notesViewPr>
  <p:gridSpacing cx="91439" cy="91439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701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>
                <a:latin typeface="Arial" charset="0"/>
              </a:defRPr>
            </a:lvl1pPr>
          </a:lstStyle>
          <a:p>
            <a:fld id="{BFF9C10D-C870-4908-A5D3-FECE37C43D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9206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F9C10D-C870-4908-A5D3-FECE37C43DA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455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EAE7-8309-4405-83A5-3D912AD52C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292E3-6FAD-422F-8396-B90CE61FB87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8" y="6199188"/>
            <a:ext cx="6889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8D6E-0EA9-498D-9E76-94F6F372F7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5BAB6-44B6-4CD6-B562-5E359FBBE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48BF7-5757-4877-8089-C23A7C3A3B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B1C21-7CE9-492A-8732-E8FAB7AD3C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AD00E-04EC-4E94-A2C6-5BFF165A91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CB3FA-AA7F-42FF-814C-08412B82DB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3A579B8-1C5A-483D-BE49-2C4AB09DFC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3D24-A38E-4888-B574-0E040D5CB6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03650-EAD0-4721-B79B-A3924B854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0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2pPr>
              <a:buClr>
                <a:schemeClr val="accent5">
                  <a:lumMod val="40000"/>
                  <a:lumOff val="60000"/>
                </a:schemeClr>
              </a:buClr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54F0516-82AE-4886-8133-6F0995EDB47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60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8BBB060-85A3-44B3-8775-B73487AEF2B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06405" y="565219"/>
            <a:ext cx="8686800" cy="1029597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West Fork White River Restoration Project</a:t>
            </a:r>
            <a:br>
              <a:rPr lang="en-US" sz="3600" b="1" dirty="0" smtClean="0"/>
            </a:br>
            <a:r>
              <a:rPr lang="en-US" sz="3600" b="1" dirty="0" smtClean="0"/>
              <a:t>Fayetteville Executive Airport</a:t>
            </a:r>
            <a:br>
              <a:rPr lang="en-US" sz="3600" b="1" dirty="0" smtClean="0"/>
            </a:br>
            <a:r>
              <a:rPr lang="en-US" sz="2000" b="1" dirty="0" err="1" smtClean="0"/>
              <a:t>ANRC</a:t>
            </a:r>
            <a:r>
              <a:rPr lang="en-US" sz="2000" b="1" dirty="0" smtClean="0"/>
              <a:t> 09-1600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58376" name="Text Box 8"/>
          <p:cNvSpPr txBox="1">
            <a:spLocks noChangeArrowheads="1"/>
          </p:cNvSpPr>
          <p:nvPr/>
        </p:nvSpPr>
        <p:spPr bwMode="auto">
          <a:xfrm>
            <a:off x="124287" y="5627658"/>
            <a:ext cx="885103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/>
              <a:t>Watershed Conservation Resource </a:t>
            </a:r>
            <a:r>
              <a:rPr lang="en-US" b="1" dirty="0" smtClean="0"/>
              <a:t>Center</a:t>
            </a:r>
          </a:p>
          <a:p>
            <a:pPr algn="ctr">
              <a:spcBef>
                <a:spcPct val="50000"/>
              </a:spcBef>
            </a:pPr>
            <a:r>
              <a:rPr lang="en-US" b="1" dirty="0" smtClean="0"/>
              <a:t>Matt Van </a:t>
            </a:r>
            <a:r>
              <a:rPr lang="en-US" b="1" dirty="0" err="1" smtClean="0"/>
              <a:t>Eps</a:t>
            </a:r>
            <a:r>
              <a:rPr lang="en-US" b="1" dirty="0" smtClean="0"/>
              <a:t>, PE</a:t>
            </a:r>
            <a:endParaRPr lang="en-US" b="1" dirty="0"/>
          </a:p>
          <a:p>
            <a:pPr algn="ctr">
              <a:spcBef>
                <a:spcPct val="50000"/>
              </a:spcBef>
            </a:pPr>
            <a:r>
              <a:rPr lang="en-US" dirty="0" smtClean="0"/>
              <a:t>Nonpoint Source Review Meeting, September 18, 2014</a:t>
            </a:r>
            <a:endParaRPr lang="en-US" dirty="0"/>
          </a:p>
        </p:txBody>
      </p:sp>
      <p:pic>
        <p:nvPicPr>
          <p:cNvPr id="1026" name="Picture 2" descr="Z:\Fayetteville Airport Restoration\Photos\2013-05-07\IMG_461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9802"/>
          <a:stretch/>
        </p:blipFill>
        <p:spPr bwMode="auto">
          <a:xfrm>
            <a:off x="216055" y="1874537"/>
            <a:ext cx="4276006" cy="3554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IMG_059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" r="-9563"/>
          <a:stretch/>
        </p:blipFill>
        <p:spPr bwMode="auto">
          <a:xfrm>
            <a:off x="4678873" y="1874536"/>
            <a:ext cx="4687395" cy="3554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463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Background: Purpose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Reduce Sediment and Nutrient Loading to the WFWR and Beaver Lake</a:t>
            </a:r>
          </a:p>
          <a:p>
            <a:r>
              <a:rPr lang="en-US" dirty="0" smtClean="0"/>
              <a:t>Improve Habitat</a:t>
            </a:r>
          </a:p>
          <a:p>
            <a:r>
              <a:rPr lang="en-US" dirty="0" smtClean="0"/>
              <a:t>Protect Land</a:t>
            </a:r>
          </a:p>
          <a:p>
            <a:pPr lvl="1"/>
            <a:r>
              <a:rPr lang="en-US" dirty="0" smtClean="0"/>
              <a:t>County Road</a:t>
            </a:r>
          </a:p>
          <a:p>
            <a:pPr lvl="1"/>
            <a:r>
              <a:rPr lang="en-US" dirty="0" smtClean="0"/>
              <a:t>Farmland</a:t>
            </a:r>
          </a:p>
          <a:p>
            <a:pPr lvl="1"/>
            <a:r>
              <a:rPr lang="en-US" dirty="0" smtClean="0"/>
              <a:t>Airport Safety Zone</a:t>
            </a:r>
          </a:p>
          <a:p>
            <a:endParaRPr lang="en-US" dirty="0"/>
          </a:p>
        </p:txBody>
      </p:sp>
      <p:pic>
        <p:nvPicPr>
          <p:cNvPr id="3074" name="Picture 2" descr="Z:\Fayetteville Airport Restoration\Photos\2010-04-17\IMG_29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776" y="1049337"/>
            <a:ext cx="3657483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Z:\Fayetteville Airport Restoration\Photos\2011-06-28\IMG_08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776" y="3959204"/>
            <a:ext cx="3657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21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Background: Partners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622570" y="1892031"/>
            <a:ext cx="4543425" cy="4038600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ANRC</a:t>
            </a:r>
            <a:endParaRPr lang="en-US" sz="2400" dirty="0" smtClean="0"/>
          </a:p>
          <a:p>
            <a:r>
              <a:rPr lang="en-US" sz="2400" dirty="0" smtClean="0"/>
              <a:t>EPA Region VI</a:t>
            </a:r>
          </a:p>
          <a:p>
            <a:r>
              <a:rPr lang="en-US" sz="2400" dirty="0" smtClean="0"/>
              <a:t>WCRC</a:t>
            </a:r>
          </a:p>
          <a:p>
            <a:r>
              <a:rPr lang="en-US" sz="2400" dirty="0" smtClean="0"/>
              <a:t>City of Fayetteville</a:t>
            </a:r>
          </a:p>
          <a:p>
            <a:r>
              <a:rPr lang="en-US" sz="2400" dirty="0" smtClean="0"/>
              <a:t>Washington County, AR</a:t>
            </a:r>
          </a:p>
          <a:p>
            <a:r>
              <a:rPr lang="en-US" sz="2400" dirty="0" smtClean="0"/>
              <a:t>Beaver Water District</a:t>
            </a:r>
          </a:p>
          <a:p>
            <a:r>
              <a:rPr lang="en-US" sz="2400" dirty="0" smtClean="0"/>
              <a:t>Arkansas Game and Fish</a:t>
            </a:r>
          </a:p>
          <a:p>
            <a:r>
              <a:rPr lang="en-US" sz="2400" dirty="0" smtClean="0"/>
              <a:t>Beaver Watershed Alliance</a:t>
            </a:r>
          </a:p>
          <a:p>
            <a:r>
              <a:rPr lang="en-US" sz="2400" dirty="0" smtClean="0"/>
              <a:t>Walton Family Foundation</a:t>
            </a:r>
            <a:endParaRPr lang="en-US" sz="2400" dirty="0"/>
          </a:p>
        </p:txBody>
      </p:sp>
      <p:pic>
        <p:nvPicPr>
          <p:cNvPr id="9218" name="Picture 2" descr="Z:\Fayetteville Airport Restoration\Photos\2010-04-17\IMG_295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" r="42032"/>
          <a:stretch/>
        </p:blipFill>
        <p:spPr bwMode="auto">
          <a:xfrm>
            <a:off x="4845132" y="1060880"/>
            <a:ext cx="4156365" cy="5470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045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Background: History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207817" y="1520040"/>
            <a:ext cx="4946073" cy="4194958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ADEQ conducted an assessment in 2004 as part of a 319 grant</a:t>
            </a:r>
          </a:p>
          <a:p>
            <a:r>
              <a:rPr lang="en-US" dirty="0" smtClean="0"/>
              <a:t>Areas of significant channel instability and bank erosion were identified.</a:t>
            </a:r>
          </a:p>
          <a:p>
            <a:r>
              <a:rPr lang="en-US" dirty="0"/>
              <a:t>WCRC prioritized potential restoration areas in 2010</a:t>
            </a:r>
          </a:p>
          <a:p>
            <a:r>
              <a:rPr lang="en-US" dirty="0"/>
              <a:t>#2 Priority in </a:t>
            </a:r>
            <a:r>
              <a:rPr lang="en-US" dirty="0" smtClean="0"/>
              <a:t>Watershed</a:t>
            </a:r>
            <a:endParaRPr lang="en-US" dirty="0"/>
          </a:p>
          <a:p>
            <a:r>
              <a:rPr lang="en-US" dirty="0"/>
              <a:t>Phase I – </a:t>
            </a:r>
            <a:r>
              <a:rPr lang="en-US" dirty="0" smtClean="0"/>
              <a:t>Assessment </a:t>
            </a:r>
            <a:r>
              <a:rPr lang="en-US" dirty="0"/>
              <a:t>and Design</a:t>
            </a:r>
          </a:p>
          <a:p>
            <a:r>
              <a:rPr lang="en-US" dirty="0"/>
              <a:t>Phase II – Design Implementation</a:t>
            </a:r>
          </a:p>
          <a:p>
            <a:endParaRPr lang="en-US" dirty="0"/>
          </a:p>
        </p:txBody>
      </p:sp>
      <p:pic>
        <p:nvPicPr>
          <p:cNvPr id="10242" name="Picture 2" descr="Z:\Project_Archive\CPI Project\prioritization\WFWR_REACH_Priority_General_201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8" t="1462" r="2045" b="1915"/>
          <a:stretch/>
        </p:blipFill>
        <p:spPr bwMode="auto">
          <a:xfrm>
            <a:off x="5136203" y="1157591"/>
            <a:ext cx="3813244" cy="4982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060332" y="2538919"/>
            <a:ext cx="272374" cy="272375"/>
          </a:xfrm>
          <a:prstGeom prst="rect">
            <a:avLst/>
          </a:prstGeom>
          <a:solidFill>
            <a:srgbClr val="FFFF00">
              <a:alpha val="49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55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Z:\Fayetteville Airport Restoration\Restoration\Design Maps\Design Maps 2013\Final Drawings\Sheet_3_Project_Overvie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758" y="963545"/>
            <a:ext cx="4239491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Restoration Design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327497" y="1182669"/>
            <a:ext cx="4717916" cy="526202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Developed using </a:t>
            </a:r>
            <a:r>
              <a:rPr lang="en-US" sz="2400" dirty="0" err="1" smtClean="0"/>
              <a:t>NCD</a:t>
            </a:r>
            <a:r>
              <a:rPr lang="en-US" sz="2400" dirty="0" smtClean="0"/>
              <a:t> approach.</a:t>
            </a:r>
          </a:p>
          <a:p>
            <a:r>
              <a:rPr lang="en-US" sz="2400" dirty="0" smtClean="0"/>
              <a:t>Drainage Area = 83 mi</a:t>
            </a:r>
            <a:r>
              <a:rPr lang="en-US" sz="2400" baseline="30000" dirty="0" smtClean="0"/>
              <a:t>2</a:t>
            </a:r>
          </a:p>
          <a:p>
            <a:r>
              <a:rPr lang="en-US" sz="2400" dirty="0" smtClean="0"/>
              <a:t>Length = </a:t>
            </a:r>
            <a:r>
              <a:rPr lang="en-US" sz="2400" dirty="0"/>
              <a:t>4</a:t>
            </a:r>
            <a:r>
              <a:rPr lang="en-US" sz="2400" dirty="0" smtClean="0"/>
              <a:t>,600 ft</a:t>
            </a:r>
          </a:p>
          <a:p>
            <a:r>
              <a:rPr lang="en-US" sz="2400" dirty="0" err="1" smtClean="0"/>
              <a:t>Q</a:t>
            </a:r>
            <a:r>
              <a:rPr lang="en-US" sz="2400" baseline="-25000" dirty="0" err="1" smtClean="0"/>
              <a:t>bkf</a:t>
            </a:r>
            <a:r>
              <a:rPr lang="en-US" sz="2400" dirty="0" smtClean="0"/>
              <a:t> = 2,400 ft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/s</a:t>
            </a:r>
          </a:p>
          <a:p>
            <a:r>
              <a:rPr lang="en-US" sz="2400" dirty="0" err="1" smtClean="0"/>
              <a:t>W</a:t>
            </a:r>
            <a:r>
              <a:rPr lang="en-US" sz="2400" baseline="-25000" dirty="0" err="1" smtClean="0"/>
              <a:t>bkf</a:t>
            </a:r>
            <a:r>
              <a:rPr lang="en-US" sz="2400" dirty="0" smtClean="0"/>
              <a:t> = 110 ft</a:t>
            </a:r>
          </a:p>
          <a:p>
            <a:r>
              <a:rPr lang="en-US" sz="2400" dirty="0" smtClean="0"/>
              <a:t>A</a:t>
            </a:r>
            <a:r>
              <a:rPr lang="en-US" sz="2400" baseline="-25000" dirty="0" smtClean="0"/>
              <a:t>bkf</a:t>
            </a:r>
            <a:r>
              <a:rPr lang="en-US" sz="2400" dirty="0" smtClean="0"/>
              <a:t> = 530 ft</a:t>
            </a:r>
            <a:r>
              <a:rPr lang="en-US" sz="2400" baseline="30000" dirty="0" smtClean="0"/>
              <a:t>2</a:t>
            </a:r>
          </a:p>
          <a:p>
            <a:r>
              <a:rPr lang="en-US" sz="2400" dirty="0" smtClean="0"/>
              <a:t>D</a:t>
            </a:r>
            <a:r>
              <a:rPr lang="en-US" sz="2400" baseline="-25000" dirty="0" smtClean="0"/>
              <a:t>bkf</a:t>
            </a:r>
            <a:r>
              <a:rPr lang="en-US" sz="2400" dirty="0" smtClean="0"/>
              <a:t> = 4.8 </a:t>
            </a:r>
            <a:r>
              <a:rPr lang="en-US" sz="2400" dirty="0" err="1" smtClean="0"/>
              <a:t>ft</a:t>
            </a:r>
            <a:endParaRPr lang="en-US" sz="2400" dirty="0" smtClean="0"/>
          </a:p>
          <a:p>
            <a:r>
              <a:rPr lang="en-US" sz="2400" dirty="0" smtClean="0"/>
              <a:t>Establish new </a:t>
            </a:r>
            <a:r>
              <a:rPr lang="en-US" sz="2400" dirty="0" err="1" smtClean="0"/>
              <a:t>planform</a:t>
            </a:r>
            <a:endParaRPr lang="en-US" sz="2400" dirty="0" smtClean="0"/>
          </a:p>
          <a:p>
            <a:r>
              <a:rPr lang="en-US" sz="2400" dirty="0" smtClean="0"/>
              <a:t>Re-distribute stream slope</a:t>
            </a:r>
          </a:p>
          <a:p>
            <a:r>
              <a:rPr lang="en-US" sz="2400" dirty="0" smtClean="0"/>
              <a:t>Outside review from experts and peers</a:t>
            </a:r>
            <a:endParaRPr lang="en-US" sz="2400" dirty="0"/>
          </a:p>
        </p:txBody>
      </p:sp>
      <p:pic>
        <p:nvPicPr>
          <p:cNvPr id="11266" name="Picture 2" descr="Z:\Fayetteville Airport Restoration\Restoration\Design Maps\Design Maps 2013\Final Drawings\Sheet_13_xs_3272_3668_detai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758" y="3813681"/>
            <a:ext cx="423949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831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Z:\Fayetteville Airport Restoration\Restoration\Design Maps\Design Maps 2013\Final Drawings\Sheet_3_Project_Overvie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2" y="963545"/>
            <a:ext cx="8888147" cy="5751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Restoration Design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191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Load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Reductions 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171045" y="921015"/>
            <a:ext cx="4571999" cy="326188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Before restoration </a:t>
            </a:r>
            <a:r>
              <a:rPr lang="en-US" sz="2400" dirty="0" err="1" smtClean="0"/>
              <a:t>streambank</a:t>
            </a:r>
            <a:r>
              <a:rPr lang="en-US" sz="2400" dirty="0" smtClean="0"/>
              <a:t> erosion generated 4,130 ton/</a:t>
            </a:r>
            <a:r>
              <a:rPr lang="en-US" sz="2400" dirty="0" err="1" smtClean="0"/>
              <a:t>yr</a:t>
            </a:r>
            <a:r>
              <a:rPr lang="en-US" sz="2400" dirty="0" smtClean="0"/>
              <a:t> of sediment </a:t>
            </a:r>
          </a:p>
          <a:p>
            <a:r>
              <a:rPr lang="en-US" sz="2400" dirty="0" smtClean="0"/>
              <a:t>Measurements indicate as much as 3x during years with significant floods</a:t>
            </a:r>
          </a:p>
          <a:p>
            <a:r>
              <a:rPr lang="en-US" sz="2400" dirty="0" smtClean="0"/>
              <a:t>Anticipate at least 80% reduction or 3,300 ton/</a:t>
            </a:r>
            <a:r>
              <a:rPr lang="en-US" sz="2400" dirty="0" err="1" smtClean="0"/>
              <a:t>yr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407" y="960164"/>
            <a:ext cx="3708531" cy="27873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8" name="Picture 10" descr="Z:\Fayetteville Airport Restoration\Streambank Erosion\Inventory Photos\WFWR-K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809" y="4114800"/>
            <a:ext cx="3501845" cy="2626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9" name="Picture 31" descr="F:\Travel Data\Fayetteville Airport Restoration\Streambank Erosion\Toe Pin Photos\2011 Toe Pin Photos\Toe Pin 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406" y="3959870"/>
            <a:ext cx="3708531" cy="2781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271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Constraints and Hurdles: Scope and Scale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235323" y="1217519"/>
            <a:ext cx="4038600" cy="4525963"/>
          </a:xfrm>
        </p:spPr>
        <p:txBody>
          <a:bodyPr>
            <a:noAutofit/>
          </a:bodyPr>
          <a:lstStyle/>
          <a:p>
            <a:r>
              <a:rPr lang="en-US" dirty="0" smtClean="0"/>
              <a:t>This project is not stream restoration!</a:t>
            </a:r>
          </a:p>
          <a:p>
            <a:r>
              <a:rPr lang="en-US" b="1" dirty="0" smtClean="0"/>
              <a:t>We’re talking River Restoration!</a:t>
            </a:r>
          </a:p>
          <a:p>
            <a:pPr lvl="1"/>
            <a:r>
              <a:rPr lang="en-US" dirty="0" smtClean="0"/>
              <a:t>Impacts all phases of design and implementation</a:t>
            </a:r>
          </a:p>
          <a:p>
            <a:pPr lvl="1"/>
            <a:r>
              <a:rPr lang="en-US" dirty="0" smtClean="0"/>
              <a:t>Huge effort to acquire ample construction materials</a:t>
            </a:r>
          </a:p>
          <a:p>
            <a:pPr lvl="1"/>
            <a:r>
              <a:rPr lang="en-US" dirty="0" smtClean="0"/>
              <a:t>Construction costs are much harder to estimate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32313" y="2127346"/>
            <a:ext cx="4266911" cy="2844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4532313" y="1949450"/>
            <a:ext cx="4266911" cy="3200400"/>
            <a:chOff x="4532313" y="1949450"/>
            <a:chExt cx="4266911" cy="320040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4532313" y="1949450"/>
              <a:ext cx="4266911" cy="3200400"/>
            </a:xfrm>
            <a:prstGeom prst="line">
              <a:avLst/>
            </a:prstGeom>
            <a:ln w="1270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V="1">
              <a:off x="4532313" y="1949450"/>
              <a:ext cx="4266911" cy="3200400"/>
            </a:xfrm>
            <a:prstGeom prst="line">
              <a:avLst/>
            </a:prstGeom>
            <a:ln w="1270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123" name="Picture 3" descr="Z:\Fayetteville Airport Restoration\Streambank Erosion\Inventory Photos\WFWR-K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88" r="7580"/>
          <a:stretch/>
        </p:blipFill>
        <p:spPr bwMode="auto">
          <a:xfrm>
            <a:off x="4532312" y="1261241"/>
            <a:ext cx="426691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45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xit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3" presetClass="exit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Constraints and Hurdles: Gas Line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152525"/>
            <a:ext cx="4038600" cy="4525963"/>
          </a:xfrm>
        </p:spPr>
        <p:txBody>
          <a:bodyPr/>
          <a:lstStyle/>
          <a:p>
            <a:r>
              <a:rPr lang="en-US" dirty="0" smtClean="0"/>
              <a:t>3” Natural Gas Pipeline</a:t>
            </a:r>
          </a:p>
          <a:p>
            <a:r>
              <a:rPr lang="en-US" dirty="0" smtClean="0"/>
              <a:t>200 psi</a:t>
            </a:r>
          </a:p>
          <a:p>
            <a:r>
              <a:rPr lang="en-US" dirty="0" smtClean="0"/>
              <a:t>Steel Pipe</a:t>
            </a:r>
          </a:p>
          <a:p>
            <a:r>
              <a:rPr lang="en-US" dirty="0" smtClean="0"/>
              <a:t>Needs to Be Lowered +12’</a:t>
            </a:r>
          </a:p>
          <a:p>
            <a:r>
              <a:rPr lang="en-US" dirty="0" smtClean="0"/>
              <a:t>Only 5% slope allowed</a:t>
            </a:r>
          </a:p>
          <a:p>
            <a:r>
              <a:rPr lang="en-US" dirty="0" smtClean="0"/>
              <a:t>570’ of new gas line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098" name="Picture 2" descr="Z:\Fayetteville Airport Restoration\Photos\2011-06-15\IMG_059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28" t="22222" b="18403"/>
          <a:stretch/>
        </p:blipFill>
        <p:spPr bwMode="auto">
          <a:xfrm>
            <a:off x="4914899" y="1152525"/>
            <a:ext cx="3674273" cy="293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Z:\Fayetteville Airport Restoration\Restoration\Design Maps\gas_line_draft_desig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47" b="30417"/>
          <a:stretch/>
        </p:blipFill>
        <p:spPr bwMode="auto">
          <a:xfrm>
            <a:off x="950913" y="4167662"/>
            <a:ext cx="7431087" cy="259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78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Construction Materials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191461" y="1226970"/>
            <a:ext cx="4610100" cy="255587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4,000 </a:t>
            </a:r>
            <a:r>
              <a:rPr lang="en-US" sz="2400" dirty="0"/>
              <a:t>Ton Rock/Boulders</a:t>
            </a:r>
          </a:p>
          <a:p>
            <a:r>
              <a:rPr lang="en-US" sz="2400" dirty="0" smtClean="0"/>
              <a:t>Several “Donated” Sources</a:t>
            </a:r>
          </a:p>
          <a:p>
            <a:pPr lvl="1"/>
            <a:r>
              <a:rPr lang="en-US" sz="2000" dirty="0" smtClean="0"/>
              <a:t>Washington County/AGFC</a:t>
            </a:r>
          </a:p>
          <a:p>
            <a:pPr lvl="1"/>
            <a:r>
              <a:rPr lang="en-US" sz="2000" dirty="0" smtClean="0"/>
              <a:t>Landowner/AGFC</a:t>
            </a:r>
          </a:p>
          <a:p>
            <a:pPr lvl="1"/>
            <a:r>
              <a:rPr lang="en-US" sz="2000" dirty="0" smtClean="0"/>
              <a:t>Harps/</a:t>
            </a:r>
            <a:r>
              <a:rPr lang="en-US" sz="2000" dirty="0" err="1" smtClean="0"/>
              <a:t>Sweetser</a:t>
            </a:r>
            <a:endParaRPr lang="en-US" sz="2000" dirty="0"/>
          </a:p>
          <a:p>
            <a:r>
              <a:rPr lang="en-US" sz="2400" dirty="0" smtClean="0"/>
              <a:t>1,500 tons donated</a:t>
            </a:r>
          </a:p>
          <a:p>
            <a:pPr marL="393192" lvl="1" indent="0">
              <a:buNone/>
            </a:pPr>
            <a:endParaRPr lang="en-US" sz="2000" dirty="0"/>
          </a:p>
        </p:txBody>
      </p:sp>
      <p:pic>
        <p:nvPicPr>
          <p:cNvPr id="6146" name="Picture 2" descr="Z:\Fayetteville Airport Restoration\Photos\2013-02-05_Tree_Count\IMG_571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7" b="4884"/>
          <a:stretch/>
        </p:blipFill>
        <p:spPr bwMode="auto">
          <a:xfrm>
            <a:off x="4801561" y="1133307"/>
            <a:ext cx="41148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Z:\Restoration Projects\Rock Bids\Ansel Watterson Rocks\IMG_61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561" y="3964056"/>
            <a:ext cx="41148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Z:\Fayetteville Airport Restoration\Photos\2013-07-30_Rock\IMG_690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7" b="8354"/>
          <a:stretch/>
        </p:blipFill>
        <p:spPr bwMode="auto">
          <a:xfrm>
            <a:off x="249016" y="3964056"/>
            <a:ext cx="41148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Construction Materials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288014" y="967140"/>
            <a:ext cx="4714875" cy="3360906"/>
          </a:xfrm>
        </p:spPr>
        <p:txBody>
          <a:bodyPr/>
          <a:lstStyle/>
          <a:p>
            <a:r>
              <a:rPr lang="en-US" sz="2400" dirty="0" smtClean="0"/>
              <a:t>800 Tree Stems</a:t>
            </a:r>
          </a:p>
          <a:p>
            <a:r>
              <a:rPr lang="en-US" sz="2400" dirty="0" smtClean="0"/>
              <a:t>Several “Donated” Sources</a:t>
            </a:r>
          </a:p>
          <a:p>
            <a:pPr lvl="1"/>
            <a:r>
              <a:rPr lang="en-US" sz="2000" dirty="0" smtClean="0"/>
              <a:t>Harps/</a:t>
            </a:r>
            <a:r>
              <a:rPr lang="en-US" sz="2000" dirty="0" err="1" smtClean="0"/>
              <a:t>Sweetser</a:t>
            </a:r>
            <a:r>
              <a:rPr lang="en-US" sz="2000" dirty="0" smtClean="0"/>
              <a:t> Construction</a:t>
            </a:r>
          </a:p>
          <a:p>
            <a:pPr lvl="1"/>
            <a:r>
              <a:rPr lang="en-US" sz="2000" dirty="0" smtClean="0"/>
              <a:t>City of Fayetteville</a:t>
            </a:r>
          </a:p>
          <a:p>
            <a:pPr lvl="2"/>
            <a:r>
              <a:rPr lang="en-US" sz="2000" dirty="0" smtClean="0"/>
              <a:t>Garland Avenue Project</a:t>
            </a:r>
          </a:p>
          <a:p>
            <a:pPr lvl="2"/>
            <a:r>
              <a:rPr lang="en-US" sz="2000" dirty="0" smtClean="0"/>
              <a:t>Water Tank Project</a:t>
            </a:r>
          </a:p>
          <a:p>
            <a:pPr lvl="1"/>
            <a:r>
              <a:rPr lang="en-US" sz="2000" dirty="0" smtClean="0"/>
              <a:t>Apartment Complex Development</a:t>
            </a:r>
          </a:p>
          <a:p>
            <a:r>
              <a:rPr lang="en-US" sz="2400" dirty="0" smtClean="0"/>
              <a:t>200 donated</a:t>
            </a:r>
          </a:p>
          <a:p>
            <a:pPr lvl="1"/>
            <a:endParaRPr lang="en-US" dirty="0" smtClean="0"/>
          </a:p>
          <a:p>
            <a:pPr marL="393192" lvl="1" indent="0">
              <a:buNone/>
            </a:pPr>
            <a:endParaRPr lang="en-US" dirty="0"/>
          </a:p>
        </p:txBody>
      </p:sp>
      <p:pic>
        <p:nvPicPr>
          <p:cNvPr id="7171" name="Picture 3" descr="Z:\Fayetteville Airport Restoration\Photos\2011-06-28\IMG_084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6"/>
          <a:stretch/>
        </p:blipFill>
        <p:spPr bwMode="auto">
          <a:xfrm>
            <a:off x="5071341" y="4168312"/>
            <a:ext cx="3657600" cy="2592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Z:\Fayetteville Airport Restoration\Photos\2013-02-05_Tree_Count\IMG_565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1"/>
          <a:stretch/>
        </p:blipFill>
        <p:spPr bwMode="auto">
          <a:xfrm>
            <a:off x="589280" y="4168313"/>
            <a:ext cx="3657600" cy="25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Z:\Fayetteville Airport Restoration\Photos\Construction\Formica\00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341" y="1149350"/>
            <a:ext cx="3657600" cy="26949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085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Construction Materials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356466" y="1198886"/>
            <a:ext cx="4714875" cy="2595867"/>
          </a:xfrm>
        </p:spPr>
        <p:txBody>
          <a:bodyPr/>
          <a:lstStyle/>
          <a:p>
            <a:r>
              <a:rPr lang="en-US" sz="2400" dirty="0" smtClean="0"/>
              <a:t>15,000 Bare Root Seedlings</a:t>
            </a:r>
          </a:p>
          <a:p>
            <a:r>
              <a:rPr lang="en-US" sz="2400" dirty="0" smtClean="0"/>
              <a:t>5,000 Live Stakes</a:t>
            </a:r>
          </a:p>
          <a:p>
            <a:r>
              <a:rPr lang="en-US" sz="2400" dirty="0" smtClean="0"/>
              <a:t>3,000 Grass Plugs</a:t>
            </a:r>
          </a:p>
          <a:p>
            <a:r>
              <a:rPr lang="en-US" sz="2400" dirty="0" smtClean="0"/>
              <a:t>2,000 lb. Nursery Crop Seed</a:t>
            </a:r>
          </a:p>
          <a:p>
            <a:r>
              <a:rPr lang="en-US" sz="2400" dirty="0" smtClean="0"/>
              <a:t>200 lb. </a:t>
            </a:r>
            <a:r>
              <a:rPr lang="en-US" sz="2400" dirty="0"/>
              <a:t>N</a:t>
            </a:r>
            <a:r>
              <a:rPr lang="en-US" sz="2400" dirty="0" smtClean="0"/>
              <a:t>ative </a:t>
            </a:r>
            <a:r>
              <a:rPr lang="en-US" sz="2400" dirty="0"/>
              <a:t>S</a:t>
            </a:r>
            <a:r>
              <a:rPr lang="en-US" sz="2400" dirty="0" smtClean="0"/>
              <a:t>eed</a:t>
            </a:r>
            <a:endParaRPr lang="en-US" dirty="0" smtClean="0"/>
          </a:p>
          <a:p>
            <a:pPr marL="393192" lvl="1" indent="0">
              <a:buNone/>
            </a:pPr>
            <a:endParaRPr lang="en-US" dirty="0"/>
          </a:p>
        </p:txBody>
      </p:sp>
      <p:pic>
        <p:nvPicPr>
          <p:cNvPr id="8" name="Picture 7" descr="Z:\Fayetteville Airport Restoration\Photos\Construction\IMG_060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244" y="1398971"/>
            <a:ext cx="3793078" cy="50780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4338" name="Picture 2" descr="F:\Travel Data\Fayetteville Airport Restoration\Photos\2014-07-17\IMG_788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07" y="3670738"/>
            <a:ext cx="4209393" cy="280626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4147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Implementation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191765" y="1894044"/>
            <a:ext cx="8760470" cy="3289110"/>
            <a:chOff x="0" y="0"/>
            <a:chExt cx="6353093" cy="2464905"/>
          </a:xfrm>
        </p:grpSpPr>
        <p:pic>
          <p:nvPicPr>
            <p:cNvPr id="7" name="Picture 6" descr="Z:\Fayetteville Airport Restoration\Photos\Construction\IMG_0569.JP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324" t="10737" r="12900" b="-3362"/>
            <a:stretch/>
          </p:blipFill>
          <p:spPr bwMode="auto">
            <a:xfrm>
              <a:off x="3140766" y="0"/>
              <a:ext cx="3212327" cy="246490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Picture 7" descr="Z:\Fayetteville Airport Restoration\Photos\Construction\IMG_0161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204376" cy="2401294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87926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Implementation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1626235" y="1094483"/>
            <a:ext cx="5891530" cy="5597525"/>
            <a:chOff x="0" y="0"/>
            <a:chExt cx="5891530" cy="5597525"/>
          </a:xfrm>
        </p:grpSpPr>
        <p:grpSp>
          <p:nvGrpSpPr>
            <p:cNvPr id="14" name="Group 13"/>
            <p:cNvGrpSpPr/>
            <p:nvPr/>
          </p:nvGrpSpPr>
          <p:grpSpPr>
            <a:xfrm>
              <a:off x="0" y="0"/>
              <a:ext cx="5891530" cy="5597525"/>
              <a:chOff x="0" y="0"/>
              <a:chExt cx="5891916" cy="5597718"/>
            </a:xfrm>
          </p:grpSpPr>
          <p:pic>
            <p:nvPicPr>
              <p:cNvPr id="23" name="Picture 22" descr="Z:\Fayetteville Airport Restoration\Photos\Construction\2014-05-12\IMG_7220.JPG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3414" b="30948"/>
              <a:stretch/>
            </p:blipFill>
            <p:spPr bwMode="auto">
              <a:xfrm>
                <a:off x="0" y="2464905"/>
                <a:ext cx="5891916" cy="313281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24" name="Picture 23" descr="Z:\Fayetteville Airport Restoration\Photos\Construction\2014-05-12\IMG_7230.JPG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2821"/>
              <a:stretch/>
            </p:blipFill>
            <p:spPr bwMode="auto">
              <a:xfrm>
                <a:off x="2727297" y="0"/>
                <a:ext cx="3164619" cy="2417197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25" name="Picture 24" descr="Z:\Fayetteville Airport Restoration\Photos\Construction\IMG_1610.JPG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991" t="2884" r="14576"/>
              <a:stretch/>
            </p:blipFill>
            <p:spPr bwMode="auto">
              <a:xfrm>
                <a:off x="7951" y="0"/>
                <a:ext cx="2631882" cy="2409245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5" name="Straight Arrow Connector 14"/>
            <p:cNvCxnSpPr/>
            <p:nvPr/>
          </p:nvCxnSpPr>
          <p:spPr>
            <a:xfrm>
              <a:off x="3570136" y="1423284"/>
              <a:ext cx="612140" cy="540385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3983604" y="516835"/>
              <a:ext cx="607446" cy="580390"/>
            </a:xfrm>
            <a:prstGeom prst="straightConnector1">
              <a:avLst/>
            </a:prstGeom>
            <a:noFill/>
            <a:ln w="28575" cap="flat" cmpd="sng" algn="ctr">
              <a:solidFill>
                <a:srgbClr val="FFFF00"/>
              </a:solidFill>
              <a:prstDash val="solid"/>
              <a:tailEnd type="arrow"/>
            </a:ln>
            <a:effectLst/>
          </p:spPr>
        </p:cxnSp>
        <p:cxnSp>
          <p:nvCxnSpPr>
            <p:cNvPr id="17" name="Straight Arrow Connector 16"/>
            <p:cNvCxnSpPr/>
            <p:nvPr/>
          </p:nvCxnSpPr>
          <p:spPr>
            <a:xfrm>
              <a:off x="3888188" y="1097280"/>
              <a:ext cx="572135" cy="580390"/>
            </a:xfrm>
            <a:prstGeom prst="straightConnector1">
              <a:avLst/>
            </a:prstGeom>
            <a:noFill/>
            <a:ln w="28575" cap="flat" cmpd="sng" algn="ctr">
              <a:solidFill>
                <a:srgbClr val="FFFF00"/>
              </a:solidFill>
              <a:prstDash val="solid"/>
              <a:tailEnd type="arrow"/>
            </a:ln>
            <a:effectLst/>
          </p:spPr>
        </p:cxnSp>
        <p:sp>
          <p:nvSpPr>
            <p:cNvPr id="18" name="Text Box 2"/>
            <p:cNvSpPr txBox="1">
              <a:spLocks noChangeArrowheads="1"/>
            </p:cNvSpPr>
            <p:nvPr/>
          </p:nvSpPr>
          <p:spPr bwMode="auto">
            <a:xfrm>
              <a:off x="2910178" y="1272209"/>
              <a:ext cx="803081" cy="26239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>
                  <a:effectLst/>
                  <a:latin typeface="Times New Roman"/>
                  <a:ea typeface="Times New Roman"/>
                </a:rPr>
                <a:t>Toe-Wood</a:t>
              </a:r>
              <a:endParaRPr lang="en-US" sz="1200" dirty="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9" name="Text Box 2"/>
            <p:cNvSpPr txBox="1">
              <a:spLocks noChangeArrowheads="1"/>
            </p:cNvSpPr>
            <p:nvPr/>
          </p:nvSpPr>
          <p:spPr bwMode="auto">
            <a:xfrm>
              <a:off x="3458818" y="357809"/>
              <a:ext cx="659765" cy="27813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BACC6"/>
              </a:solidFill>
              <a:prstDash val="solid"/>
              <a:headEnd/>
              <a:tailEnd/>
            </a:ln>
            <a:effectLst/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 err="1">
                  <a:solidFill>
                    <a:schemeClr val="bg1"/>
                  </a:solidFill>
                  <a:effectLst/>
                  <a:latin typeface="Times New Roman"/>
                  <a:ea typeface="Times New Roman"/>
                </a:rPr>
                <a:t>Bankfull</a:t>
              </a:r>
              <a:endParaRPr lang="en-US" sz="1200" dirty="0">
                <a:solidFill>
                  <a:schemeClr val="bg1"/>
                </a:solidFill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0" name="Text Box 2"/>
            <p:cNvSpPr txBox="1">
              <a:spLocks noChangeArrowheads="1"/>
            </p:cNvSpPr>
            <p:nvPr/>
          </p:nvSpPr>
          <p:spPr bwMode="auto">
            <a:xfrm>
              <a:off x="3309033" y="862771"/>
              <a:ext cx="802640" cy="246221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BACC6"/>
              </a:solidFill>
              <a:prstDash val="solid"/>
              <a:headEnd/>
              <a:tailEnd/>
            </a:ln>
            <a:effectLst/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>
                  <a:solidFill>
                    <a:schemeClr val="bg1"/>
                  </a:solidFill>
                  <a:effectLst/>
                  <a:latin typeface="Times New Roman"/>
                  <a:ea typeface="Times New Roman"/>
                </a:rPr>
                <a:t>Inner Berm</a:t>
              </a:r>
              <a:endParaRPr lang="en-US" sz="1200" dirty="0">
                <a:solidFill>
                  <a:schemeClr val="bg1"/>
                </a:solidFill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flipH="1">
              <a:off x="4460489" y="357809"/>
              <a:ext cx="311536" cy="429315"/>
            </a:xfrm>
            <a:prstGeom prst="straightConnector1">
              <a:avLst/>
            </a:prstGeom>
            <a:noFill/>
            <a:ln w="28575" cap="flat" cmpd="sng" algn="ctr">
              <a:solidFill>
                <a:srgbClr val="FFFF00"/>
              </a:solidFill>
              <a:prstDash val="solid"/>
              <a:tailEnd type="arrow"/>
            </a:ln>
            <a:effectLst/>
          </p:spPr>
        </p:cxnSp>
        <p:sp>
          <p:nvSpPr>
            <p:cNvPr id="22" name="Text Box 2"/>
            <p:cNvSpPr txBox="1">
              <a:spLocks noChangeArrowheads="1"/>
            </p:cNvSpPr>
            <p:nvPr/>
          </p:nvSpPr>
          <p:spPr bwMode="auto">
            <a:xfrm>
              <a:off x="4643369" y="200108"/>
              <a:ext cx="628015" cy="262255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BACC6"/>
              </a:solidFill>
              <a:prstDash val="solid"/>
              <a:headEnd/>
              <a:tailEnd/>
            </a:ln>
            <a:effectLst/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>
                  <a:solidFill>
                    <a:schemeClr val="bg1"/>
                  </a:solidFill>
                  <a:effectLst/>
                  <a:latin typeface="Times New Roman"/>
                  <a:ea typeface="Times New Roman"/>
                </a:rPr>
                <a:t>Terrace</a:t>
              </a:r>
              <a:endParaRPr lang="en-US" sz="1200" dirty="0">
                <a:solidFill>
                  <a:schemeClr val="bg1"/>
                </a:solidFill>
                <a:effectLst/>
                <a:latin typeface="Times New Roman"/>
                <a:ea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916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Implementation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F:\Travel Data\Fayetteville Airport Restoration\Photos\Construction\IMG_17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9350"/>
            <a:ext cx="731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73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Implementation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1558925" y="996567"/>
            <a:ext cx="6026150" cy="5733288"/>
            <a:chOff x="0" y="37453"/>
            <a:chExt cx="6027089" cy="6013490"/>
          </a:xfrm>
        </p:grpSpPr>
        <p:pic>
          <p:nvPicPr>
            <p:cNvPr id="14" name="Picture 13" descr="Z:\Fayetteville Airport Restoration\Photos\Construction\Formica\002.JP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65" t="10994" r="6573" b="4451"/>
            <a:stretch/>
          </p:blipFill>
          <p:spPr bwMode="auto">
            <a:xfrm>
              <a:off x="2791089" y="37453"/>
              <a:ext cx="3236000" cy="253081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5" name="Picture 14" descr="Z:\Fayetteville Airport Restoration\Photos\Construction\Formica\077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00" r="9048"/>
            <a:stretch/>
          </p:blipFill>
          <p:spPr bwMode="auto">
            <a:xfrm>
              <a:off x="0" y="37453"/>
              <a:ext cx="2731678" cy="253081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6" name="Picture 15" descr="Z:\Fayetteville Airport Restoration\Photos\Construction\IMG_0645.JP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369" b="10512"/>
            <a:stretch/>
          </p:blipFill>
          <p:spPr bwMode="auto">
            <a:xfrm>
              <a:off x="0" y="2608028"/>
              <a:ext cx="6027089" cy="344291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3493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Implementation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1" name="Picture 3" descr="F:\Travel Data\Fayetteville Airport Restoration\Photos\Construction\IMG_177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310" t="20920" r="21034" b="25057"/>
          <a:stretch/>
        </p:blipFill>
        <p:spPr bwMode="auto">
          <a:xfrm>
            <a:off x="385733" y="1292773"/>
            <a:ext cx="8372533" cy="5246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665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Implementation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8" name="Picture 7" descr="Z:\Fayetteville Airport Restoration\Photos\Construction\IMG_0029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47" b="2674"/>
          <a:stretch/>
        </p:blipFill>
        <p:spPr bwMode="auto">
          <a:xfrm>
            <a:off x="558799" y="1833060"/>
            <a:ext cx="7996487" cy="379523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 descr="Z:\Fayetteville Airport Restoration\Photos\Construction\Formica\046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5" t="11218" r="8080" b="34401"/>
          <a:stretch/>
        </p:blipFill>
        <p:spPr bwMode="auto">
          <a:xfrm>
            <a:off x="558799" y="1833060"/>
            <a:ext cx="7996488" cy="379523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Z:\Fayetteville Airport Restoration\Photos\Construction\IMG_2179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11" r="3100" b="10145"/>
          <a:stretch/>
        </p:blipFill>
        <p:spPr bwMode="auto">
          <a:xfrm>
            <a:off x="558635" y="1788788"/>
            <a:ext cx="7996652" cy="38395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 Box 303"/>
          <p:cNvSpPr txBox="1"/>
          <p:nvPr/>
        </p:nvSpPr>
        <p:spPr>
          <a:xfrm>
            <a:off x="558800" y="9998525"/>
            <a:ext cx="5947245" cy="292100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>
                <a:effectLst/>
                <a:latin typeface="Times New Roman"/>
                <a:ea typeface="Times New Roman"/>
              </a:rPr>
              <a:t>Figure 10 New Channel Cut – Top shows before excavation; middle shows top soil partially excavated; bottom shows most of the material has been excavated and channel shaping has been initiated.</a:t>
            </a:r>
          </a:p>
        </p:txBody>
      </p:sp>
      <p:pic>
        <p:nvPicPr>
          <p:cNvPr id="13314" name="Picture 2" descr="F:\Travel Data\Fayetteville Airport Restoration\Photos\Construction\2014-05-21\IMG_732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4" b="22686"/>
          <a:stretch/>
        </p:blipFill>
        <p:spPr bwMode="auto">
          <a:xfrm>
            <a:off x="424222" y="1810924"/>
            <a:ext cx="8131065" cy="3839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55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Implementation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" name="Text Box 303"/>
          <p:cNvSpPr txBox="1"/>
          <p:nvPr/>
        </p:nvSpPr>
        <p:spPr>
          <a:xfrm>
            <a:off x="558800" y="9998525"/>
            <a:ext cx="5947245" cy="292100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>
                <a:effectLst/>
                <a:latin typeface="Times New Roman"/>
                <a:ea typeface="Times New Roman"/>
              </a:rPr>
              <a:t>Figure 10 New Channel Cut – Top shows before excavation; middle shows top soil partially excavated; bottom shows most of the material has been excavated and channel shaping has been initiated.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149350"/>
            <a:ext cx="73152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91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Z:\Fayetteville Airport Restoration\Photos\2011-06-15\IMG_0715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1" t="6421" r="321"/>
          <a:stretch/>
        </p:blipFill>
        <p:spPr bwMode="auto">
          <a:xfrm>
            <a:off x="659210" y="1149350"/>
            <a:ext cx="7825579" cy="5486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Before and After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" name="Picture 9" descr="Z:\Fayetteville Airport Restoration\Photos\Construction\IMG_0568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7" t="2795" r="23341" b="34721"/>
          <a:stretch/>
        </p:blipFill>
        <p:spPr bwMode="auto">
          <a:xfrm>
            <a:off x="746720" y="1149350"/>
            <a:ext cx="7650560" cy="54864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8627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Z:\Fayetteville Airport Restoration\Photos\Construction\2014-05-12\IMG_723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9350"/>
            <a:ext cx="8229600" cy="5486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Before and After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 descr="Z:\Fayetteville Airport Restoration\Photos\2011-06-28\IMG_083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9350"/>
            <a:ext cx="7315200" cy="5486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2278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Z:\Fayetteville Airport Restoration\Photos\2010-04-17\IMG_2931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8"/>
          <a:stretch/>
        </p:blipFill>
        <p:spPr bwMode="auto">
          <a:xfrm>
            <a:off x="605992" y="1149350"/>
            <a:ext cx="7984689" cy="5486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Picture 9" descr="Z:\Fayetteville Airport Restoration\Photos\Construction\IMG_0549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0" t="9168" r="11329" b="16520"/>
          <a:stretch/>
        </p:blipFill>
        <p:spPr bwMode="auto">
          <a:xfrm>
            <a:off x="707317" y="1149350"/>
            <a:ext cx="7729365" cy="54864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Before and After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08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Z:\Fayetteville Airport Restoration\Photos\2010-04-17\IMG_2948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88"/>
          <a:stretch/>
        </p:blipFill>
        <p:spPr bwMode="auto">
          <a:xfrm>
            <a:off x="613475" y="1149350"/>
            <a:ext cx="7917050" cy="5486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Picture 7" descr="Z:\Fayetteville Airport Restoration\Photos\Construction\IMG_0514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97"/>
          <a:stretch/>
        </p:blipFill>
        <p:spPr bwMode="auto">
          <a:xfrm>
            <a:off x="692785" y="1149350"/>
            <a:ext cx="7758430" cy="5486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Before and After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491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Z:\Fayetteville Airport Restoration\Photos\2011-06-28\IMG_0834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7665" r="2" b="3"/>
          <a:stretch/>
        </p:blipFill>
        <p:spPr bwMode="auto">
          <a:xfrm>
            <a:off x="600500" y="1135089"/>
            <a:ext cx="7932616" cy="5486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Before and After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6" name="Picture 5" descr="Z:\Fayetteville Airport Restoration\Photos\Construction\IMG_0617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9" t="17289" r="18492" b="20835"/>
          <a:stretch/>
        </p:blipFill>
        <p:spPr bwMode="auto">
          <a:xfrm>
            <a:off x="658596" y="1135089"/>
            <a:ext cx="7826807" cy="54864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4255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Post - Implementation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5" name="Picture 3" descr="F:\Travel Data\Fayetteville Airport Restoration\Photos\2014-07-17\IMG_78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9350"/>
            <a:ext cx="8229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8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Post - Implementation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F:\Travel Data\Fayetteville Airport Restoration\Photos\2014-07-17\IMG_78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9350"/>
            <a:ext cx="8229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029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Post - Implementation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F:\Travel Data\Fayetteville Airport Restoration\Photos\2014-06-04\IMG_75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9350"/>
            <a:ext cx="8229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278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Post - Implementation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F:\Travel Data\Fayetteville Airport Restoration\Photos\2014-07-17\IMG_78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9350"/>
            <a:ext cx="8229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785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Post - Implementation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F:\Travel Data\Fayetteville Airport Restoration\Photos\2014-07-17\IMG_79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9350"/>
            <a:ext cx="8229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2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Post - Implementation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F:\Travel Data\Fayetteville Airport Restoration\Photos\2014-06-04\IMG_75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9350"/>
            <a:ext cx="8229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49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Post - Implementation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F:\Travel Data\Fayetteville Airport Restoration\Photos\2014-06-04\IMG_757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9350"/>
            <a:ext cx="8229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96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Post - Implementation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F:\Travel Data\Fayetteville Airport Restoration\Photos\2014-06-04\IMG_75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9350"/>
            <a:ext cx="8229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3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Post - Implementation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F:\Travel Data\Fayetteville Airport Restoration\Photos\2014-06-04\IMG_75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9350"/>
            <a:ext cx="8229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411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3908"/>
            <a:ext cx="8973671" cy="685442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WCRC River and </a:t>
            </a:r>
            <a:r>
              <a:rPr lang="en-US" sz="4000" dirty="0" err="1" smtClean="0"/>
              <a:t>Streambank</a:t>
            </a:r>
            <a:r>
              <a:rPr lang="en-US" sz="4000" dirty="0" smtClean="0"/>
              <a:t> Restoration</a:t>
            </a:r>
            <a:br>
              <a:rPr lang="en-US" sz="4000" dirty="0" smtClean="0"/>
            </a:br>
            <a:r>
              <a:rPr lang="en-US" sz="3200" dirty="0" smtClean="0"/>
              <a:t>since 2008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081" y="967292"/>
            <a:ext cx="5336989" cy="3801931"/>
          </a:xfrm>
        </p:spPr>
        <p:txBody>
          <a:bodyPr>
            <a:normAutofit/>
          </a:bodyPr>
          <a:lstStyle/>
          <a:p>
            <a:pPr marL="393192" lvl="1" indent="0">
              <a:buNone/>
            </a:pPr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683219"/>
              </p:ext>
            </p:extLst>
          </p:nvPr>
        </p:nvGraphicFramePr>
        <p:xfrm>
          <a:off x="147917" y="1292903"/>
          <a:ext cx="8848165" cy="55650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8925"/>
                <a:gridCol w="845550"/>
                <a:gridCol w="977462"/>
                <a:gridCol w="646386"/>
                <a:gridCol w="1258050"/>
                <a:gridCol w="1223628"/>
                <a:gridCol w="1228164"/>
              </a:tblGrid>
              <a:tr h="1039471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Project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Area</a:t>
                      </a:r>
                    </a:p>
                    <a:p>
                      <a:pPr algn="ctr"/>
                      <a:r>
                        <a:rPr lang="en-US" sz="1600" baseline="0" dirty="0" smtClean="0"/>
                        <a:t>mile</a:t>
                      </a:r>
                      <a:r>
                        <a:rPr lang="en-US" sz="1600" baseline="30000" dirty="0" smtClean="0"/>
                        <a:t>2</a:t>
                      </a:r>
                      <a:endParaRPr lang="en-US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Length</a:t>
                      </a:r>
                    </a:p>
                    <a:p>
                      <a:pPr algn="ctr"/>
                      <a:r>
                        <a:rPr lang="en-US" dirty="0" err="1" smtClean="0"/>
                        <a:t>ft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Age</a:t>
                      </a:r>
                    </a:p>
                    <a:p>
                      <a:pPr algn="ctr"/>
                      <a:r>
                        <a:rPr lang="en-US" dirty="0" err="1" smtClean="0"/>
                        <a:t>yr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Cost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Sediment</a:t>
                      </a:r>
                    </a:p>
                    <a:p>
                      <a:pPr algn="ctr"/>
                      <a:r>
                        <a:rPr lang="en-US" dirty="0" smtClean="0"/>
                        <a:t>Reduced*</a:t>
                      </a:r>
                    </a:p>
                    <a:p>
                      <a:pPr algn="ctr"/>
                      <a:r>
                        <a:rPr lang="en-US" dirty="0" smtClean="0"/>
                        <a:t>Ton/</a:t>
                      </a:r>
                      <a:r>
                        <a:rPr lang="en-US" dirty="0" err="1" smtClean="0"/>
                        <a:t>yr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T. </a:t>
                      </a:r>
                      <a:r>
                        <a:rPr lang="en-US" dirty="0" err="1" smtClean="0"/>
                        <a:t>Phos</a:t>
                      </a:r>
                      <a:r>
                        <a:rPr lang="en-US" dirty="0" smtClean="0"/>
                        <a:t>.</a:t>
                      </a:r>
                    </a:p>
                    <a:p>
                      <a:pPr algn="ctr"/>
                      <a:r>
                        <a:rPr lang="en-US" dirty="0" smtClean="0"/>
                        <a:t>Reduced*</a:t>
                      </a:r>
                    </a:p>
                    <a:p>
                      <a:pPr algn="ctr"/>
                      <a:r>
                        <a:rPr lang="en-US" dirty="0" err="1" smtClean="0"/>
                        <a:t>Lb</a:t>
                      </a:r>
                      <a:r>
                        <a:rPr lang="en-US" dirty="0" smtClean="0"/>
                        <a:t>/</a:t>
                      </a:r>
                      <a:r>
                        <a:rPr lang="en-US" dirty="0" err="1" smtClean="0"/>
                        <a:t>yr</a:t>
                      </a:r>
                      <a:endParaRPr lang="en-US" dirty="0"/>
                    </a:p>
                  </a:txBody>
                  <a:tcPr/>
                </a:tc>
              </a:tr>
              <a:tr h="721354"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West Fork White River</a:t>
                      </a:r>
                    </a:p>
                    <a:p>
                      <a:r>
                        <a:rPr lang="en-US" sz="1600" b="0" dirty="0" smtClean="0"/>
                        <a:t>Brentwood</a:t>
                      </a:r>
                    </a:p>
                    <a:p>
                      <a:r>
                        <a:rPr lang="en-US" sz="1600" b="0" dirty="0" smtClean="0"/>
                        <a:t>Beaver Lake Watershed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/>
                    </a:p>
                    <a:p>
                      <a:pPr algn="ctr"/>
                      <a:r>
                        <a:rPr lang="en-US" b="0" dirty="0" smtClean="0"/>
                        <a:t>18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/>
                    </a:p>
                    <a:p>
                      <a:pPr algn="ctr"/>
                      <a:r>
                        <a:rPr lang="en-US" b="0" dirty="0" smtClean="0"/>
                        <a:t>1,800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/>
                    </a:p>
                    <a:p>
                      <a:pPr algn="ctr"/>
                      <a:r>
                        <a:rPr lang="en-US" b="0" dirty="0" smtClean="0"/>
                        <a:t>4.0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/>
                    </a:p>
                    <a:p>
                      <a:pPr algn="ctr"/>
                      <a:r>
                        <a:rPr lang="en-US" b="0" dirty="0" smtClean="0"/>
                        <a:t>$406,000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/>
                    </a:p>
                    <a:p>
                      <a:pPr algn="ctr"/>
                      <a:r>
                        <a:rPr lang="en-US" b="0" dirty="0" smtClean="0"/>
                        <a:t>1,880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/>
                    </a:p>
                    <a:p>
                      <a:pPr algn="ctr"/>
                      <a:r>
                        <a:rPr lang="en-US" b="0" dirty="0" smtClean="0"/>
                        <a:t>640</a:t>
                      </a:r>
                      <a:endParaRPr lang="en-US" b="0" dirty="0"/>
                    </a:p>
                  </a:txBody>
                  <a:tcPr/>
                </a:tc>
              </a:tr>
              <a:tr h="809137">
                <a:tc>
                  <a:txBody>
                    <a:bodyPr/>
                    <a:lstStyle/>
                    <a:p>
                      <a:pPr algn="l"/>
                      <a:r>
                        <a:rPr lang="en-US" sz="1700" b="0" dirty="0" smtClean="0"/>
                        <a:t>White River  Stabilization</a:t>
                      </a:r>
                    </a:p>
                    <a:p>
                      <a:pPr algn="l"/>
                      <a:r>
                        <a:rPr lang="en-US" sz="1700" b="0" dirty="0" smtClean="0"/>
                        <a:t>Beaver Lake Watershed</a:t>
                      </a:r>
                      <a:endParaRPr lang="en-US" sz="17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/>
                    </a:p>
                    <a:p>
                      <a:pPr algn="ctr"/>
                      <a:r>
                        <a:rPr lang="en-US" b="0" dirty="0" smtClean="0"/>
                        <a:t>400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/>
                    </a:p>
                    <a:p>
                      <a:pPr algn="ctr"/>
                      <a:r>
                        <a:rPr lang="en-US" b="0" dirty="0" smtClean="0"/>
                        <a:t>1,000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/>
                    </a:p>
                    <a:p>
                      <a:pPr algn="ctr"/>
                      <a:r>
                        <a:rPr lang="en-US" b="0" dirty="0" smtClean="0"/>
                        <a:t>2.5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/>
                    </a:p>
                    <a:p>
                      <a:pPr algn="ctr"/>
                      <a:r>
                        <a:rPr lang="en-US" b="0" dirty="0" smtClean="0"/>
                        <a:t>$352,000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/>
                    </a:p>
                    <a:p>
                      <a:pPr algn="ctr"/>
                      <a:r>
                        <a:rPr lang="en-US" b="0" dirty="0" smtClean="0"/>
                        <a:t>3,600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/>
                    </a:p>
                    <a:p>
                      <a:pPr algn="ctr"/>
                      <a:r>
                        <a:rPr lang="en-US" b="0" dirty="0" smtClean="0"/>
                        <a:t>3,500</a:t>
                      </a:r>
                      <a:endParaRPr lang="en-US" b="0" dirty="0"/>
                    </a:p>
                  </a:txBody>
                  <a:tcPr/>
                </a:tc>
              </a:tr>
              <a:tr h="809137"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 smtClean="0"/>
                        <a:t>Mullins Branch Restoration</a:t>
                      </a:r>
                    </a:p>
                    <a:p>
                      <a:pPr algn="l"/>
                      <a:r>
                        <a:rPr lang="en-US" sz="1600" b="0" dirty="0" smtClean="0"/>
                        <a:t>Beaver Lake Watershed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/>
                    </a:p>
                    <a:p>
                      <a:pPr algn="ctr"/>
                      <a:r>
                        <a:rPr lang="en-US" b="0" dirty="0" smtClean="0"/>
                        <a:t>1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/>
                    </a:p>
                    <a:p>
                      <a:pPr algn="ctr"/>
                      <a:r>
                        <a:rPr lang="en-US" b="0" dirty="0" smtClean="0"/>
                        <a:t>1,000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/>
                    </a:p>
                    <a:p>
                      <a:pPr algn="ctr"/>
                      <a:r>
                        <a:rPr lang="en-US" b="0" dirty="0" smtClean="0"/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/>
                    </a:p>
                    <a:p>
                      <a:pPr algn="ctr"/>
                      <a:r>
                        <a:rPr lang="en-US" b="0" dirty="0" smtClean="0"/>
                        <a:t>$425,000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/>
                    </a:p>
                    <a:p>
                      <a:pPr algn="ctr"/>
                      <a:r>
                        <a:rPr lang="en-US" b="0" dirty="0" smtClean="0"/>
                        <a:t>69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/>
                    </a:p>
                    <a:p>
                      <a:pPr algn="ctr"/>
                      <a:r>
                        <a:rPr lang="en-US" b="0" dirty="0" smtClean="0"/>
                        <a:t>32</a:t>
                      </a:r>
                      <a:endParaRPr lang="en-US" b="0" dirty="0"/>
                    </a:p>
                  </a:txBody>
                  <a:tcPr/>
                </a:tc>
              </a:tr>
              <a:tr h="630716"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West Fork White River</a:t>
                      </a:r>
                    </a:p>
                    <a:p>
                      <a:r>
                        <a:rPr lang="en-US" sz="1600" b="0" dirty="0" smtClean="0"/>
                        <a:t>Fayetteville Airport</a:t>
                      </a:r>
                    </a:p>
                    <a:p>
                      <a:r>
                        <a:rPr lang="en-US" sz="1600" b="0" dirty="0" smtClean="0"/>
                        <a:t>Beaver Lake Watershed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/>
                    </a:p>
                    <a:p>
                      <a:pPr algn="ctr"/>
                      <a:r>
                        <a:rPr lang="en-US" b="0" dirty="0" smtClean="0"/>
                        <a:t>83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/>
                    </a:p>
                    <a:p>
                      <a:pPr algn="ctr"/>
                      <a:r>
                        <a:rPr lang="en-US" b="0" dirty="0" smtClean="0"/>
                        <a:t>4,600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/>
                    </a:p>
                    <a:p>
                      <a:pPr algn="ctr"/>
                      <a:r>
                        <a:rPr lang="en-US" b="0" dirty="0" smtClean="0"/>
                        <a:t>0.5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/>
                    </a:p>
                    <a:p>
                      <a:pPr algn="ctr"/>
                      <a:r>
                        <a:rPr lang="en-US" b="0" dirty="0" smtClean="0"/>
                        <a:t>$1,300,000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/>
                    </a:p>
                    <a:p>
                      <a:pPr algn="ctr"/>
                      <a:r>
                        <a:rPr lang="en-US" b="0" dirty="0" smtClean="0"/>
                        <a:t>4,000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/>
                    </a:p>
                    <a:p>
                      <a:pPr algn="ctr"/>
                      <a:r>
                        <a:rPr lang="en-US" b="0" dirty="0" smtClean="0"/>
                        <a:t>1,800</a:t>
                      </a:r>
                      <a:endParaRPr lang="en-US" b="0" dirty="0"/>
                    </a:p>
                  </a:txBody>
                  <a:tcPr/>
                </a:tc>
              </a:tr>
              <a:tr h="63071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30716">
                <a:tc>
                  <a:txBody>
                    <a:bodyPr/>
                    <a:lstStyle/>
                    <a:p>
                      <a:r>
                        <a:rPr lang="en-US" dirty="0" smtClean="0"/>
                        <a:t>*Preliminary Results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9,549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5,972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364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3177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West Fork White River Restoration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Questions?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24" b="21948"/>
          <a:stretch/>
        </p:blipFill>
        <p:spPr bwMode="auto">
          <a:xfrm>
            <a:off x="1099734" y="1007457"/>
            <a:ext cx="6944532" cy="3040513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Z:\Fayetteville Airport Restoration\Photos\Construction\IMG_0507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45" b="15500"/>
          <a:stretch/>
        </p:blipFill>
        <p:spPr bwMode="auto">
          <a:xfrm>
            <a:off x="1099735" y="3791072"/>
            <a:ext cx="6944532" cy="292358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7145" y="5286545"/>
            <a:ext cx="3957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Thank You</a:t>
            </a:r>
          </a:p>
          <a:p>
            <a:r>
              <a:rPr lang="en-US" dirty="0" smtClean="0"/>
              <a:t>Matt Van Eps</a:t>
            </a:r>
          </a:p>
          <a:p>
            <a:r>
              <a:rPr lang="en-US" dirty="0" smtClean="0"/>
              <a:t>Watershed Conservation Resource Center</a:t>
            </a:r>
          </a:p>
          <a:p>
            <a:r>
              <a:rPr lang="en-US" dirty="0" smtClean="0"/>
              <a:t>(501)352-7294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51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16144</TotalTime>
  <Words>643</Words>
  <Application>Microsoft Office PowerPoint</Application>
  <PresentationFormat>On-screen Show (4:3)</PresentationFormat>
  <Paragraphs>206</Paragraphs>
  <Slides>35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Flow</vt:lpstr>
      <vt:lpstr>West Fork White River Restoration Project Fayetteville Executive Airport ANRC 09-1600</vt:lpstr>
      <vt:lpstr>West Fork White River Restoration  Background: Purpose</vt:lpstr>
      <vt:lpstr>West Fork White River Restoration  Background: Partners</vt:lpstr>
      <vt:lpstr>West Fork White River Restoration  Background: History</vt:lpstr>
      <vt:lpstr>West Fork White River Restoration  Restoration Design</vt:lpstr>
      <vt:lpstr>West Fork White River Restoration  Restoration Design</vt:lpstr>
      <vt:lpstr>West Fork White River Restoration  Load Reductions </vt:lpstr>
      <vt:lpstr>West Fork White River Restoration  Constraints and Hurdles: Scope and Scale</vt:lpstr>
      <vt:lpstr>West Fork White River Restoration  Constraints and Hurdles: Gas Line</vt:lpstr>
      <vt:lpstr>West Fork White River Restoration  Construction Materials</vt:lpstr>
      <vt:lpstr>West Fork White River Restoration  Construction Materials</vt:lpstr>
      <vt:lpstr>West Fork White River Restoration  Construction Materials</vt:lpstr>
      <vt:lpstr>West Fork White River Restoration  Implementation</vt:lpstr>
      <vt:lpstr>West Fork White River Restoration  Implementation</vt:lpstr>
      <vt:lpstr>West Fork White River Restoration  Implementation</vt:lpstr>
      <vt:lpstr>West Fork White River Restoration  Implementation</vt:lpstr>
      <vt:lpstr>West Fork White River Restoration  Implementation</vt:lpstr>
      <vt:lpstr>West Fork White River Restoration  Implementation</vt:lpstr>
      <vt:lpstr>West Fork White River Restoration  Implementation</vt:lpstr>
      <vt:lpstr>West Fork White River Restoration  Before and After</vt:lpstr>
      <vt:lpstr>West Fork White River Restoration  Before and After</vt:lpstr>
      <vt:lpstr>West Fork White River Restoration  Before and After</vt:lpstr>
      <vt:lpstr>West Fork White River Restoration  Before and After</vt:lpstr>
      <vt:lpstr>West Fork White River Restoration  Before and After</vt:lpstr>
      <vt:lpstr>West Fork White River Restoration  Post - Implementation</vt:lpstr>
      <vt:lpstr>West Fork White River Restoration  Post - Implementation</vt:lpstr>
      <vt:lpstr>West Fork White River Restoration  Post - Implementation</vt:lpstr>
      <vt:lpstr>West Fork White River Restoration  Post - Implementation</vt:lpstr>
      <vt:lpstr>West Fork White River Restoration  Post - Implementation</vt:lpstr>
      <vt:lpstr>West Fork White River Restoration  Post - Implementation</vt:lpstr>
      <vt:lpstr>West Fork White River Restoration  Post - Implementation</vt:lpstr>
      <vt:lpstr>West Fork White River Restoration  Post - Implementation</vt:lpstr>
      <vt:lpstr>West Fork White River Restoration  Post - Implementation</vt:lpstr>
      <vt:lpstr>WCRC River and Streambank Restoration since 2008</vt:lpstr>
      <vt:lpstr>West Fork White River Restoration  Questions?</vt:lpstr>
    </vt:vector>
  </TitlesOfParts>
  <Company>test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Van Eps</dc:creator>
  <cp:lastModifiedBy>Matthew Van Eps</cp:lastModifiedBy>
  <cp:revision>253</cp:revision>
  <dcterms:created xsi:type="dcterms:W3CDTF">2006-01-31T17:42:38Z</dcterms:created>
  <dcterms:modified xsi:type="dcterms:W3CDTF">2014-09-18T12:51:35Z</dcterms:modified>
</cp:coreProperties>
</file>