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72" r:id="rId2"/>
    <p:sldId id="278" r:id="rId3"/>
    <p:sldId id="274" r:id="rId4"/>
    <p:sldId id="279" r:id="rId5"/>
    <p:sldId id="280" r:id="rId6"/>
    <p:sldId id="273" r:id="rId7"/>
    <p:sldId id="284" r:id="rId8"/>
    <p:sldId id="256" r:id="rId9"/>
    <p:sldId id="257" r:id="rId10"/>
    <p:sldId id="264" r:id="rId11"/>
    <p:sldId id="281" r:id="rId12"/>
    <p:sldId id="276" r:id="rId13"/>
    <p:sldId id="277" r:id="rId14"/>
    <p:sldId id="265" r:id="rId15"/>
    <p:sldId id="282" r:id="rId16"/>
    <p:sldId id="262" r:id="rId17"/>
    <p:sldId id="266" r:id="rId18"/>
    <p:sldId id="260" r:id="rId19"/>
    <p:sldId id="259" r:id="rId20"/>
    <p:sldId id="258" r:id="rId21"/>
    <p:sldId id="261" r:id="rId22"/>
    <p:sldId id="286" r:id="rId23"/>
    <p:sldId id="283" r:id="rId24"/>
    <p:sldId id="285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86" autoAdjust="0"/>
    <p:restoredTop sz="94660"/>
  </p:normalViewPr>
  <p:slideViewPr>
    <p:cSldViewPr>
      <p:cViewPr>
        <p:scale>
          <a:sx n="87" d="100"/>
          <a:sy n="87" d="100"/>
        </p:scale>
        <p:origin x="-1373" y="-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42EF2B-D353-4D5B-B7B7-EAC28C368C25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13112E-31E7-4C2F-B0F1-F0D19F0DE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607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3112E-31E7-4C2F-B0F1-F0D19F0DE96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96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12E13-525D-49DF-B3D9-7AABE3BB24AB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CC4F2-0083-473A-A364-D13FB7C17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542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12E13-525D-49DF-B3D9-7AABE3BB24AB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CC4F2-0083-473A-A364-D13FB7C17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945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12E13-525D-49DF-B3D9-7AABE3BB24AB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CC4F2-0083-473A-A364-D13FB7C17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288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12E13-525D-49DF-B3D9-7AABE3BB24AB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CC4F2-0083-473A-A364-D13FB7C17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78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12E13-525D-49DF-B3D9-7AABE3BB24AB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CC4F2-0083-473A-A364-D13FB7C17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540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12E13-525D-49DF-B3D9-7AABE3BB24AB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CC4F2-0083-473A-A364-D13FB7C17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384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12E13-525D-49DF-B3D9-7AABE3BB24AB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CC4F2-0083-473A-A364-D13FB7C17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741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12E13-525D-49DF-B3D9-7AABE3BB24AB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CC4F2-0083-473A-A364-D13FB7C17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25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12E13-525D-49DF-B3D9-7AABE3BB24AB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CC4F2-0083-473A-A364-D13FB7C17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156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12E13-525D-49DF-B3D9-7AABE3BB24AB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CC4F2-0083-473A-A364-D13FB7C17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776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12E13-525D-49DF-B3D9-7AABE3BB24AB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CC4F2-0083-473A-A364-D13FB7C17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208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312E13-525D-49DF-B3D9-7AABE3BB24AB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CC4F2-0083-473A-A364-D13FB7C17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610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Cache River Monitoring</a:t>
            </a:r>
            <a:br>
              <a:rPr lang="en-US" b="1" dirty="0" smtClean="0"/>
            </a:br>
            <a:r>
              <a:rPr lang="en-US" b="1" dirty="0" smtClean="0"/>
              <a:t>11-6000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Jennifer L. </a:t>
            </a:r>
            <a:r>
              <a:rPr lang="en-US" dirty="0" err="1"/>
              <a:t>Bouldin</a:t>
            </a:r>
            <a:r>
              <a:rPr lang="en-US" dirty="0"/>
              <a:t>, PhD</a:t>
            </a:r>
          </a:p>
          <a:p>
            <a:r>
              <a:rPr lang="en-US" dirty="0"/>
              <a:t>Ecotoxicology Research Facility</a:t>
            </a:r>
          </a:p>
          <a:p>
            <a:r>
              <a:rPr lang="en-US" dirty="0"/>
              <a:t>Arkansas State University</a:t>
            </a:r>
          </a:p>
          <a:p>
            <a:endParaRPr lang="en-US" dirty="0"/>
          </a:p>
        </p:txBody>
      </p:sp>
      <p:pic>
        <p:nvPicPr>
          <p:cNvPr id="5" name="Picture 9" descr="C:\Users\carlos.rosadobe\Downloads\ASU Logore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193879" y="5887120"/>
            <a:ext cx="1330120" cy="894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5887120"/>
            <a:ext cx="2590800" cy="894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983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Cache River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572000" cy="4525963"/>
          </a:xfrm>
        </p:spPr>
        <p:txBody>
          <a:bodyPr/>
          <a:lstStyle/>
          <a:p>
            <a:r>
              <a:rPr lang="en-US" dirty="0" smtClean="0"/>
              <a:t>Delta – bottomland hardwood forests</a:t>
            </a:r>
          </a:p>
          <a:p>
            <a:r>
              <a:rPr lang="en-US" dirty="0" smtClean="0"/>
              <a:t>Agricultural land</a:t>
            </a:r>
          </a:p>
          <a:p>
            <a:r>
              <a:rPr lang="en-US" dirty="0" smtClean="0"/>
              <a:t>2 main channels of watershed</a:t>
            </a:r>
          </a:p>
          <a:p>
            <a:r>
              <a:rPr lang="en-US" dirty="0" smtClean="0"/>
              <a:t>Cache &amp; </a:t>
            </a:r>
            <a:r>
              <a:rPr lang="en-US" dirty="0"/>
              <a:t>Bayou </a:t>
            </a:r>
            <a:r>
              <a:rPr lang="en-US" dirty="0" err="1"/>
              <a:t>DeView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627" y="1295400"/>
            <a:ext cx="4298373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80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Cache River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95% of watershed in NE AR</a:t>
            </a:r>
          </a:p>
          <a:p>
            <a:r>
              <a:rPr lang="en-US" dirty="0" smtClean="0"/>
              <a:t>Impairment turbidity</a:t>
            </a:r>
            <a:r>
              <a:rPr lang="en-US" dirty="0"/>
              <a:t>, total dissolved solids, and lead.  </a:t>
            </a:r>
            <a:endParaRPr lang="en-US" dirty="0" smtClean="0"/>
          </a:p>
          <a:p>
            <a:pPr lvl="1"/>
            <a:r>
              <a:rPr lang="en-US" dirty="0" smtClean="0"/>
              <a:t>Agriculture </a:t>
            </a:r>
            <a:r>
              <a:rPr lang="en-US" dirty="0"/>
              <a:t>activities </a:t>
            </a:r>
            <a:r>
              <a:rPr lang="en-US" dirty="0" smtClean="0"/>
              <a:t>the </a:t>
            </a:r>
            <a:r>
              <a:rPr lang="en-US" dirty="0"/>
              <a:t>major source </a:t>
            </a:r>
            <a:endParaRPr lang="en-US" dirty="0" smtClean="0"/>
          </a:p>
          <a:p>
            <a:r>
              <a:rPr lang="en-US" dirty="0" smtClean="0"/>
              <a:t>Upper Cache highly channelized</a:t>
            </a:r>
          </a:p>
          <a:p>
            <a:r>
              <a:rPr lang="en-US" dirty="0" smtClean="0"/>
              <a:t>Lower Cache not channelized </a:t>
            </a:r>
          </a:p>
          <a:p>
            <a:pPr lvl="1"/>
            <a:r>
              <a:rPr lang="en-US" dirty="0" smtClean="0"/>
              <a:t>Except for last 7 miles</a:t>
            </a:r>
          </a:p>
          <a:p>
            <a:r>
              <a:rPr lang="en-US" dirty="0" smtClean="0"/>
              <a:t>Forms Big Woods connected to White River bottomland hardwood forests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533400" y="83634"/>
            <a:ext cx="7696200" cy="6629400"/>
            <a:chOff x="838200" y="228600"/>
            <a:chExt cx="7315200" cy="6425514"/>
          </a:xfrm>
          <a:solidFill>
            <a:schemeClr val="accent1">
              <a:lumMod val="20000"/>
              <a:lumOff val="80000"/>
            </a:schemeClr>
          </a:solidFill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2639" l="3194" r="9847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30" t="9788" r="1700" b="7231"/>
            <a:stretch/>
          </p:blipFill>
          <p:spPr bwMode="auto">
            <a:xfrm>
              <a:off x="838200" y="228600"/>
              <a:ext cx="7315200" cy="64255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5395332" y="2133600"/>
              <a:ext cx="838200" cy="1440367"/>
            </a:xfrm>
            <a:prstGeom prst="rect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52400" y="6574534"/>
            <a:ext cx="144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arkansaswater.org</a:t>
            </a:r>
            <a:endParaRPr lang="en-US" sz="1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3779" b="98208" l="9952" r="535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768" t="59863" r="59574" b="686"/>
          <a:stretch/>
        </p:blipFill>
        <p:spPr>
          <a:xfrm>
            <a:off x="7368153" y="2217933"/>
            <a:ext cx="1981200" cy="365760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6209739" y="2049081"/>
            <a:ext cx="2834814" cy="550038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209739" y="3535152"/>
            <a:ext cx="1844214" cy="2035767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47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Ramsar</a:t>
            </a:r>
            <a:r>
              <a:rPr lang="en-US" b="1" dirty="0" smtClean="0"/>
              <a:t> </a:t>
            </a:r>
            <a:r>
              <a:rPr lang="en-US" b="1" dirty="0"/>
              <a:t>Convention </a:t>
            </a:r>
            <a:r>
              <a:rPr lang="en-US" b="1" dirty="0" smtClean="0"/>
              <a:t>on </a:t>
            </a:r>
            <a:r>
              <a:rPr lang="en-US" b="1" dirty="0"/>
              <a:t>Wetlands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3181348"/>
            <a:ext cx="4800600" cy="3600452"/>
          </a:xfr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685800" y="1217474"/>
            <a:ext cx="7696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>
              <a:buFont typeface="Arial" pitchFamily="34" charset="0"/>
              <a:buChar char="•"/>
            </a:pPr>
            <a:r>
              <a:rPr lang="en-US" sz="2400" dirty="0" smtClean="0"/>
              <a:t>Intergovernmental </a:t>
            </a:r>
            <a:r>
              <a:rPr lang="en-US" sz="2400" dirty="0"/>
              <a:t>treaty </a:t>
            </a:r>
            <a:endParaRPr lang="en-US" sz="2400" dirty="0" smtClean="0"/>
          </a:p>
          <a:p>
            <a:pPr marL="285750" lvl="1" indent="-285750">
              <a:buFont typeface="Arial" pitchFamily="34" charset="0"/>
              <a:buChar char="•"/>
            </a:pPr>
            <a:r>
              <a:rPr lang="en-US" sz="2400" dirty="0" smtClean="0"/>
              <a:t>Wetlands </a:t>
            </a:r>
            <a:r>
              <a:rPr lang="en-US" sz="2400" dirty="0"/>
              <a:t>of International Importance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Commitment to </a:t>
            </a:r>
            <a:r>
              <a:rPr lang="en-US" sz="2400" dirty="0"/>
              <a:t>maintain </a:t>
            </a:r>
            <a:endParaRPr lang="en-US" sz="2400" dirty="0" smtClean="0"/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Ecological character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Sustainable use of </a:t>
            </a:r>
            <a:r>
              <a:rPr lang="en-US" sz="2400" dirty="0"/>
              <a:t>all </a:t>
            </a:r>
            <a:r>
              <a:rPr lang="en-US" sz="2400" dirty="0" smtClean="0"/>
              <a:t>wetlands </a:t>
            </a:r>
            <a:r>
              <a:rPr lang="en-US" sz="2400" dirty="0"/>
              <a:t>in their </a:t>
            </a:r>
            <a:r>
              <a:rPr lang="en-US" sz="2400" dirty="0" smtClean="0"/>
              <a:t>territories 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48239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4582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Wetland of International Importance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76400"/>
          </a:xfrm>
        </p:spPr>
        <p:txBody>
          <a:bodyPr/>
          <a:lstStyle/>
          <a:p>
            <a:r>
              <a:rPr lang="en-US" dirty="0" smtClean="0"/>
              <a:t>1989</a:t>
            </a:r>
          </a:p>
          <a:p>
            <a:r>
              <a:rPr lang="en-US" dirty="0" err="1" smtClean="0"/>
              <a:t>Ramsar</a:t>
            </a:r>
            <a:r>
              <a:rPr lang="en-US" dirty="0" smtClean="0"/>
              <a:t> site 442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48" t="11599" r="6364" b="23414"/>
          <a:stretch/>
        </p:blipFill>
        <p:spPr bwMode="auto">
          <a:xfrm>
            <a:off x="3200400" y="3753626"/>
            <a:ext cx="2406521" cy="264717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8" name="Picture 4" descr="Canada Goose | Branta canadensis pho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119617"/>
            <a:ext cx="2820368" cy="228118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100" y="4135754"/>
            <a:ext cx="3009900" cy="2257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850" y="1322846"/>
            <a:ext cx="2438400" cy="2438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9792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228600"/>
            <a:ext cx="3962400" cy="1143000"/>
          </a:xfrm>
        </p:spPr>
        <p:txBody>
          <a:bodyPr/>
          <a:lstStyle/>
          <a:p>
            <a:r>
              <a:rPr lang="en-US" b="1" dirty="0" smtClean="0"/>
              <a:t>Sampling sites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76200"/>
            <a:ext cx="4230569" cy="6629400"/>
          </a:xfrm>
        </p:spPr>
      </p:pic>
      <p:sp>
        <p:nvSpPr>
          <p:cNvPr id="3" name="TextBox 2"/>
          <p:cNvSpPr txBox="1"/>
          <p:nvPr/>
        </p:nvSpPr>
        <p:spPr>
          <a:xfrm>
            <a:off x="7454592" y="117697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35698" y="2361683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460272" y="2355436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153507" y="3001536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437970" y="396054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891562" y="5157438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287536" y="5233638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81000" y="1565970"/>
            <a:ext cx="3733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Site 1 – upstream of target </a:t>
            </a:r>
            <a:r>
              <a:rPr lang="en-US" sz="2800" dirty="0" err="1" smtClean="0"/>
              <a:t>subwatersheds</a:t>
            </a:r>
            <a:endParaRPr lang="en-US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Sites 2-6 – Bayou De View </a:t>
            </a:r>
            <a:r>
              <a:rPr lang="en-US" sz="2800" dirty="0" err="1" smtClean="0"/>
              <a:t>subwatersheds</a:t>
            </a:r>
            <a:r>
              <a:rPr lang="en-US" sz="2800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Site 7 – Cache River main channel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87748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Measured Parameters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</a:t>
            </a:r>
          </a:p>
          <a:p>
            <a:r>
              <a:rPr lang="en-US" dirty="0"/>
              <a:t>Dissolved Oxygen</a:t>
            </a:r>
          </a:p>
          <a:p>
            <a:r>
              <a:rPr lang="en-US" dirty="0" smtClean="0"/>
              <a:t>Total </a:t>
            </a:r>
            <a:r>
              <a:rPr lang="en-US" dirty="0"/>
              <a:t>Suspended </a:t>
            </a:r>
            <a:r>
              <a:rPr lang="en-US" dirty="0" smtClean="0"/>
              <a:t>Solids (TSS)</a:t>
            </a:r>
          </a:p>
          <a:p>
            <a:r>
              <a:rPr lang="en-US" dirty="0" smtClean="0"/>
              <a:t>Turbidity</a:t>
            </a:r>
          </a:p>
          <a:p>
            <a:r>
              <a:rPr lang="en-US" dirty="0" smtClean="0"/>
              <a:t>Dissolved Nitrate</a:t>
            </a:r>
            <a:r>
              <a:rPr lang="en-US" dirty="0"/>
              <a:t>, Nitrite, </a:t>
            </a:r>
            <a:r>
              <a:rPr lang="en-US" dirty="0" smtClean="0"/>
              <a:t>Orthophosphate</a:t>
            </a:r>
          </a:p>
          <a:p>
            <a:r>
              <a:rPr lang="en-US" dirty="0" smtClean="0"/>
              <a:t>Total </a:t>
            </a:r>
            <a:r>
              <a:rPr lang="en-US" dirty="0"/>
              <a:t>Nitrogen, Total Phosphorus </a:t>
            </a:r>
          </a:p>
        </p:txBody>
      </p:sp>
    </p:spTree>
    <p:extLst>
      <p:ext uri="{BB962C8B-B14F-4D97-AF65-F5344CB8AC3E}">
        <p14:creationId xmlns:p14="http://schemas.microsoft.com/office/powerpoint/2010/main" val="423472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4175" y="7434"/>
            <a:ext cx="4114800" cy="9906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Site </a:t>
            </a:r>
            <a:r>
              <a:rPr lang="en-US" b="1" dirty="0" smtClean="0"/>
              <a:t>1</a:t>
            </a:r>
            <a:r>
              <a:rPr lang="en-US" b="1" dirty="0"/>
              <a:t>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Upper Cache River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914400"/>
            <a:ext cx="4114800" cy="5486400"/>
          </a:xfrm>
          <a:prstGeom prst="rect">
            <a:avLst/>
          </a:prstGeo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676400"/>
            <a:ext cx="3014888" cy="4724400"/>
          </a:xfrm>
          <a:prstGeom prst="rect">
            <a:avLst/>
          </a:prstGeom>
        </p:spPr>
      </p:pic>
      <p:pic>
        <p:nvPicPr>
          <p:cNvPr id="6" name="Content Placeholder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5966" y="914400"/>
            <a:ext cx="4122234" cy="5496312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H="1">
            <a:off x="2590800" y="892098"/>
            <a:ext cx="1767468" cy="1698702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 flipV="1">
            <a:off x="2522034" y="2720278"/>
            <a:ext cx="1821366" cy="3680522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309232" y="2391266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581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2200" y="152400"/>
            <a:ext cx="2743200" cy="1143000"/>
          </a:xfrm>
        </p:spPr>
        <p:txBody>
          <a:bodyPr>
            <a:normAutofit/>
          </a:bodyPr>
          <a:lstStyle/>
          <a:p>
            <a:r>
              <a:rPr lang="en-US" b="1" dirty="0"/>
              <a:t>Site </a:t>
            </a:r>
            <a:r>
              <a:rPr lang="en-US" b="1" dirty="0" smtClean="0"/>
              <a:t>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9800" y="2042318"/>
            <a:ext cx="2895600" cy="25447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824" y="1981200"/>
            <a:ext cx="2782887" cy="4365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4" y="-7749"/>
            <a:ext cx="5776586" cy="6920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524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33400"/>
            <a:ext cx="41148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Site 2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Morrison Lake </a:t>
            </a:r>
            <a:br>
              <a:rPr lang="en-US" b="1" dirty="0" smtClean="0"/>
            </a:b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75"/>
          <a:stretch/>
        </p:blipFill>
        <p:spPr>
          <a:xfrm>
            <a:off x="4114800" y="990600"/>
            <a:ext cx="4917019" cy="4506951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676400"/>
            <a:ext cx="3014888" cy="47244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H="1">
            <a:off x="2057400" y="990600"/>
            <a:ext cx="2057400" cy="2514600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 flipV="1">
            <a:off x="2057400" y="3581400"/>
            <a:ext cx="2057400" cy="1905000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816718" y="32766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2" r="8815"/>
          <a:stretch/>
        </p:blipFill>
        <p:spPr>
          <a:xfrm>
            <a:off x="4118610" y="990600"/>
            <a:ext cx="498348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596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9800" y="228600"/>
            <a:ext cx="2819400" cy="1143000"/>
          </a:xfrm>
        </p:spPr>
        <p:txBody>
          <a:bodyPr/>
          <a:lstStyle/>
          <a:p>
            <a:r>
              <a:rPr lang="en-US" b="1" dirty="0" smtClean="0"/>
              <a:t>Site 2</a:t>
            </a:r>
            <a:endParaRPr lang="en-US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478280"/>
            <a:ext cx="3011487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663" y="-16134"/>
            <a:ext cx="5889063" cy="6890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93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35052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Site 3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Buffalo Creek </a:t>
            </a:r>
            <a:br>
              <a:rPr lang="en-US" b="1" dirty="0" smtClean="0"/>
            </a:b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06"/>
          <a:stretch/>
        </p:blipFill>
        <p:spPr>
          <a:xfrm>
            <a:off x="4099560" y="1066800"/>
            <a:ext cx="4754880" cy="4525963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676400"/>
            <a:ext cx="3014888" cy="47244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H="1">
            <a:off x="1866142" y="1012902"/>
            <a:ext cx="2226356" cy="2438400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 flipV="1">
            <a:off x="1828800" y="3581400"/>
            <a:ext cx="2286000" cy="2003502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Content Placeholder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21206"/>
          <a:stretch/>
        </p:blipFill>
        <p:spPr>
          <a:xfrm>
            <a:off x="4114800" y="1066800"/>
            <a:ext cx="4754880" cy="452596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37180" y="332192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306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0" y="274638"/>
            <a:ext cx="2743200" cy="1143000"/>
          </a:xfrm>
        </p:spPr>
        <p:txBody>
          <a:bodyPr/>
          <a:lstStyle/>
          <a:p>
            <a:r>
              <a:rPr lang="en-US" b="1" dirty="0" smtClean="0"/>
              <a:t>Site 3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099780" y="309332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447800"/>
            <a:ext cx="3014888" cy="4724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05148" y="3041796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86400" cy="6889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327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22"/>
          <a:stretch/>
        </p:blipFill>
        <p:spPr>
          <a:xfrm>
            <a:off x="3733800" y="1264920"/>
            <a:ext cx="5303520" cy="45262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32766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Site 4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Caney Creek </a:t>
            </a:r>
            <a:br>
              <a:rPr lang="en-US" b="1" dirty="0" smtClean="0"/>
            </a:b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" r="9087"/>
          <a:stretch/>
        </p:blipFill>
        <p:spPr>
          <a:xfrm>
            <a:off x="3733800" y="1283970"/>
            <a:ext cx="5303520" cy="4525963"/>
          </a:xfrm>
        </p:spPr>
      </p:pic>
      <p:pic>
        <p:nvPicPr>
          <p:cNvPr id="6" name="Content Placeholder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676400"/>
            <a:ext cx="3014888" cy="472440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H="1">
            <a:off x="2362200" y="1310640"/>
            <a:ext cx="1371600" cy="2590800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 flipV="1">
            <a:off x="2362200" y="4038600"/>
            <a:ext cx="1371600" cy="1752600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386362" y="3791415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964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9800" y="286215"/>
            <a:ext cx="2819400" cy="1143000"/>
          </a:xfrm>
        </p:spPr>
        <p:txBody>
          <a:bodyPr>
            <a:normAutofit/>
          </a:bodyPr>
          <a:lstStyle/>
          <a:p>
            <a:r>
              <a:rPr lang="en-US" b="1" dirty="0"/>
              <a:t>Site </a:t>
            </a:r>
            <a:r>
              <a:rPr lang="en-US" b="1" dirty="0" smtClean="0"/>
              <a:t>4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025162" y="354423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429215"/>
            <a:ext cx="3014888" cy="47244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924800" y="342519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40"/>
            <a:ext cx="5791200" cy="6857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2235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81000"/>
            <a:ext cx="36576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Site 5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Turkey Creek </a:t>
            </a:r>
            <a:br>
              <a:rPr lang="en-US" b="1" dirty="0" smtClean="0"/>
            </a:b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1" r="13634"/>
          <a:stretch/>
        </p:blipFill>
        <p:spPr>
          <a:xfrm>
            <a:off x="3977640" y="1219200"/>
            <a:ext cx="4937760" cy="4525963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7" r="9087"/>
          <a:stretch/>
        </p:blipFill>
        <p:spPr>
          <a:xfrm>
            <a:off x="3977640" y="1219200"/>
            <a:ext cx="4937760" cy="4525963"/>
          </a:xfrm>
          <a:prstGeom prst="rect">
            <a:avLst/>
          </a:prstGeom>
        </p:spPr>
      </p:pic>
      <p:pic>
        <p:nvPicPr>
          <p:cNvPr id="6" name="Content Placeholder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676400"/>
            <a:ext cx="3014888" cy="472440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H="1">
            <a:off x="1888444" y="1211339"/>
            <a:ext cx="2073956" cy="3360661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 flipV="1">
            <a:off x="1867830" y="4694664"/>
            <a:ext cx="2109810" cy="1042638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505585" y="4453053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741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2200" y="274638"/>
            <a:ext cx="2514600" cy="1143000"/>
          </a:xfrm>
        </p:spPr>
        <p:txBody>
          <a:bodyPr>
            <a:normAutofit/>
          </a:bodyPr>
          <a:lstStyle/>
          <a:p>
            <a:r>
              <a:rPr lang="en-US" b="1" dirty="0"/>
              <a:t>Site 5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068185" y="4376853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</a:t>
            </a: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600200"/>
            <a:ext cx="3014888" cy="4724400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570"/>
            <a:ext cx="5715000" cy="687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8435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" r="18179"/>
          <a:stretch/>
        </p:blipFill>
        <p:spPr>
          <a:xfrm>
            <a:off x="3977640" y="1143000"/>
            <a:ext cx="4937760" cy="45259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37338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Site 6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err="1" smtClean="0"/>
              <a:t>Channey</a:t>
            </a:r>
            <a:r>
              <a:rPr lang="en-US" b="1" dirty="0" smtClean="0"/>
              <a:t> Slough </a:t>
            </a:r>
            <a:br>
              <a:rPr lang="en-US" b="1" dirty="0" smtClean="0"/>
            </a:br>
            <a:endParaRPr lang="en-US" b="1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676400"/>
            <a:ext cx="3014888" cy="472440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H="1">
            <a:off x="1447800" y="1143000"/>
            <a:ext cx="2514600" cy="4267200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 flipV="1">
            <a:off x="1524000" y="5562600"/>
            <a:ext cx="2453640" cy="106363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Content Placeholder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7" r="9087"/>
          <a:stretch/>
        </p:blipFill>
        <p:spPr>
          <a:xfrm>
            <a:off x="3992880" y="1143000"/>
            <a:ext cx="4937760" cy="452596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59727" y="5298716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416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2200" y="274638"/>
            <a:ext cx="2514600" cy="1143000"/>
          </a:xfrm>
        </p:spPr>
        <p:txBody>
          <a:bodyPr>
            <a:normAutofit/>
          </a:bodyPr>
          <a:lstStyle/>
          <a:p>
            <a:r>
              <a:rPr lang="en-US" b="1" dirty="0"/>
              <a:t>Site 6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646127" y="5146316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6</a:t>
            </a: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712" y="1524000"/>
            <a:ext cx="3014888" cy="4724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071561" y="5146316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6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708" y="0"/>
            <a:ext cx="5656508" cy="6869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788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31242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Site 7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Cache River </a:t>
            </a:r>
            <a:br>
              <a:rPr lang="en-US" b="1" dirty="0" smtClean="0"/>
            </a:b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75"/>
          <a:stretch/>
        </p:blipFill>
        <p:spPr>
          <a:xfrm>
            <a:off x="3901440" y="1143000"/>
            <a:ext cx="4937760" cy="4525963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75"/>
          <a:stretch/>
        </p:blipFill>
        <p:spPr>
          <a:xfrm>
            <a:off x="3901440" y="1143000"/>
            <a:ext cx="4937760" cy="4525963"/>
          </a:xfrm>
          <a:prstGeom prst="rect">
            <a:avLst/>
          </a:prstGeom>
        </p:spPr>
      </p:pic>
      <p:pic>
        <p:nvPicPr>
          <p:cNvPr id="6" name="Content Placeholder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676400"/>
            <a:ext cx="3014888" cy="472440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H="1">
            <a:off x="990600" y="1211339"/>
            <a:ext cx="2910840" cy="4275061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 flipV="1">
            <a:off x="990600" y="5615781"/>
            <a:ext cx="2910840" cy="53183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83940" y="537117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326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8400" y="274638"/>
            <a:ext cx="2438400" cy="1143000"/>
          </a:xfrm>
        </p:spPr>
        <p:txBody>
          <a:bodyPr>
            <a:normAutofit/>
          </a:bodyPr>
          <a:lstStyle/>
          <a:p>
            <a:r>
              <a:rPr lang="en-US" b="1" dirty="0"/>
              <a:t>Site 7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094140" y="521877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7</a:t>
            </a: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512" y="1524000"/>
            <a:ext cx="3014888" cy="4724400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357" y="0"/>
            <a:ext cx="5618957" cy="6896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109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65" y="765289"/>
            <a:ext cx="8774557" cy="1560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9396" y="2386389"/>
            <a:ext cx="2840851" cy="445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7165" y="3048000"/>
            <a:ext cx="589883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Bayou </a:t>
            </a:r>
            <a:r>
              <a:rPr lang="en-US" sz="3200" dirty="0"/>
              <a:t>De </a:t>
            </a:r>
            <a:r>
              <a:rPr lang="en-US" sz="3200" dirty="0" smtClean="0"/>
              <a:t>View main channel: </a:t>
            </a:r>
          </a:p>
          <a:p>
            <a:r>
              <a:rPr lang="en-US" sz="3200" dirty="0" smtClean="0"/>
              <a:t>	Sites 1, 2, 5 &amp; 6 </a:t>
            </a:r>
          </a:p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Sampling ended August 2014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Separate rain and baseflow events for interpretation</a:t>
            </a:r>
            <a:endParaRPr lang="en-US" sz="3200" dirty="0"/>
          </a:p>
        </p:txBody>
      </p:sp>
      <p:sp>
        <p:nvSpPr>
          <p:cNvPr id="7" name="Rectangle 6"/>
          <p:cNvSpPr/>
          <p:nvPr/>
        </p:nvSpPr>
        <p:spPr>
          <a:xfrm>
            <a:off x="1828800" y="1066800"/>
            <a:ext cx="609600" cy="12588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082472" y="1062457"/>
            <a:ext cx="609600" cy="12588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834898" y="1062457"/>
            <a:ext cx="609600" cy="12588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019800" y="1059874"/>
            <a:ext cx="609600" cy="12588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034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3" grpId="0" animBg="1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Results</a:t>
            </a:r>
            <a:endParaRPr lang="en-US" b="1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Nutrient </a:t>
            </a:r>
            <a:r>
              <a:rPr lang="en-US" dirty="0"/>
              <a:t>spikes following applications and </a:t>
            </a:r>
            <a:br>
              <a:rPr lang="en-US" dirty="0"/>
            </a:br>
            <a:r>
              <a:rPr lang="en-US" dirty="0"/>
              <a:t>rainfall events</a:t>
            </a:r>
          </a:p>
          <a:p>
            <a:r>
              <a:rPr lang="en-US" dirty="0" smtClean="0"/>
              <a:t>Trend of lower sediment and nutrient values at </a:t>
            </a:r>
            <a:br>
              <a:rPr lang="en-US" dirty="0" smtClean="0"/>
            </a:br>
            <a:r>
              <a:rPr lang="en-US" dirty="0" smtClean="0"/>
              <a:t>downstream sites</a:t>
            </a:r>
            <a:endParaRPr lang="en-US" dirty="0"/>
          </a:p>
          <a:p>
            <a:pPr lvl="1"/>
            <a:r>
              <a:rPr lang="en-US" sz="2400" dirty="0" smtClean="0"/>
              <a:t>Bayou De View channels</a:t>
            </a:r>
          </a:p>
          <a:p>
            <a:pPr lvl="1"/>
            <a:r>
              <a:rPr lang="en-US" sz="2400" dirty="0" smtClean="0"/>
              <a:t>Benefit from wetlands and natural meanders </a:t>
            </a:r>
          </a:p>
          <a:p>
            <a:r>
              <a:rPr lang="en-US" dirty="0" smtClean="0"/>
              <a:t>Established wetlands should reduce nutrient and sediment loading</a:t>
            </a:r>
            <a:endParaRPr lang="en-US" sz="3200" dirty="0" smtClean="0"/>
          </a:p>
          <a:p>
            <a:pPr lvl="1"/>
            <a:r>
              <a:rPr lang="en-US" sz="2400" dirty="0" smtClean="0"/>
              <a:t>Drought year (2012) and wet years (2013 &amp; 2014)</a:t>
            </a:r>
          </a:p>
        </p:txBody>
      </p:sp>
    </p:spTree>
    <p:extLst>
      <p:ext uri="{BB962C8B-B14F-4D97-AF65-F5344CB8AC3E}">
        <p14:creationId xmlns:p14="http://schemas.microsoft.com/office/powerpoint/2010/main" val="136164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 dirty="0" smtClean="0"/>
              <a:t>Questions?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867400"/>
            <a:ext cx="8153400" cy="7620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dirty="0" smtClean="0"/>
              <a:t>Thanks to ANRC, Carlos Rosado-</a:t>
            </a:r>
            <a:r>
              <a:rPr lang="en-US" sz="2800" dirty="0" err="1" smtClean="0"/>
              <a:t>Berrios</a:t>
            </a:r>
            <a:r>
              <a:rPr lang="en-US" sz="2800" dirty="0" smtClean="0"/>
              <a:t>, students </a:t>
            </a:r>
            <a:br>
              <a:rPr lang="en-US" sz="2800" dirty="0" smtClean="0"/>
            </a:br>
            <a:r>
              <a:rPr lang="en-US" sz="2800" dirty="0" smtClean="0"/>
              <a:t>and technicians at </a:t>
            </a:r>
            <a:r>
              <a:rPr lang="en-US" sz="2800" dirty="0" err="1" smtClean="0"/>
              <a:t>Ecotox</a:t>
            </a:r>
            <a:endParaRPr 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716" y="971550"/>
            <a:ext cx="6398684" cy="4799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3783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1291</TotalTime>
  <Words>229</Words>
  <Application>Microsoft Office PowerPoint</Application>
  <PresentationFormat>On-screen Show (4:3)</PresentationFormat>
  <Paragraphs>92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Cache River Monitoring 11-6000</vt:lpstr>
      <vt:lpstr>Cache River</vt:lpstr>
      <vt:lpstr>Cache River</vt:lpstr>
      <vt:lpstr>Ramsar Convention on Wetlands</vt:lpstr>
      <vt:lpstr>Wetland of International Importance</vt:lpstr>
      <vt:lpstr>Sampling sites</vt:lpstr>
      <vt:lpstr>Measured Parameters</vt:lpstr>
      <vt:lpstr> Site 1  Upper Cache River</vt:lpstr>
      <vt:lpstr>Site 1</vt:lpstr>
      <vt:lpstr>Site 2  Morrison Lake  </vt:lpstr>
      <vt:lpstr>Site 2</vt:lpstr>
      <vt:lpstr>Site 3  Buffalo Creek  </vt:lpstr>
      <vt:lpstr>Site 3</vt:lpstr>
      <vt:lpstr>Site 4  Caney Creek  </vt:lpstr>
      <vt:lpstr>Site 4 </vt:lpstr>
      <vt:lpstr>Site 5  Turkey Creek  </vt:lpstr>
      <vt:lpstr>Site 5 </vt:lpstr>
      <vt:lpstr>Site 6  Channey Slough  </vt:lpstr>
      <vt:lpstr>Site 6 </vt:lpstr>
      <vt:lpstr>Site 7  Cache River  </vt:lpstr>
      <vt:lpstr>Site 7 </vt:lpstr>
      <vt:lpstr>PowerPoint Presentation</vt:lpstr>
      <vt:lpstr>Results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Carlos A Rosado Berrios</dc:creator>
  <cp:lastModifiedBy>Amanda Perez</cp:lastModifiedBy>
  <cp:revision>63</cp:revision>
  <dcterms:created xsi:type="dcterms:W3CDTF">2013-09-09T19:58:52Z</dcterms:created>
  <dcterms:modified xsi:type="dcterms:W3CDTF">2014-09-15T13:33:02Z</dcterms:modified>
</cp:coreProperties>
</file>