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0" r:id="rId1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67" autoAdjust="0"/>
  </p:normalViewPr>
  <p:slideViewPr>
    <p:cSldViewPr>
      <p:cViewPr>
        <p:scale>
          <a:sx n="70" d="100"/>
          <a:sy n="70" d="100"/>
        </p:scale>
        <p:origin x="-1162" y="2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Geometric Mean</a:t>
            </a:r>
            <a:r>
              <a:rPr lang="en-US" baseline="0" dirty="0" smtClean="0"/>
              <a:t> of E. Coli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'Bar Chart'!$C$2</c:f>
              <c:strCache>
                <c:ptCount val="1"/>
                <c:pt idx="0">
                  <c:v>E.coli (MPN/100ml final)</c:v>
                </c:pt>
              </c:strCache>
            </c:strRef>
          </c:tx>
          <c:invertIfNegative val="0"/>
          <c:cat>
            <c:strRef>
              <c:f>'Bar Chart'!$A$3:$A$31</c:f>
              <c:strCache>
                <c:ptCount val="29"/>
                <c:pt idx="0">
                  <c:v>Baron Fork 013 A</c:v>
                </c:pt>
                <c:pt idx="1">
                  <c:v>Baron Fork 013 B</c:v>
                </c:pt>
                <c:pt idx="2">
                  <c:v>Baron Fork 013 C</c:v>
                </c:pt>
                <c:pt idx="3">
                  <c:v>Clear Creek 029 A</c:v>
                </c:pt>
                <c:pt idx="4">
                  <c:v>Clear Creek 029 B</c:v>
                </c:pt>
                <c:pt idx="5">
                  <c:v>Clear Creek 029 C</c:v>
                </c:pt>
                <c:pt idx="6">
                  <c:v>Clear Creek 029 D</c:v>
                </c:pt>
                <c:pt idx="7">
                  <c:v>Clear Creek 029 E</c:v>
                </c:pt>
                <c:pt idx="8">
                  <c:v>Illinois River 023 A</c:v>
                </c:pt>
                <c:pt idx="9">
                  <c:v>Illinois River 023 B</c:v>
                </c:pt>
                <c:pt idx="10">
                  <c:v>Illinois River 024 A</c:v>
                </c:pt>
                <c:pt idx="11">
                  <c:v>Illinois River 028 A</c:v>
                </c:pt>
                <c:pt idx="12">
                  <c:v>Illinois River 028 B</c:v>
                </c:pt>
                <c:pt idx="13">
                  <c:v>Illinois River 028 C</c:v>
                </c:pt>
                <c:pt idx="14">
                  <c:v>Illinois River 028 D</c:v>
                </c:pt>
                <c:pt idx="15">
                  <c:v>Little Osage 933 A</c:v>
                </c:pt>
                <c:pt idx="16">
                  <c:v>Little Osage 933 B</c:v>
                </c:pt>
                <c:pt idx="17">
                  <c:v>Little Osage 933 C</c:v>
                </c:pt>
                <c:pt idx="18">
                  <c:v>Muddy Fork 025 A</c:v>
                </c:pt>
                <c:pt idx="19">
                  <c:v>Muddy Fork 025 B</c:v>
                </c:pt>
                <c:pt idx="20">
                  <c:v>Osage Creek 030 A</c:v>
                </c:pt>
                <c:pt idx="21">
                  <c:v>Osage Creek 030 B</c:v>
                </c:pt>
                <c:pt idx="22">
                  <c:v>Osage Creek 030 C</c:v>
                </c:pt>
                <c:pt idx="23">
                  <c:v>Osage Creek 930 A</c:v>
                </c:pt>
                <c:pt idx="24">
                  <c:v>Osage Creek 930 B</c:v>
                </c:pt>
                <c:pt idx="25">
                  <c:v>Osage Creek 930 C</c:v>
                </c:pt>
                <c:pt idx="26">
                  <c:v>Spring Creek 931 A</c:v>
                </c:pt>
                <c:pt idx="27">
                  <c:v>Spring Creek 931 B</c:v>
                </c:pt>
                <c:pt idx="28">
                  <c:v>Spring Creek 931 C</c:v>
                </c:pt>
              </c:strCache>
            </c:strRef>
          </c:cat>
          <c:val>
            <c:numRef>
              <c:f>'Bar Chart'!$C$3:$C$31</c:f>
              <c:numCache>
                <c:formatCode>0</c:formatCode>
                <c:ptCount val="29"/>
                <c:pt idx="0">
                  <c:v>51.103874699715888</c:v>
                </c:pt>
                <c:pt idx="1">
                  <c:v>118.93298468708399</c:v>
                </c:pt>
                <c:pt idx="2">
                  <c:v>11.082985407327699</c:v>
                </c:pt>
                <c:pt idx="3">
                  <c:v>57.676059571118074</c:v>
                </c:pt>
                <c:pt idx="4">
                  <c:v>118.98775791119907</c:v>
                </c:pt>
                <c:pt idx="5">
                  <c:v>63.355555002447062</c:v>
                </c:pt>
                <c:pt idx="6">
                  <c:v>88.197876342956448</c:v>
                </c:pt>
                <c:pt idx="7">
                  <c:v>48.40639551722979</c:v>
                </c:pt>
                <c:pt idx="8">
                  <c:v>62.534199225418782</c:v>
                </c:pt>
                <c:pt idx="9">
                  <c:v>48.859517351200779</c:v>
                </c:pt>
                <c:pt idx="10">
                  <c:v>41.430972808875822</c:v>
                </c:pt>
                <c:pt idx="11">
                  <c:v>103.71887378704075</c:v>
                </c:pt>
                <c:pt idx="12">
                  <c:v>34.715576724233259</c:v>
                </c:pt>
                <c:pt idx="13">
                  <c:v>91.155606561136167</c:v>
                </c:pt>
                <c:pt idx="14">
                  <c:v>399.07749462737411</c:v>
                </c:pt>
                <c:pt idx="15">
                  <c:v>401.53142368797097</c:v>
                </c:pt>
                <c:pt idx="16">
                  <c:v>272.31224191184128</c:v>
                </c:pt>
                <c:pt idx="17">
                  <c:v>195.06582306248819</c:v>
                </c:pt>
                <c:pt idx="18">
                  <c:v>72.017225161477057</c:v>
                </c:pt>
                <c:pt idx="19">
                  <c:v>128.26894845799666</c:v>
                </c:pt>
                <c:pt idx="20">
                  <c:v>59.6850761029987</c:v>
                </c:pt>
                <c:pt idx="21">
                  <c:v>68.812389111205462</c:v>
                </c:pt>
                <c:pt idx="22">
                  <c:v>40.883811230739433</c:v>
                </c:pt>
                <c:pt idx="23">
                  <c:v>47.849973854391827</c:v>
                </c:pt>
                <c:pt idx="24">
                  <c:v>62.299576784052327</c:v>
                </c:pt>
                <c:pt idx="25">
                  <c:v>112.30735295208233</c:v>
                </c:pt>
                <c:pt idx="26">
                  <c:v>49.374898683712736</c:v>
                </c:pt>
                <c:pt idx="27">
                  <c:v>46.52895508763536</c:v>
                </c:pt>
                <c:pt idx="28">
                  <c:v>48.075500087860156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244864"/>
        <c:axId val="74246400"/>
      </c:barChart>
      <c:catAx>
        <c:axId val="74244864"/>
        <c:scaling>
          <c:orientation val="minMax"/>
        </c:scaling>
        <c:delete val="0"/>
        <c:axPos val="l"/>
        <c:majorTickMark val="out"/>
        <c:minorTickMark val="none"/>
        <c:tickLblPos val="nextTo"/>
        <c:crossAx val="74246400"/>
        <c:crosses val="autoZero"/>
        <c:auto val="1"/>
        <c:lblAlgn val="ctr"/>
        <c:lblOffset val="100"/>
        <c:noMultiLvlLbl val="0"/>
      </c:catAx>
      <c:valAx>
        <c:axId val="7424640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742448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0.32432</cdr:x>
      <cdr:y>0.09948</cdr:y>
    </cdr:from>
    <cdr:to>
      <cdr:x>0.32432</cdr:x>
      <cdr:y>0.93797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2743200" y="533400"/>
          <a:ext cx="0" cy="449580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0.35135</cdr:x>
      <cdr:y>0.09948</cdr:y>
    </cdr:from>
    <cdr:to>
      <cdr:x>0.76051</cdr:x>
      <cdr:y>0.16462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2971800" y="533400"/>
          <a:ext cx="3460750" cy="3492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rgbClr val="FF0000"/>
              </a:solidFill>
            </a:rPr>
            <a:t>Primary Contact Standard</a:t>
          </a:r>
          <a:r>
            <a:rPr lang="en-US" sz="1100" baseline="0" dirty="0">
              <a:solidFill>
                <a:srgbClr val="FF0000"/>
              </a:solidFill>
            </a:rPr>
            <a:t> (126 col/100mL)</a:t>
          </a:r>
          <a:endParaRPr lang="en-US" sz="1100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3768D-9732-41D8-BFA7-27D0BA193BC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1A855-C855-4CC2-9B24-510E8B7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7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92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11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14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7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53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87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71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56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59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19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04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Upper</a:t>
            </a:r>
            <a:r>
              <a:rPr lang="en-US" baseline="0" dirty="0" smtClean="0"/>
              <a:t> sampling location of the Kings is going to be located near Kingston, and the lower sampling point is downstream of the Marble access point.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upper sampling location for Leatherwood Creek is located north of Eureka Springs, while the lower point is sampled before entering the Upper White River.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4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Upper kings river is over the 100 square mile watershed criteria, therefore, the minimum critical and primary DO levels</a:t>
            </a:r>
            <a:r>
              <a:rPr lang="en-US" baseline="0" dirty="0" smtClean="0"/>
              <a:t> (mg/l) throughout the year are equivalent.</a:t>
            </a:r>
          </a:p>
          <a:p>
            <a:r>
              <a:rPr lang="en-US" baseline="0" dirty="0" smtClean="0"/>
              <a:t>During the previous primary sampling trip in April, both sampling locations stayed well in the 8-11 mg/L range. However, samples taken in August during the critical period were hovering at or below the required 6 mg/L DO during the night time. </a:t>
            </a:r>
          </a:p>
          <a:p>
            <a:endParaRPr lang="en-US" baseline="0" dirty="0" smtClean="0"/>
          </a:p>
          <a:p>
            <a:r>
              <a:rPr lang="en-US" dirty="0" smtClean="0"/>
              <a:t>However, when water temperatures </a:t>
            </a:r>
          </a:p>
          <a:p>
            <a:r>
              <a:rPr lang="en-US" dirty="0" smtClean="0"/>
              <a:t>exceed 22°C (71.6°F), a 1 mg/L diurnal depression will be allowed below the </a:t>
            </a:r>
          </a:p>
          <a:p>
            <a:r>
              <a:rPr lang="en-US" dirty="0" smtClean="0"/>
              <a:t>applicable critical standard for no more than 8 hours during any 24-hour period.</a:t>
            </a:r>
          </a:p>
          <a:p>
            <a:endParaRPr lang="en-US" dirty="0" smtClean="0"/>
          </a:p>
          <a:p>
            <a:r>
              <a:rPr lang="en-US" dirty="0" smtClean="0"/>
              <a:t>Kings river begins in the Boston mountains,</a:t>
            </a:r>
            <a:r>
              <a:rPr lang="en-US" baseline="0" dirty="0" smtClean="0"/>
              <a:t> and the majority of the watershed lies in the Ozark Highlands.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13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Leatherwood watershed total</a:t>
            </a:r>
            <a:r>
              <a:rPr lang="en-US" baseline="0" dirty="0" smtClean="0"/>
              <a:t>s just below 30 sq. miles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1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Leatherwood watershed total</a:t>
            </a:r>
            <a:r>
              <a:rPr lang="en-US" baseline="0" dirty="0" smtClean="0"/>
              <a:t>s just below 30 sq. miles. Areas of concern for this 303d listed river would be the end point of Leatherwood Creek during critical months.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 dips to 4 mg/L, but it is unclear yet if this is when water temperatures </a:t>
            </a:r>
          </a:p>
          <a:p>
            <a:r>
              <a:rPr lang="en-US" baseline="0" dirty="0" smtClean="0"/>
              <a:t>exceed 22°C (71.6°F), a 1 mg/L diurnal depression will be allowed below the </a:t>
            </a:r>
          </a:p>
          <a:p>
            <a:r>
              <a:rPr lang="en-US" baseline="0" dirty="0" smtClean="0"/>
              <a:t>applicable critical standard for no more than 8 hours during any 24-hour period.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1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69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1A855-C855-4CC2-9B24-510E8B7798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97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1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4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6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7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2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87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0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2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96F81-6264-49DA-9657-9EF6F922A7A7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24934-69CA-492A-9022-AE3B95134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662" y="1116155"/>
            <a:ext cx="77724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/>
              <a:t>Water Quality Monitoring in the Upper Illinois River Watershed and Upper White River Basin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1647" y="3122726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+mj-lt"/>
                <a:ea typeface="+mj-ea"/>
                <a:cs typeface="+mj-cs"/>
              </a:rPr>
              <a:t>Project 11-500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215695" y="4027797"/>
            <a:ext cx="2753904" cy="1639164"/>
            <a:chOff x="638175" y="4620057"/>
            <a:chExt cx="2753904" cy="1639164"/>
          </a:xfrm>
        </p:grpSpPr>
        <p:pic>
          <p:nvPicPr>
            <p:cNvPr id="6" name="Picture 7" descr="AWRC-#2_edited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3219"/>
            <a:stretch>
              <a:fillRect/>
            </a:stretch>
          </p:blipFill>
          <p:spPr bwMode="auto">
            <a:xfrm>
              <a:off x="638175" y="5591608"/>
              <a:ext cx="2753904" cy="667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AWRC-#2_edited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-1075" b="34694"/>
            <a:stretch>
              <a:fillRect/>
            </a:stretch>
          </p:blipFill>
          <p:spPr>
            <a:xfrm>
              <a:off x="838200" y="4620057"/>
              <a:ext cx="2238375" cy="9525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250435" y="6553200"/>
            <a:ext cx="4643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UA Division of Agriculture Arkansas Water Resources Center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3151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Project Director – Dr. Brian Haggard</a:t>
            </a:r>
          </a:p>
          <a:p>
            <a:r>
              <a:rPr lang="en-US" sz="3600" dirty="0" smtClean="0"/>
              <a:t>Project Manager – Erin Scott</a:t>
            </a:r>
          </a:p>
          <a:p>
            <a:r>
              <a:rPr lang="en-US" sz="3600" dirty="0" smtClean="0"/>
              <a:t>Team Leads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/>
              <a:t>NWA monitoring –Morgan Welch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/>
              <a:t>Pathogen Sampling – </a:t>
            </a:r>
            <a:r>
              <a:rPr lang="en-US" sz="3200" dirty="0" err="1" smtClean="0"/>
              <a:t>Brina</a:t>
            </a:r>
            <a:r>
              <a:rPr lang="en-US" sz="3200" dirty="0" smtClean="0"/>
              <a:t> Smith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/>
              <a:t>D.O. Sampling – Eric Cummings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7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21" y="0"/>
            <a:ext cx="83820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purpose of project 11-500?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3434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 Quality of water in the Illinois River Watershed and Upper White River Basin. </a:t>
            </a:r>
          </a:p>
          <a:p>
            <a:pPr lvl="1"/>
            <a:r>
              <a:rPr lang="en-US" dirty="0" smtClean="0"/>
              <a:t>Flow in to neighboring states</a:t>
            </a:r>
          </a:p>
          <a:p>
            <a:pPr lvl="1"/>
            <a:r>
              <a:rPr lang="en-US" dirty="0" smtClean="0"/>
              <a:t>Focus of trans-boundary WQ issues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319 priority catchment </a:t>
            </a:r>
          </a:p>
          <a:p>
            <a:pPr marL="457200" lvl="1" indent="0"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Illinois River Watershed</a:t>
            </a:r>
          </a:p>
          <a:p>
            <a:pPr lvl="1"/>
            <a:r>
              <a:rPr lang="en-US" dirty="0" smtClean="0"/>
              <a:t>Streams listed impaired on 303(d)</a:t>
            </a:r>
          </a:p>
          <a:p>
            <a:pPr lvl="2"/>
            <a:r>
              <a:rPr lang="en-US" dirty="0" smtClean="0"/>
              <a:t>Nutrient, sediment, pathogens</a:t>
            </a:r>
          </a:p>
          <a:p>
            <a:pPr marL="914400" lvl="2" indent="0">
              <a:buNone/>
            </a:pPr>
            <a:endParaRPr lang="en-US" dirty="0" smtClean="0"/>
          </a:p>
          <a:p>
            <a:r>
              <a:rPr lang="en-US" dirty="0" smtClean="0"/>
              <a:t>Upper White River Basin</a:t>
            </a:r>
          </a:p>
          <a:p>
            <a:pPr lvl="1"/>
            <a:r>
              <a:rPr lang="en-US" dirty="0" smtClean="0"/>
              <a:t>Primary drinking source</a:t>
            </a:r>
          </a:p>
          <a:p>
            <a:pPr lvl="1"/>
            <a:r>
              <a:rPr lang="en-US" dirty="0" smtClean="0"/>
              <a:t>Some streams &amp; Beaver Lake listed on 303(d)</a:t>
            </a:r>
          </a:p>
          <a:p>
            <a:pPr lvl="2"/>
            <a:r>
              <a:rPr lang="en-US" dirty="0" smtClean="0"/>
              <a:t>Sediment &amp; Dissolved Oxygen</a:t>
            </a:r>
          </a:p>
          <a:p>
            <a:pPr lvl="1"/>
            <a:endParaRPr lang="en-US" dirty="0" smtClean="0"/>
          </a:p>
        </p:txBody>
      </p:sp>
      <p:pic>
        <p:nvPicPr>
          <p:cNvPr id="2050" name="Picture 2" descr="C:\Users\wwelch\Documents\Graduate\AWRC\Conferences\Nonpoint Source Stakeholder Meeting -Little Rock\Brina - bacteria samples plus pictures\photo 2 (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r="26478"/>
          <a:stretch/>
        </p:blipFill>
        <p:spPr bwMode="auto">
          <a:xfrm>
            <a:off x="4953000" y="1371600"/>
            <a:ext cx="3912921" cy="4918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06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50838"/>
            <a:ext cx="8229600" cy="20113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Water Quality Samples in the Upper Illinois River Watershed and Upper White River Basin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43199"/>
            <a:ext cx="4980773" cy="303888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Sampling multiple sites in the 2 watersheds will help determine outcome from 319 funded projects</a:t>
            </a:r>
          </a:p>
          <a:p>
            <a:pPr lvl="1"/>
            <a:r>
              <a:rPr lang="en-US" dirty="0" smtClean="0"/>
              <a:t>Looking at concentrations and loads</a:t>
            </a:r>
          </a:p>
          <a:p>
            <a:r>
              <a:rPr lang="en-US" dirty="0" smtClean="0"/>
              <a:t>Collect an average of 46 samples/year for base and storm flow conditions from 19 sites</a:t>
            </a:r>
          </a:p>
          <a:p>
            <a:r>
              <a:rPr lang="en-US" dirty="0" smtClean="0"/>
              <a:t>Captured using alpha sampler in VCF</a:t>
            </a:r>
          </a:p>
          <a:p>
            <a:r>
              <a:rPr lang="en-US" dirty="0" smtClean="0"/>
              <a:t>Constituents analyzed at AWRC include: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6187" y="5715000"/>
            <a:ext cx="459977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dirty="0" smtClean="0"/>
              <a:t>Total Nitrogen</a:t>
            </a:r>
          </a:p>
          <a:p>
            <a:r>
              <a:rPr lang="en-US" dirty="0" smtClean="0"/>
              <a:t>Nitrate</a:t>
            </a:r>
          </a:p>
          <a:p>
            <a:r>
              <a:rPr lang="en-US" dirty="0" smtClean="0"/>
              <a:t>Total Phosphorus</a:t>
            </a:r>
          </a:p>
          <a:p>
            <a:r>
              <a:rPr lang="en-US" dirty="0" smtClean="0"/>
              <a:t>Phosphate</a:t>
            </a:r>
          </a:p>
          <a:p>
            <a:r>
              <a:rPr lang="en-US" dirty="0" smtClean="0"/>
              <a:t>Total Suspended Solids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4" b="156"/>
          <a:stretch/>
        </p:blipFill>
        <p:spPr bwMode="auto">
          <a:xfrm>
            <a:off x="5209373" y="2133600"/>
            <a:ext cx="3782227" cy="430530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4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Water Quality Samples in the Upper Illinois River Watershed and Upper White River Basin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wwelch\Documents\Graduate\Fall 2013\ArcGIS Maps\UIRW_UWRB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817"/>
            <a:ext cx="9144000" cy="706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2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399"/>
            <a:ext cx="4343400" cy="3156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81400"/>
            <a:ext cx="4347773" cy="31568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20113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Water Quality Samples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1"/>
            <a:ext cx="4419600" cy="246046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Log-log transformations</a:t>
            </a:r>
          </a:p>
          <a:p>
            <a:pPr lvl="1"/>
            <a:r>
              <a:rPr lang="en-US" sz="1600" dirty="0" smtClean="0"/>
              <a:t>Minimize outlier influence</a:t>
            </a:r>
          </a:p>
          <a:p>
            <a:r>
              <a:rPr lang="en-US" sz="2000" dirty="0" smtClean="0"/>
              <a:t>Relationship between concentration and discharge</a:t>
            </a:r>
          </a:p>
          <a:p>
            <a:r>
              <a:rPr lang="en-US" sz="2000" dirty="0" smtClean="0"/>
              <a:t>LOESS regression (</a:t>
            </a:r>
            <a:r>
              <a:rPr lang="en-US" sz="2000" dirty="0" err="1" smtClean="0"/>
              <a:t>sigmaplot</a:t>
            </a:r>
            <a:r>
              <a:rPr lang="en-US" sz="2000" dirty="0" smtClean="0"/>
              <a:t>)</a:t>
            </a:r>
          </a:p>
          <a:p>
            <a:pPr lvl="1"/>
            <a:r>
              <a:rPr lang="en-US" sz="1600" dirty="0"/>
              <a:t>a two dimensional smoothing technique</a:t>
            </a:r>
            <a:endParaRPr lang="en-US" sz="16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22" y="228600"/>
            <a:ext cx="4347775" cy="3156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4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4312945" cy="2394109"/>
          </a:xfrm>
        </p:spPr>
        <p:txBody>
          <a:bodyPr>
            <a:normAutofit fontScale="92500" lnSpcReduction="2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Breakpoint regression shows changes at base and storm flow conditions</a:t>
            </a:r>
          </a:p>
          <a:p>
            <a:endParaRPr lang="en-US" sz="2400" dirty="0" smtClean="0"/>
          </a:p>
          <a:p>
            <a:r>
              <a:rPr lang="en-US" sz="2400" dirty="0" smtClean="0"/>
              <a:t>Combined with project 319 to acquire over 5 years of WQ data</a:t>
            </a: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42672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Water Quality Samples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22" y="228600"/>
            <a:ext cx="4237490" cy="3079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22" y="3498563"/>
            <a:ext cx="4237490" cy="3078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9" y="3498563"/>
            <a:ext cx="4235156" cy="3078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63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Water Samples for Bacteria in Upper Illinois Watershed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975622"/>
          </a:xfrm>
        </p:spPr>
        <p:txBody>
          <a:bodyPr/>
          <a:lstStyle/>
          <a:p>
            <a:r>
              <a:rPr lang="en-US" dirty="0" smtClean="0"/>
              <a:t>Measuring E. Coli and total coliform </a:t>
            </a:r>
          </a:p>
          <a:p>
            <a:r>
              <a:rPr lang="en-US" dirty="0" smtClean="0"/>
              <a:t>Average of 3 sampling locations per reach</a:t>
            </a:r>
          </a:p>
          <a:p>
            <a:r>
              <a:rPr lang="en-US" dirty="0" smtClean="0"/>
              <a:t>8 water samples collected between May 1</a:t>
            </a:r>
            <a:r>
              <a:rPr lang="en-US" baseline="30000" dirty="0" smtClean="0"/>
              <a:t>st</a:t>
            </a:r>
            <a:r>
              <a:rPr lang="en-US" dirty="0" smtClean="0"/>
              <a:t> and Sept. 30</a:t>
            </a:r>
            <a:r>
              <a:rPr lang="en-US" baseline="30000" dirty="0" smtClean="0"/>
              <a:t>th</a:t>
            </a:r>
            <a:r>
              <a:rPr lang="en-US" dirty="0" smtClean="0"/>
              <a:t> (Primary contact season)</a:t>
            </a:r>
          </a:p>
          <a:p>
            <a:endParaRPr lang="en-US" dirty="0"/>
          </a:p>
        </p:txBody>
      </p:sp>
      <p:pic>
        <p:nvPicPr>
          <p:cNvPr id="3074" name="Picture 2" descr="C:\Users\wwelch\Documents\Graduate\AWRC\Conferences\Nonpoint Source Stakeholder Meeting -Little Rock\Brina - bacteria samples plus pictures\photo 1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wwelch\Documents\Graduate\AWRC\Conferences\Nonpoint Source Stakeholder Meeting -Little Rock\Brina - bacteria samples plus pictures\photo 3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232672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9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Water Samples for Bacteria in Upper Illinois Watershed </a:t>
            </a:r>
            <a:endParaRPr lang="en-US" dirty="0"/>
          </a:p>
        </p:txBody>
      </p:sp>
      <p:pic>
        <p:nvPicPr>
          <p:cNvPr id="4098" name="Picture 2" descr="C:\Users\wwelch\Documents\Graduate\AWRC\Conferences\Nonpoint Source Stakeholder Meeting -Little Rock\Brina - bacteria samples plus pictures\groupings 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25" y="1143000"/>
            <a:ext cx="5820048" cy="5647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0" y="632459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Baron Fork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4495800"/>
            <a:ext cx="112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Muddy Fork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04681" y="38862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Clear Creek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26948" y="5715000"/>
            <a:ext cx="1130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Illinois River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0" y="16002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Osage Creek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76600" y="1524000"/>
            <a:ext cx="1448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Little Osage Creek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26670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Spring Creek</a:t>
            </a:r>
            <a:endParaRPr lang="en-US" sz="1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73" y="5647932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7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Water Samples for Bacteria in Upper Illinois Watershed 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660221"/>
              </p:ext>
            </p:extLst>
          </p:nvPr>
        </p:nvGraphicFramePr>
        <p:xfrm>
          <a:off x="381000" y="1295400"/>
          <a:ext cx="8458200" cy="536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465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Water Samples for Bacteria in Upper Illinois Watershed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29 sites were sampled along 7 different reaches.</a:t>
            </a:r>
          </a:p>
          <a:p>
            <a:r>
              <a:rPr lang="en-US" dirty="0" smtClean="0"/>
              <a:t>6 of the 7 reaches contained sites that were on the 303 (d) list before the study.</a:t>
            </a:r>
            <a:endParaRPr lang="en-US" dirty="0"/>
          </a:p>
          <a:p>
            <a:r>
              <a:rPr lang="en-US" dirty="0" smtClean="0"/>
              <a:t>From the preliminary analysis, there’s potential that Little Osage and will remain on 303(d).</a:t>
            </a:r>
          </a:p>
          <a:p>
            <a:r>
              <a:rPr lang="en-US" dirty="0" smtClean="0"/>
              <a:t>The Illinois River shows one site far above primary contact standard, and Muddy Fork is near the limit. </a:t>
            </a:r>
          </a:p>
          <a:p>
            <a:r>
              <a:rPr lang="en-US" dirty="0" smtClean="0"/>
              <a:t>Not source tracking, but potential causes along reaches are wildlife, cattle, septic </a:t>
            </a:r>
          </a:p>
        </p:txBody>
      </p:sp>
    </p:spTree>
    <p:extLst>
      <p:ext uri="{BB962C8B-B14F-4D97-AF65-F5344CB8AC3E}">
        <p14:creationId xmlns:p14="http://schemas.microsoft.com/office/powerpoint/2010/main" val="12834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60" y="0"/>
            <a:ext cx="90678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Diurnal Dissolved Oxygen Concentrations in Upper White River Basin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600200"/>
            <a:ext cx="4419600" cy="505936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Four sites</a:t>
            </a:r>
          </a:p>
          <a:p>
            <a:pPr lvl="1"/>
            <a:r>
              <a:rPr lang="en-US" dirty="0" smtClean="0"/>
              <a:t>2: Kings River</a:t>
            </a:r>
          </a:p>
          <a:p>
            <a:pPr lvl="1"/>
            <a:r>
              <a:rPr lang="en-US" dirty="0" smtClean="0"/>
              <a:t>2: Leatherwood Creek</a:t>
            </a:r>
          </a:p>
          <a:p>
            <a:r>
              <a:rPr lang="en-US" dirty="0" smtClean="0"/>
              <a:t>Data </a:t>
            </a:r>
            <a:r>
              <a:rPr lang="en-US" dirty="0" err="1" smtClean="0"/>
              <a:t>sondes</a:t>
            </a:r>
            <a:r>
              <a:rPr lang="en-US" dirty="0" smtClean="0"/>
              <a:t> deployed four times a year:</a:t>
            </a:r>
          </a:p>
          <a:p>
            <a:pPr lvl="1"/>
            <a:r>
              <a:rPr lang="en-US" dirty="0" smtClean="0"/>
              <a:t>Once: Jan. and April</a:t>
            </a:r>
          </a:p>
          <a:p>
            <a:pPr lvl="1"/>
            <a:r>
              <a:rPr lang="en-US" dirty="0" smtClean="0"/>
              <a:t>Twice: May and Sept.</a:t>
            </a:r>
          </a:p>
          <a:p>
            <a:pPr lvl="1"/>
            <a:r>
              <a:rPr lang="en-US" dirty="0" smtClean="0"/>
              <a:t>Once: Oct. and Dec. </a:t>
            </a:r>
          </a:p>
          <a:p>
            <a:r>
              <a:rPr lang="en-US" dirty="0" smtClean="0"/>
              <a:t>72 hours at each site</a:t>
            </a:r>
          </a:p>
          <a:p>
            <a:pPr lvl="1"/>
            <a:r>
              <a:rPr lang="en-US" dirty="0" smtClean="0"/>
              <a:t>2 diurnal cycles</a:t>
            </a:r>
          </a:p>
          <a:p>
            <a:r>
              <a:rPr lang="en-US" dirty="0" smtClean="0"/>
              <a:t>DO</a:t>
            </a:r>
          </a:p>
          <a:p>
            <a:pPr lvl="1"/>
            <a:r>
              <a:rPr lang="en-US" dirty="0" smtClean="0"/>
              <a:t> %sat, </a:t>
            </a:r>
            <a:r>
              <a:rPr lang="en-US" dirty="0" err="1" smtClean="0"/>
              <a:t>cond</a:t>
            </a:r>
            <a:r>
              <a:rPr lang="en-US" dirty="0" smtClean="0"/>
              <a:t>, pH, temp</a:t>
            </a:r>
          </a:p>
          <a:p>
            <a:r>
              <a:rPr lang="en-US" dirty="0" smtClean="0"/>
              <a:t>Grab samples collected before and after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681164"/>
            <a:ext cx="3733800" cy="497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0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wwelch\Desktop\Kings and LEatherw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9334"/>
            <a:ext cx="7518258" cy="687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5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011"/>
            <a:ext cx="9144000" cy="14889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Diurnal Dissolved Oxygen Concentrations in the Upper Kings River (221 mi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2341" y="1918932"/>
            <a:ext cx="2743200" cy="59026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800" dirty="0" smtClean="0"/>
              <a:t>April 2014</a:t>
            </a:r>
          </a:p>
          <a:p>
            <a:pPr marL="0" indent="0" algn="ctr">
              <a:buNone/>
            </a:pPr>
            <a:r>
              <a:rPr lang="en-US" sz="2800" dirty="0" smtClean="0"/>
              <a:t>Primary  - 6 (mg/L)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2590800"/>
            <a:ext cx="6938964" cy="4157666"/>
            <a:chOff x="2971799" y="1981200"/>
            <a:chExt cx="6711954" cy="431006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981200"/>
              <a:ext cx="3355975" cy="2155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799" y="4136233"/>
              <a:ext cx="3355975" cy="2155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7775" y="1981200"/>
              <a:ext cx="3355976" cy="2155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7774" y="4136232"/>
              <a:ext cx="3355979" cy="2155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5051822" y="1959591"/>
            <a:ext cx="2743200" cy="631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August 2014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Critical – 6 (mg/L)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553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35011"/>
            <a:ext cx="9144000" cy="1488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Diurnal Dissolved Oxygen Concentrations in Leatherwood Creek (30 mi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152821" y="2590800"/>
            <a:ext cx="6924379" cy="4038600"/>
            <a:chOff x="226106" y="2459375"/>
            <a:chExt cx="8077604" cy="5167404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20" y="5012841"/>
              <a:ext cx="4035829" cy="2591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932" y="2459375"/>
              <a:ext cx="4041775" cy="259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935" y="5033816"/>
              <a:ext cx="4041775" cy="2592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06" y="2459375"/>
              <a:ext cx="4035829" cy="259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1582341" y="1918932"/>
            <a:ext cx="2743200" cy="59026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800" dirty="0" smtClean="0"/>
              <a:t>April 2014</a:t>
            </a:r>
          </a:p>
          <a:p>
            <a:pPr marL="0" indent="0" algn="ctr">
              <a:buNone/>
            </a:pPr>
            <a:r>
              <a:rPr lang="en-US" sz="2800" dirty="0" smtClean="0"/>
              <a:t>Primary  - 6 (mg/L)</a:t>
            </a:r>
            <a:endParaRPr lang="en-US" sz="28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051822" y="1959591"/>
            <a:ext cx="2743200" cy="631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August 2014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Critical – 5 (mg/L)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50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35011"/>
            <a:ext cx="9144000" cy="1488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Diurnal Dissolved Oxygen Concentrations in Leatherwood Creek (30 mi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152821" y="2590800"/>
            <a:ext cx="6924379" cy="4038600"/>
            <a:chOff x="226106" y="2459375"/>
            <a:chExt cx="8077604" cy="5167404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20" y="5012841"/>
              <a:ext cx="4035829" cy="2591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932" y="2459375"/>
              <a:ext cx="4041775" cy="259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935" y="5033816"/>
              <a:ext cx="4041775" cy="2592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06" y="2459375"/>
              <a:ext cx="4035829" cy="259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1582341" y="1918932"/>
            <a:ext cx="2743200" cy="59026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800" dirty="0" smtClean="0"/>
              <a:t>April 2014</a:t>
            </a:r>
          </a:p>
          <a:p>
            <a:pPr marL="0" indent="0" algn="ctr">
              <a:buNone/>
            </a:pPr>
            <a:r>
              <a:rPr lang="en-US" sz="2800" dirty="0" smtClean="0"/>
              <a:t>Primary  - 6 (mg/L)</a:t>
            </a:r>
            <a:endParaRPr lang="en-US" sz="28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051822" y="1959591"/>
            <a:ext cx="2743200" cy="631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August 2014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 smtClean="0"/>
              <a:t>Critical – 5 (mg/L)</a:t>
            </a:r>
            <a:endParaRPr lang="en-US" sz="2800" dirty="0"/>
          </a:p>
        </p:txBody>
      </p:sp>
      <p:sp>
        <p:nvSpPr>
          <p:cNvPr id="2" name="Oval 1"/>
          <p:cNvSpPr/>
          <p:nvPr/>
        </p:nvSpPr>
        <p:spPr>
          <a:xfrm>
            <a:off x="5791200" y="5616131"/>
            <a:ext cx="1219200" cy="327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92141" y="3661381"/>
            <a:ext cx="381000" cy="1637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76400" y="0"/>
            <a:ext cx="7391400" cy="1295400"/>
          </a:xfrm>
        </p:spPr>
        <p:txBody>
          <a:bodyPr/>
          <a:lstStyle/>
          <a:p>
            <a:r>
              <a:rPr lang="en-US" dirty="0" smtClean="0"/>
              <a:t>Project 11-500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4495800" cy="5033924"/>
          </a:xfrm>
        </p:spPr>
        <p:txBody>
          <a:bodyPr/>
          <a:lstStyle/>
          <a:p>
            <a:r>
              <a:rPr lang="en-US" dirty="0" smtClean="0"/>
              <a:t>This has been an update on the progress of project 11-500</a:t>
            </a:r>
          </a:p>
          <a:p>
            <a:r>
              <a:rPr lang="en-US" dirty="0" smtClean="0"/>
              <a:t>This project will end June 2015</a:t>
            </a:r>
          </a:p>
          <a:p>
            <a:r>
              <a:rPr lang="en-US" dirty="0" smtClean="0"/>
              <a:t>A more comprehensive analysis will follow after completion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892" y="685800"/>
            <a:ext cx="4153901" cy="5541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3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Questions?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51499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7949</TotalTime>
  <Words>896</Words>
  <Application>Microsoft Office PowerPoint</Application>
  <PresentationFormat>On-screen Show (4:3)</PresentationFormat>
  <Paragraphs>136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Water Quality Monitoring in the Upper Illinois River Watershed and Upper White River Basin </vt:lpstr>
      <vt:lpstr>Project Team</vt:lpstr>
      <vt:lpstr>What is the purpose of project 11-500?</vt:lpstr>
      <vt:lpstr>Water Quality Samples in the Upper Illinois River Watershed and Upper White River Basin</vt:lpstr>
      <vt:lpstr>Water Quality Samples in the Upper Illinois River Watershed and Upper White River Basin</vt:lpstr>
      <vt:lpstr>Water Quality Samples</vt:lpstr>
      <vt:lpstr>PowerPoint Presentation</vt:lpstr>
      <vt:lpstr>Water Samples for Bacteria in Upper Illinois Watershed </vt:lpstr>
      <vt:lpstr>Water Samples for Bacteria in Upper Illinois Watershed </vt:lpstr>
      <vt:lpstr>Water Samples for Bacteria in Upper Illinois Watershed </vt:lpstr>
      <vt:lpstr>Water Samples for Bacteria in Upper Illinois Watershed </vt:lpstr>
      <vt:lpstr>Diurnal Dissolved Oxygen Concentrations in Upper White River Basin</vt:lpstr>
      <vt:lpstr>PowerPoint Presentation</vt:lpstr>
      <vt:lpstr>Diurnal Dissolved Oxygen Concentrations in the Upper Kings River (221 mi2)</vt:lpstr>
      <vt:lpstr>PowerPoint Presentation</vt:lpstr>
      <vt:lpstr>PowerPoint Presentation</vt:lpstr>
      <vt:lpstr>Project 11-500</vt:lpstr>
      <vt:lpstr>Questions?</vt:lpstr>
    </vt:vector>
  </TitlesOfParts>
  <Company>AFLS\AES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M. Welch</dc:creator>
  <cp:lastModifiedBy>khiggins</cp:lastModifiedBy>
  <cp:revision>38</cp:revision>
  <cp:lastPrinted>2014-09-17T16:45:52Z</cp:lastPrinted>
  <dcterms:created xsi:type="dcterms:W3CDTF">2014-09-10T21:38:07Z</dcterms:created>
  <dcterms:modified xsi:type="dcterms:W3CDTF">2014-09-17T21:47:26Z</dcterms:modified>
</cp:coreProperties>
</file>