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24"/>
  </p:notesMasterIdLst>
  <p:handoutMasterIdLst>
    <p:handoutMasterId r:id="rId25"/>
  </p:handoutMasterIdLst>
  <p:sldIdLst>
    <p:sldId id="272" r:id="rId2"/>
    <p:sldId id="278" r:id="rId3"/>
    <p:sldId id="271" r:id="rId4"/>
    <p:sldId id="310" r:id="rId5"/>
    <p:sldId id="319" r:id="rId6"/>
    <p:sldId id="288" r:id="rId7"/>
    <p:sldId id="295" r:id="rId8"/>
    <p:sldId id="307" r:id="rId9"/>
    <p:sldId id="294" r:id="rId10"/>
    <p:sldId id="308" r:id="rId11"/>
    <p:sldId id="313" r:id="rId12"/>
    <p:sldId id="309" r:id="rId13"/>
    <p:sldId id="315" r:id="rId14"/>
    <p:sldId id="312" r:id="rId15"/>
    <p:sldId id="285" r:id="rId16"/>
    <p:sldId id="311" r:id="rId17"/>
    <p:sldId id="320" r:id="rId18"/>
    <p:sldId id="276" r:id="rId19"/>
    <p:sldId id="304" r:id="rId20"/>
    <p:sldId id="321" r:id="rId21"/>
    <p:sldId id="314" r:id="rId22"/>
    <p:sldId id="306" r:id="rId23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300" kern="1200">
        <a:solidFill>
          <a:srgbClr val="4F6228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300" kern="1200">
        <a:solidFill>
          <a:srgbClr val="4F6228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300" kern="1200">
        <a:solidFill>
          <a:srgbClr val="4F6228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300" kern="1200">
        <a:solidFill>
          <a:srgbClr val="4F6228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300" kern="1200">
        <a:solidFill>
          <a:srgbClr val="4F6228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3300" kern="1200">
        <a:solidFill>
          <a:srgbClr val="4F6228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3300" kern="1200">
        <a:solidFill>
          <a:srgbClr val="4F6228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3300" kern="1200">
        <a:solidFill>
          <a:srgbClr val="4F6228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3300" kern="1200">
        <a:solidFill>
          <a:srgbClr val="4F6228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C5BE"/>
    <a:srgbClr val="E9AB9F"/>
    <a:srgbClr val="45ADF8"/>
    <a:srgbClr val="DBE7C3"/>
    <a:srgbClr val="4F6228"/>
    <a:srgbClr val="CCDDAB"/>
    <a:srgbClr val="DDAF2F"/>
    <a:srgbClr val="ECC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7" autoAdjust="0"/>
    <p:restoredTop sz="94728" autoAdjust="0"/>
  </p:normalViewPr>
  <p:slideViewPr>
    <p:cSldViewPr>
      <p:cViewPr varScale="1">
        <p:scale>
          <a:sx n="97" d="100"/>
          <a:sy n="97" d="100"/>
        </p:scale>
        <p:origin x="888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9" y="1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5B374E6-E39A-4AC4-AA20-64B6FF29119C}" type="datetimeFigureOut">
              <a:rPr lang="en-US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526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9" y="8772526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248D304-30B1-4B05-8A8F-52A25EDCA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099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6898B-A298-4FAB-885A-F728C143AE7A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27163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45000"/>
            <a:ext cx="5607050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772525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5595E1-C7F5-4257-B374-5B530B33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373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595E1-C7F5-4257-B374-5B530B33EC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31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71D25F-9400-4F7C-A567-CD600BBDCE4E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D5CFC8-5B8B-47F1-B798-4A6A077D2E2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01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4BE985-B952-483F-BF3F-9DC0F13AD865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99F4E7-39E7-4A96-979A-FB7A0591B0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3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6B0EDE-7B0A-4C75-A003-7380E3922495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5A7E1D-4ADA-416E-B6EF-D0F20901E5E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C3B2EE-8585-478F-8968-8B1EBAF4C18F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354C77-8695-4F06-A950-1EDD789078A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90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34FC4C-CC09-47E3-A976-4D79CB2903BD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C0E7E-4569-4448-90C5-4FDA8FA8CD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741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C0FEEE-1219-4A8B-A8E6-DF1CC70280C1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E4B55-4D45-44A2-B657-C6A71350936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6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58DDD7-E90B-48F6-9B77-548A06C4A79B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25C937-6C98-4891-AEE0-BC427E01DB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37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71CECF-9964-4A8C-BCD3-51F4B0F11CFE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977C85-63BF-43DA-9DAB-F8EA69AA65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90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40CC65-4ECA-41FD-9272-12026A79EDC1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59B4D7-5208-4244-A1EE-217CF17BE3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0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D9C0AB-42CC-4CEA-BC41-E8C4FEAC5C56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6714-46CE-4706-B257-35535973CC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11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D9C0AB-42CC-4CEA-BC41-E8C4FEAC5C56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6714-46CE-4706-B257-35535973CC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97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D9C0AB-42CC-4CEA-BC41-E8C4FEAC5C56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6714-46CE-4706-B257-35535973CC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3019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D9C0AB-42CC-4CEA-BC41-E8C4FEAC5C56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6714-46CE-4706-B257-35535973CC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38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D9C0AB-42CC-4CEA-BC41-E8C4FEAC5C56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6714-46CE-4706-B257-35535973CC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06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D9C0AB-42CC-4CEA-BC41-E8C4FEAC5C56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46714-46CE-4706-B257-35535973CC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172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EB1D8C-08BC-4C25-9DEF-092E4F25FB72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39EECC-FC08-492A-9784-49C328D667A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353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A1E961-E28B-4327-B101-E55B4C8DB7E1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A3AD4B-8F54-4171-AD81-468B91829D2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69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54D09-4BAA-4B82-9F11-C6C1AB4993D7}" type="datetimeFigureOut">
              <a:rPr lang="en-US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119C5-1343-4FAA-883C-2738A35422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95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D9C0AB-42CC-4CEA-BC41-E8C4FEAC5C56}" type="datetimeFigureOut">
              <a:rPr lang="en-US" smtClean="0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146714-46CE-4706-B257-35535973CC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0438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ttlerock.org/vp/4489.aspx?url=/lid/" TargetMode="External"/><Relationship Id="rId2" Type="http://schemas.openxmlformats.org/officeDocument/2006/relationships/hyperlink" Target="https://www.youtube.com/user/CityLittleRock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2.png"/><Relationship Id="rId7" Type="http://schemas.openxmlformats.org/officeDocument/2006/relationships/image" Target="../media/image35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microsoft.com/office/2007/relationships/hdphoto" Target="../media/hdphoto1.wdp"/><Relationship Id="rId9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Subtitle 2"/>
          <p:cNvSpPr>
            <a:spLocks noGrp="1"/>
          </p:cNvSpPr>
          <p:nvPr>
            <p:ph type="subTitle" idx="4294967295"/>
          </p:nvPr>
        </p:nvSpPr>
        <p:spPr>
          <a:xfrm>
            <a:off x="152400" y="152400"/>
            <a:ext cx="4495800" cy="6248400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buFont typeface="Arial" charset="0"/>
              <a:buNone/>
              <a:defRPr/>
            </a:pPr>
            <a:endParaRPr lang="en-US" sz="4800" u="sng" dirty="0" smtClean="0">
              <a:solidFill>
                <a:srgbClr val="4F6228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Water Quality Demonstration  &amp; Educational Program for Main Street</a:t>
            </a:r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Little Rock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19800" y="1143000"/>
            <a:ext cx="2362200" cy="160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Placeholder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5" r="27665"/>
          <a:stretch/>
        </p:blipFill>
        <p:spPr>
          <a:xfrm>
            <a:off x="4876801" y="448652"/>
            <a:ext cx="3628002" cy="541874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Rectangle 6"/>
          <p:cNvSpPr>
            <a:spLocks noGrp="1"/>
          </p:cNvSpPr>
          <p:nvPr>
            <p:ph type="ctrTitle"/>
          </p:nvPr>
        </p:nvSpPr>
        <p:spPr>
          <a:xfrm>
            <a:off x="723900" y="228600"/>
            <a:ext cx="7696200" cy="6172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800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4800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4800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4800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4800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4800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4800" dirty="0" smtClean="0">
                <a:solidFill>
                  <a:srgbClr val="45ADF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Nonpoint Source Management             (319) Program</a:t>
            </a:r>
            <a:r>
              <a:rPr lang="en-US" sz="4800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4800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4800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4800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4800" dirty="0" smtClean="0">
                <a:solidFill>
                  <a:srgbClr val="45ADF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Total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4800" dirty="0" smtClean="0">
                <a:solidFill>
                  <a:srgbClr val="45ADF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Project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Cost $1,578,959</a:t>
            </a:r>
            <a:br>
              <a:rPr lang="en-US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Federal $900,000</a:t>
            </a:r>
            <a:br>
              <a:rPr lang="en-US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City of Little Rock $678,959 +</a:t>
            </a:r>
            <a:br>
              <a:rPr lang="en-US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(Cash &amp; 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Inkind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endParaRPr lang="en-US" sz="4800" dirty="0" smtClean="0">
              <a:solidFill>
                <a:srgbClr val="4F6228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10" name="Rectangle 7"/>
          <p:cNvSpPr>
            <a:spLocks noGrp="1"/>
          </p:cNvSpPr>
          <p:nvPr>
            <p:ph type="subTitle" idx="1"/>
          </p:nvPr>
        </p:nvSpPr>
        <p:spPr>
          <a:xfrm>
            <a:off x="1371600" y="7239000"/>
            <a:ext cx="6400800" cy="1524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</a:pPr>
            <a:endParaRPr lang="en-US" sz="8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8229600" cy="1066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Demonstrate Benefits of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idx="4294967295"/>
          </p:nvPr>
        </p:nvSpPr>
        <p:spPr>
          <a:xfrm>
            <a:off x="0" y="1143000"/>
            <a:ext cx="7543800" cy="4419601"/>
          </a:xfrm>
        </p:spPr>
        <p:txBody>
          <a:bodyPr>
            <a:normAutofit/>
          </a:bodyPr>
          <a:lstStyle/>
          <a:p>
            <a:pPr marL="609600" indent="-609600" eaLnBrk="1" hangingPunct="1">
              <a:defRPr/>
            </a:pPr>
            <a:r>
              <a:rPr lang="en-US" sz="4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Low Impact Development </a:t>
            </a:r>
          </a:p>
          <a:p>
            <a:pPr marL="609600" indent="-609600" eaLnBrk="1" hangingPunct="1">
              <a:defRPr/>
            </a:pPr>
            <a:r>
              <a:rPr lang="en-US" sz="4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Porous Pavers</a:t>
            </a:r>
          </a:p>
          <a:p>
            <a:pPr marL="609600" indent="-609600" eaLnBrk="1" hangingPunct="1"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Tree Wells</a:t>
            </a:r>
          </a:p>
          <a:p>
            <a:pPr marL="609600" indent="-609600" eaLnBrk="1" hangingPunct="1"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Rain Gardens</a:t>
            </a:r>
          </a:p>
          <a:p>
            <a:pPr marL="609600" indent="-609600" eaLnBrk="1" hangingPunct="1"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Water Filtration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2225485"/>
            <a:ext cx="1696302" cy="25539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876799" y="2219543"/>
            <a:ext cx="1707814" cy="25713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98" y="4924117"/>
            <a:ext cx="3829903" cy="15936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8" y="5455206"/>
            <a:ext cx="2819400" cy="11640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2578822" cy="2819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64" y="3581400"/>
            <a:ext cx="5638800" cy="27971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62400" y="816746"/>
            <a:ext cx="4191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Rain Gardens, Permeable Concrete and Columnar Trees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" y="3733800"/>
            <a:ext cx="27729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Permeable Pavers and Vegetative Filter to Rain Garden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6498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8381999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241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412154"/>
            <a:ext cx="3121423" cy="5407621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97563"/>
            <a:ext cx="8458593" cy="3722212"/>
          </a:xfrm>
        </p:spPr>
      </p:pic>
      <p:sp>
        <p:nvSpPr>
          <p:cNvPr id="11" name="Rectangle 2"/>
          <p:cNvSpPr>
            <a:spLocks noGrp="1"/>
          </p:cNvSpPr>
          <p:nvPr>
            <p:ph type="title"/>
          </p:nvPr>
        </p:nvSpPr>
        <p:spPr>
          <a:xfrm>
            <a:off x="665681" y="228600"/>
            <a:ext cx="7765321" cy="132632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54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100 Block Main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914400"/>
            <a:ext cx="8225583" cy="54864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ctrTitle"/>
          </p:nvPr>
        </p:nvSpPr>
        <p:spPr>
          <a:xfrm>
            <a:off x="914400" y="-1981200"/>
            <a:ext cx="4419600" cy="1470025"/>
          </a:xfrm>
        </p:spPr>
        <p:txBody>
          <a:bodyPr/>
          <a:lstStyle/>
          <a:p>
            <a:pPr marL="342900" indent="-342900" algn="l" eaLnBrk="1" hangingPunct="1">
              <a:buFontTx/>
              <a:buChar char="•"/>
            </a:pPr>
            <a:endParaRPr lang="en-US" sz="2400" smtClean="0">
              <a:solidFill>
                <a:srgbClr val="4F6228"/>
              </a:solidFill>
            </a:endParaRPr>
          </a:p>
        </p:txBody>
      </p:sp>
      <p:sp>
        <p:nvSpPr>
          <p:cNvPr id="29699" name="Subtitle 2"/>
          <p:cNvSpPr>
            <a:spLocks noGrp="1"/>
          </p:cNvSpPr>
          <p:nvPr>
            <p:ph type="subTitle" idx="1"/>
          </p:nvPr>
        </p:nvSpPr>
        <p:spPr>
          <a:xfrm>
            <a:off x="3962400" y="-609600"/>
            <a:ext cx="4343400" cy="4572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endParaRPr lang="en-US" sz="2400" smtClean="0">
              <a:solidFill>
                <a:srgbClr val="4F6228"/>
              </a:solidFill>
            </a:endParaRPr>
          </a:p>
        </p:txBody>
      </p:sp>
      <p:sp>
        <p:nvSpPr>
          <p:cNvPr id="45066" name="AutoShape 10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68" name="AutoShape 12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461" y="4646494"/>
            <a:ext cx="2524019" cy="167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294422"/>
            <a:ext cx="4145838" cy="27535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461" y="265847"/>
            <a:ext cx="2631743" cy="3962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701386"/>
            <a:ext cx="4114800" cy="273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2908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14400"/>
            <a:ext cx="7770837" cy="518308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412154"/>
            <a:ext cx="3121423" cy="5407621"/>
          </a:xfrm>
          <a:prstGeom prst="rect">
            <a:avLst/>
          </a:prstGeom>
        </p:spPr>
      </p:pic>
      <p:sp>
        <p:nvSpPr>
          <p:cNvPr id="11" name="Rectangle 2"/>
          <p:cNvSpPr>
            <a:spLocks noGrp="1"/>
          </p:cNvSpPr>
          <p:nvPr>
            <p:ph type="title"/>
          </p:nvPr>
        </p:nvSpPr>
        <p:spPr>
          <a:xfrm>
            <a:off x="665681" y="228600"/>
            <a:ext cx="7765321" cy="132632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54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200 Block Main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438400"/>
            <a:ext cx="8296702" cy="2828452"/>
          </a:xfrm>
        </p:spPr>
      </p:pic>
    </p:spTree>
    <p:extLst>
      <p:ext uri="{BB962C8B-B14F-4D97-AF65-F5344CB8AC3E}">
        <p14:creationId xmlns:p14="http://schemas.microsoft.com/office/powerpoint/2010/main" val="36462452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97" y="3717732"/>
            <a:ext cx="5776404" cy="26830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81000"/>
            <a:ext cx="5209286" cy="27908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450026"/>
            <a:ext cx="27729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Rain Garden, Permeable Paver Plaza &amp; Drive Lanes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48400" y="3351106"/>
            <a:ext cx="27729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Bioswale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Metal Grate Boardwalk &amp; Permeable Concrete Parking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6619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412154"/>
            <a:ext cx="3121423" cy="5407621"/>
          </a:xfrm>
          <a:prstGeom prst="rect">
            <a:avLst/>
          </a:prstGeom>
        </p:spPr>
      </p:pic>
      <p:sp>
        <p:nvSpPr>
          <p:cNvPr id="11" name="Rectangle 2"/>
          <p:cNvSpPr>
            <a:spLocks noGrp="1"/>
          </p:cNvSpPr>
          <p:nvPr>
            <p:ph type="title"/>
          </p:nvPr>
        </p:nvSpPr>
        <p:spPr>
          <a:xfrm>
            <a:off x="665681" y="228600"/>
            <a:ext cx="7765321" cy="132632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54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300 Block Main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269360"/>
            <a:ext cx="7764463" cy="3347979"/>
          </a:xfrm>
        </p:spPr>
      </p:pic>
    </p:spTree>
    <p:extLst>
      <p:ext uri="{BB962C8B-B14F-4D97-AF65-F5344CB8AC3E}">
        <p14:creationId xmlns:p14="http://schemas.microsoft.com/office/powerpoint/2010/main" val="347042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62000"/>
            <a:ext cx="8458200" cy="56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771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412154"/>
            <a:ext cx="3121423" cy="5407621"/>
          </a:xfrm>
          <a:prstGeom prst="rect">
            <a:avLst/>
          </a:prstGeom>
        </p:spPr>
      </p:pic>
      <p:sp>
        <p:nvSpPr>
          <p:cNvPr id="11" name="Rectangle 2"/>
          <p:cNvSpPr>
            <a:spLocks noGrp="1"/>
          </p:cNvSpPr>
          <p:nvPr>
            <p:ph type="title"/>
          </p:nvPr>
        </p:nvSpPr>
        <p:spPr>
          <a:xfrm>
            <a:off x="665681" y="228600"/>
            <a:ext cx="7765321" cy="132632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5400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</a:t>
            </a:r>
            <a:r>
              <a:rPr lang="en-US" sz="54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00 Block Main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56514"/>
            <a:ext cx="8382000" cy="3857898"/>
          </a:xfrm>
        </p:spPr>
      </p:pic>
    </p:spTree>
    <p:extLst>
      <p:ext uri="{BB962C8B-B14F-4D97-AF65-F5344CB8AC3E}">
        <p14:creationId xmlns:p14="http://schemas.microsoft.com/office/powerpoint/2010/main" val="6391205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5" descr="Final Perspectives_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457200" y="582685"/>
            <a:ext cx="8229600" cy="5235431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 idx="4294967295"/>
          </p:nvPr>
        </p:nvSpPr>
        <p:spPr>
          <a:xfrm>
            <a:off x="76200" y="228600"/>
            <a:ext cx="8991600" cy="14779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6000" u="sng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6000" u="sng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53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Educate</a:t>
            </a:r>
            <a:endParaRPr lang="en-US" sz="5300" u="sng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4819" name="Rectangle 3"/>
          <p:cNvSpPr>
            <a:spLocks noGrp="1"/>
          </p:cNvSpPr>
          <p:nvPr>
            <p:ph type="body" idx="4294967295"/>
          </p:nvPr>
        </p:nvSpPr>
        <p:spPr>
          <a:xfrm>
            <a:off x="152400" y="1600200"/>
            <a:ext cx="8534400" cy="487680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endParaRPr lang="en-US" sz="4000" dirty="0" smtClean="0">
              <a:solidFill>
                <a:srgbClr val="4F6228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Public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Meetings</a:t>
            </a:r>
            <a:endParaRPr lang="en-US" sz="4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Signage</a:t>
            </a:r>
          </a:p>
          <a:p>
            <a:pPr eaLnBrk="1" hangingPunct="1"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Cable TV Updates</a:t>
            </a:r>
          </a:p>
          <a:p>
            <a:pPr eaLnBrk="1" hangingPunct="1"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YouTube Educational Video </a:t>
            </a:r>
            <a:endParaRPr lang="en-US" sz="4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Educational Presentations</a:t>
            </a:r>
            <a:endParaRPr lang="en-US" sz="4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endParaRPr lang="en-US" sz="4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endParaRPr lang="en-US" sz="4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805781"/>
            <a:ext cx="35814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21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 idx="4294967295"/>
          </p:nvPr>
        </p:nvSpPr>
        <p:spPr>
          <a:xfrm>
            <a:off x="76200" y="228600"/>
            <a:ext cx="8991600" cy="14779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6000" u="sng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6000" u="sng" dirty="0" smtClean="0">
                <a:solidFill>
                  <a:srgbClr val="4F622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53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Educate and Involve the Community</a:t>
            </a:r>
          </a:p>
        </p:txBody>
      </p:sp>
      <p:sp>
        <p:nvSpPr>
          <p:cNvPr id="34819" name="Rectangle 3"/>
          <p:cNvSpPr>
            <a:spLocks noGrp="1"/>
          </p:cNvSpPr>
          <p:nvPr>
            <p:ph type="body" idx="4294967295"/>
          </p:nvPr>
        </p:nvSpPr>
        <p:spPr>
          <a:xfrm>
            <a:off x="152400" y="1600200"/>
            <a:ext cx="8534400" cy="48768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en-US" sz="4000" dirty="0" smtClean="0">
              <a:solidFill>
                <a:srgbClr val="4F6228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endParaRPr lang="en-US" sz="4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endParaRPr lang="en-US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 algn="ctr">
              <a:buNone/>
              <a:defRPr/>
            </a:pPr>
            <a:endParaRPr lang="en-US" sz="2800" u="sng" dirty="0" smtClean="0">
              <a:effectLst/>
              <a:hlinkClick r:id="rId2"/>
            </a:endParaRPr>
          </a:p>
          <a:p>
            <a:pPr marL="0" indent="0" algn="ctr">
              <a:buNone/>
              <a:defRPr/>
            </a:pPr>
            <a:endParaRPr lang="en-US" sz="2800" u="sng" dirty="0" smtClean="0">
              <a:effectLst/>
              <a:hlinkClick r:id="rId3"/>
            </a:endParaRPr>
          </a:p>
          <a:p>
            <a:pPr marL="0" indent="0" algn="ctr">
              <a:buNone/>
              <a:defRPr/>
            </a:pPr>
            <a:endParaRPr lang="en-US" sz="2800" u="sng" dirty="0" smtClean="0">
              <a:effectLst/>
              <a:hlinkClick r:id="rId3"/>
            </a:endParaRPr>
          </a:p>
          <a:p>
            <a:pPr marL="0" indent="0" algn="ctr">
              <a:buNone/>
              <a:defRPr/>
            </a:pPr>
            <a:r>
              <a:rPr lang="en-US" sz="2800" u="sng" dirty="0" smtClean="0">
                <a:effectLst/>
                <a:hlinkClick r:id="rId3"/>
              </a:rPr>
              <a:t>Educational Video – City of Little Rock YouTube:</a:t>
            </a:r>
          </a:p>
          <a:p>
            <a:pPr marL="0" indent="0" algn="ctr">
              <a:buNone/>
              <a:defRPr/>
            </a:pPr>
            <a:r>
              <a:rPr lang="en-US" u="sng" dirty="0" smtClean="0">
                <a:effectLst/>
                <a:hlinkClick r:id="rId3"/>
              </a:rPr>
              <a:t>http</a:t>
            </a:r>
            <a:r>
              <a:rPr lang="en-US" u="sng" dirty="0">
                <a:effectLst/>
                <a:hlinkClick r:id="rId3"/>
              </a:rPr>
              <a:t>://www.littlerock.org/vp/4489.aspx?url=/lid/</a:t>
            </a:r>
            <a:endParaRPr lang="en-US" dirty="0">
              <a:effectLst/>
            </a:endParaRPr>
          </a:p>
          <a:p>
            <a:pPr marL="0" indent="0" algn="ctr">
              <a:buNone/>
              <a:defRPr/>
            </a:pPr>
            <a:r>
              <a:rPr lang="en-US" sz="2800" dirty="0" smtClean="0">
                <a:effectLst/>
              </a:rPr>
              <a:t> 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 eaLnBrk="1" hangingPunct="1">
              <a:buNone/>
              <a:defRPr/>
            </a:pPr>
            <a:endParaRPr lang="en-US" sz="4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 eaLnBrk="1" hangingPunct="1">
              <a:buNone/>
              <a:defRPr/>
            </a:pPr>
            <a:endParaRPr lang="en-US" sz="4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" name="Picture 3" descr="C:\Users\dcarreiro\AppData\Local\Microsoft\Windows\Temporary Internet Files\Content.Outlook\HNR21G9Z\image.png">
            <a:hlinkClick r:id="rId3"/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5" t="29614" r="7532" b="50072"/>
          <a:stretch/>
        </p:blipFill>
        <p:spPr bwMode="auto">
          <a:xfrm>
            <a:off x="2057400" y="2357437"/>
            <a:ext cx="4800600" cy="24431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678815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ubtitle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1981200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buFont typeface="Arial" charset="0"/>
              <a:buNone/>
              <a:defRPr/>
            </a:pPr>
            <a:r>
              <a:rPr lang="en-US" sz="48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Partner</a:t>
            </a:r>
            <a:r>
              <a:rPr lang="en-US" sz="60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en-US" sz="4800" u="sng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eStem</a:t>
            </a:r>
            <a:r>
              <a:rPr lang="en-US" sz="48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Public Charter School</a:t>
            </a:r>
          </a:p>
        </p:txBody>
      </p:sp>
      <p:sp>
        <p:nvSpPr>
          <p:cNvPr id="20482" name="Subtitle 2"/>
          <p:cNvSpPr>
            <a:spLocks/>
          </p:cNvSpPr>
          <p:nvPr/>
        </p:nvSpPr>
        <p:spPr bwMode="auto">
          <a:xfrm>
            <a:off x="152400" y="152400"/>
            <a:ext cx="9144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2400"/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2400"/>
          </a:p>
        </p:txBody>
      </p:sp>
      <p:sp>
        <p:nvSpPr>
          <p:cNvPr id="20483" name="Text Box 10"/>
          <p:cNvSpPr txBox="1">
            <a:spLocks noChangeArrowheads="1"/>
          </p:cNvSpPr>
          <p:nvPr/>
        </p:nvSpPr>
        <p:spPr bwMode="auto">
          <a:xfrm>
            <a:off x="593725" y="16954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304800" y="1828801"/>
            <a:ext cx="47244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Char char="•"/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Committee of Teachers</a:t>
            </a:r>
          </a:p>
          <a:p>
            <a:pPr>
              <a:buFontTx/>
              <a:buChar char="•"/>
            </a:pPr>
            <a:endParaRPr lang="en-US" sz="3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Char char="•"/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Start with 7</a:t>
            </a:r>
            <a:r>
              <a:rPr lang="en-US" sz="3600" baseline="30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Grade across-the-curriculum</a:t>
            </a:r>
          </a:p>
          <a:p>
            <a:pPr>
              <a:buFontTx/>
              <a:buChar char="•"/>
            </a:pPr>
            <a:endParaRPr lang="en-US" sz="3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Char char="•"/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AP Environmental Science Advanced Work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302544"/>
            <a:ext cx="3841342" cy="371725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>
          <a:xfrm>
            <a:off x="665681" y="228600"/>
            <a:ext cx="7765321" cy="1326321"/>
          </a:xfrm>
        </p:spPr>
        <p:txBody>
          <a:bodyPr/>
          <a:lstStyle/>
          <a:p>
            <a:pPr>
              <a:defRPr/>
            </a:pPr>
            <a:r>
              <a:rPr lang="en-US" sz="60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Challenges</a:t>
            </a:r>
          </a:p>
        </p:txBody>
      </p:sp>
      <p:sp>
        <p:nvSpPr>
          <p:cNvPr id="48131" name="Rectangle 3"/>
          <p:cNvSpPr>
            <a:spLocks noGrp="1"/>
          </p:cNvSpPr>
          <p:nvPr>
            <p:ph idx="1"/>
          </p:nvPr>
        </p:nvSpPr>
        <p:spPr>
          <a:xfrm>
            <a:off x="152400" y="1447800"/>
            <a:ext cx="65532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Storm water</a:t>
            </a:r>
          </a:p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Beautification vs. Water Quality</a:t>
            </a:r>
          </a:p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Budget Constraints</a:t>
            </a:r>
          </a:p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Basements Under Street</a:t>
            </a:r>
          </a:p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“Challenged”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Plants</a:t>
            </a:r>
          </a:p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Tree Removal/Replacements</a:t>
            </a:r>
          </a:p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Maintenance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Issues </a:t>
            </a:r>
          </a:p>
          <a:p>
            <a:pPr marL="0" indent="0">
              <a:buNone/>
            </a:pPr>
            <a:endParaRPr lang="en-US" sz="4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42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 typeface="Arial" charset="0"/>
              <a:buNone/>
            </a:pPr>
            <a:endParaRPr lang="en-US" sz="4400" dirty="0" smtClean="0">
              <a:solidFill>
                <a:srgbClr val="4F6228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8133" name="AutoShape 5"/>
          <p:cNvSpPr>
            <a:spLocks noChangeArrowheads="1"/>
          </p:cNvSpPr>
          <p:nvPr/>
        </p:nvSpPr>
        <p:spPr bwMode="auto">
          <a:xfrm>
            <a:off x="1371600" y="1430784"/>
            <a:ext cx="685800" cy="807281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0C5BE">
              <a:alpha val="55000"/>
            </a:srgbClr>
          </a:solidFill>
          <a:ln w="9525">
            <a:solidFill>
              <a:srgbClr val="E9AB9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0C5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794" y="1905000"/>
            <a:ext cx="2250551" cy="423853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81000"/>
            <a:ext cx="8534399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01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96036"/>
            <a:ext cx="8077200" cy="536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722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" b="23443"/>
          <a:stretch/>
        </p:blipFill>
        <p:spPr>
          <a:xfrm>
            <a:off x="0" y="12890"/>
            <a:ext cx="9359966" cy="685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8084" y="1362159"/>
            <a:ext cx="3054490" cy="58347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City of Little Rock</a:t>
            </a:r>
          </a:p>
          <a:p>
            <a:pPr algn="ctr"/>
            <a:endParaRPr lang="en-US" sz="2800" dirty="0"/>
          </a:p>
          <a:p>
            <a:pPr algn="ctr"/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39" b="93601" l="0" r="99403">
                        <a14:foregroundMark x1="23881" y1="56696" x2="23881" y2="56696"/>
                        <a14:foregroundMark x1="21194" y1="76935" x2="21194" y2="76935"/>
                        <a14:foregroundMark x1="15522" y1="81250" x2="15522" y2="81250"/>
                        <a14:foregroundMark x1="9254" y1="84821" x2="9254" y2="84821"/>
                        <a14:foregroundMark x1="28209" y1="77232" x2="28209" y2="77232"/>
                        <a14:foregroundMark x1="35224" y1="85268" x2="35224" y2="85268"/>
                        <a14:foregroundMark x1="44030" y1="80804" x2="44030" y2="80804"/>
                        <a14:foregroundMark x1="54030" y1="81994" x2="54030" y2="81994"/>
                        <a14:foregroundMark x1="60746" y1="82143" x2="60746" y2="82143"/>
                        <a14:foregroundMark x1="73731" y1="79464" x2="73731" y2="79464"/>
                        <a14:foregroundMark x1="84627" y1="80208" x2="84627" y2="80208"/>
                        <a14:foregroundMark x1="43134" y1="69940" x2="43134" y2="69940"/>
                        <a14:foregroundMark x1="36716" y1="71577" x2="36716" y2="71577"/>
                        <a14:foregroundMark x1="26418" y1="70833" x2="26418" y2="70833"/>
                        <a14:foregroundMark x1="20746" y1="70387" x2="20746" y2="70387"/>
                        <a14:foregroundMark x1="16418" y1="69196" x2="16418" y2="69196"/>
                        <a14:foregroundMark x1="16567" y1="67560" x2="16567" y2="67560"/>
                        <a14:foregroundMark x1="9552" y1="70685" x2="9552" y2="70685"/>
                        <a14:backgroundMark x1="37761" y1="70238" x2="37761" y2="702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723" y="2216608"/>
            <a:ext cx="1375477" cy="13826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0" y="179693"/>
            <a:ext cx="3962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600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THANK</a:t>
            </a:r>
            <a:r>
              <a:rPr lang="en-US" sz="6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600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YOU</a:t>
            </a:r>
            <a:r>
              <a:rPr lang="en-US" sz="6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pic>
        <p:nvPicPr>
          <p:cNvPr id="9" name="Picture 8" descr="estem"/>
          <p:cNvPicPr/>
          <p:nvPr/>
        </p:nvPicPr>
        <p:blipFill rotWithShape="1">
          <a:blip r:embed="rId5"/>
          <a:srcRect l="16255" t="23174" r="15704" b="24773"/>
          <a:stretch/>
        </p:blipFill>
        <p:spPr bwMode="auto">
          <a:xfrm>
            <a:off x="5340180" y="2649528"/>
            <a:ext cx="2062047" cy="8898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14" descr="ep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126" y="2307119"/>
            <a:ext cx="1446813" cy="1574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5" descr="anrclogo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34518" y="179693"/>
            <a:ext cx="1491995" cy="1498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 descr="craft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72574" y="198940"/>
            <a:ext cx="2984969" cy="97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3" descr="uacdc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940708" y="1577292"/>
            <a:ext cx="3109886" cy="971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\\littlerock\fileshare6\Finance\Grants\Open_Grants\ANRC\Presentations 2014\ScanTownshipLogo.jp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0" t="22055" r="53838" b="48947"/>
          <a:stretch/>
        </p:blipFill>
        <p:spPr bwMode="auto">
          <a:xfrm>
            <a:off x="3972574" y="2649528"/>
            <a:ext cx="1233835" cy="14126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97033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TC104033921[[fn=Damask]]</Template>
  <TotalTime>2667</TotalTime>
  <Words>144</Words>
  <Application>Microsoft Office PowerPoint</Application>
  <PresentationFormat>On-screen Show (4:3)</PresentationFormat>
  <Paragraphs>55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Bookman Old Style</vt:lpstr>
      <vt:lpstr>Calibri</vt:lpstr>
      <vt:lpstr>Rockwell</vt:lpstr>
      <vt:lpstr>Damask</vt:lpstr>
      <vt:lpstr>PowerPoint Presentation</vt:lpstr>
      <vt:lpstr>   Nonpoint Source Management             (319) Program  Total Project Cost $1,578,959 Federal $900,000 City of Little Rock $678,959 + (Cash &amp; Inkind)</vt:lpstr>
      <vt:lpstr>Demonstrate Benefits of</vt:lpstr>
      <vt:lpstr>PowerPoint Presentation</vt:lpstr>
      <vt:lpstr>PowerPoint Presentation</vt:lpstr>
      <vt:lpstr>100 Block Main</vt:lpstr>
      <vt:lpstr>PowerPoint Presentation</vt:lpstr>
      <vt:lpstr>PowerPoint Presentation</vt:lpstr>
      <vt:lpstr>PowerPoint Presentation</vt:lpstr>
      <vt:lpstr>200 Block Main</vt:lpstr>
      <vt:lpstr>PowerPoint Presentation</vt:lpstr>
      <vt:lpstr>300 Block Main</vt:lpstr>
      <vt:lpstr>PowerPoint Presentation</vt:lpstr>
      <vt:lpstr>500 Block Main</vt:lpstr>
      <vt:lpstr>PowerPoint Presentation</vt:lpstr>
      <vt:lpstr> Educate</vt:lpstr>
      <vt:lpstr> Educate and Involve the Community</vt:lpstr>
      <vt:lpstr>PowerPoint Presentation</vt:lpstr>
      <vt:lpstr>Challenges</vt:lpstr>
      <vt:lpstr>PowerPoint Presentation</vt:lpstr>
      <vt:lpstr>PowerPoint Presentation</vt:lpstr>
      <vt:lpstr>PowerPoint Presentation</vt:lpstr>
    </vt:vector>
  </TitlesOfParts>
  <Company>City of Little Rock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Keaton, Lottie</dc:creator>
  <cp:lastModifiedBy>Curry, Caran</cp:lastModifiedBy>
  <cp:revision>120</cp:revision>
  <cp:lastPrinted>2014-09-02T15:00:22Z</cp:lastPrinted>
  <dcterms:created xsi:type="dcterms:W3CDTF">2013-07-17T14:07:20Z</dcterms:created>
  <dcterms:modified xsi:type="dcterms:W3CDTF">2014-09-15T13:17:28Z</dcterms:modified>
</cp:coreProperties>
</file>