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7" r:id="rId2"/>
    <p:sldId id="258" r:id="rId3"/>
    <p:sldId id="341" r:id="rId4"/>
    <p:sldId id="342" r:id="rId5"/>
    <p:sldId id="338" r:id="rId6"/>
    <p:sldId id="350" r:id="rId7"/>
    <p:sldId id="343" r:id="rId8"/>
    <p:sldId id="351" r:id="rId9"/>
    <p:sldId id="340" r:id="rId10"/>
    <p:sldId id="344" r:id="rId11"/>
    <p:sldId id="345" r:id="rId12"/>
    <p:sldId id="346" r:id="rId13"/>
    <p:sldId id="347" r:id="rId14"/>
    <p:sldId id="348" r:id="rId15"/>
    <p:sldId id="349" r:id="rId16"/>
    <p:sldId id="352" r:id="rId17"/>
    <p:sldId id="353" r:id="rId18"/>
    <p:sldId id="35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fields" initials="r" lastIdx="1" clrIdx="0"/>
  <p:cmAuthor id="1" name="RFields" initials="R" lastIdx="2"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0136" autoAdjust="0"/>
    <p:restoredTop sz="85255" autoAdjust="0"/>
  </p:normalViewPr>
  <p:slideViewPr>
    <p:cSldViewPr>
      <p:cViewPr varScale="1">
        <p:scale>
          <a:sx n="74" d="100"/>
          <a:sy n="74" d="100"/>
        </p:scale>
        <p:origin x="-1890"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2DAA75-E858-4C94-B3B0-D5589A30C392}" type="datetimeFigureOut">
              <a:rPr lang="en-US" smtClean="0"/>
              <a:pPr/>
              <a:t>9/18/2014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0C4236-5AF6-4150-A518-FB2999ECA5D8}" type="slidenum">
              <a:rPr lang="en-US" smtClean="0"/>
              <a:pPr/>
              <a:t>‹#›</a:t>
            </a:fld>
            <a:endParaRPr lang="en-US"/>
          </a:p>
        </p:txBody>
      </p:sp>
    </p:spTree>
    <p:extLst>
      <p:ext uri="{BB962C8B-B14F-4D97-AF65-F5344CB8AC3E}">
        <p14:creationId xmlns:p14="http://schemas.microsoft.com/office/powerpoint/2010/main" val="136823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0C4236-5AF6-4150-A518-FB2999ECA5D8}"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eaLnBrk="1" hangingPunct="1"/>
            <a:r>
              <a:rPr lang="en-US" sz="1200" dirty="0" smtClean="0"/>
              <a:t>The AWS program is a statewide educational training developed by Extension and partnering agencies and organizations, and funded by the Arkansas Natural Resources Commission and EPA to: </a:t>
            </a:r>
            <a:r>
              <a:rPr lang="en-US" sz="2000" dirty="0" smtClean="0"/>
              <a:t>Increase participants awareness and knowledge of their watersheds and local water issues.  Help participants become leaders in their community, Motivate participants to facilitate local efforts in their watershed, Improve &amp; protect quality of local water resources. </a:t>
            </a:r>
            <a:r>
              <a:rPr lang="en-US" sz="2000" baseline="0" dirty="0" smtClean="0"/>
              <a:t>  And it’s focused in SOME of the priority watersheds throughout the state.</a:t>
            </a:r>
            <a:endParaRPr lang="en-US" sz="2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F469C9CC-38F3-4D83-A5EE-C21EFCE67800}" type="slidenum">
              <a:rPr lang="en-US" smtClean="0"/>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a:t>
            </a:r>
            <a:r>
              <a:rPr lang="en-US" baseline="0" dirty="0" smtClean="0"/>
              <a:t> map showing those priority watersheds.  </a:t>
            </a:r>
            <a:r>
              <a:rPr lang="en-US" dirty="0" smtClean="0"/>
              <a:t>The Illinois and</a:t>
            </a:r>
            <a:r>
              <a:rPr lang="en-US" baseline="0" dirty="0" smtClean="0"/>
              <a:t> Beaver Reservoir have several functional watershed organizations, and community plans intended to help maintain or improve water quality so they are not really a focus of this grant.   All of the other ones around here like Lake Conway-Point Remove, Upper Saline, and so on......could use some more attention or stewardship- in-action since they are high priority watersheds and have existing impairments.</a:t>
            </a:r>
            <a:endParaRPr lang="en-US" dirty="0"/>
          </a:p>
        </p:txBody>
      </p:sp>
      <p:sp>
        <p:nvSpPr>
          <p:cNvPr id="4" name="Slide Number Placeholder 3"/>
          <p:cNvSpPr>
            <a:spLocks noGrp="1"/>
          </p:cNvSpPr>
          <p:nvPr>
            <p:ph type="sldNum" sz="quarter" idx="10"/>
          </p:nvPr>
        </p:nvSpPr>
        <p:spPr/>
        <p:txBody>
          <a:bodyPr/>
          <a:lstStyle/>
          <a:p>
            <a:fld id="{F469C9CC-38F3-4D83-A5EE-C21EFCE67800}"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Special thanks to these</a:t>
            </a:r>
            <a:r>
              <a:rPr lang="en-US" baseline="0" dirty="0" smtClean="0"/>
              <a:t> partners for funding and helping develop and carry out the AWS!   I know Angela Gardner from ANRC is here today, or at least got me signed up to be here to day and she is the contact person from ADH that has been a real big help in this process.   I just wanted to point that out real quick.</a:t>
            </a:r>
            <a:endParaRPr lang="en-US" dirty="0"/>
          </a:p>
        </p:txBody>
      </p:sp>
      <p:sp>
        <p:nvSpPr>
          <p:cNvPr id="4" name="Slide Number Placeholder 3"/>
          <p:cNvSpPr>
            <a:spLocks noGrp="1"/>
          </p:cNvSpPr>
          <p:nvPr>
            <p:ph type="sldNum" sz="quarter" idx="10"/>
          </p:nvPr>
        </p:nvSpPr>
        <p:spPr/>
        <p:txBody>
          <a:bodyPr/>
          <a:lstStyle/>
          <a:p>
            <a:fld id="{F469C9CC-38F3-4D83-A5EE-C21EFCE67800}" type="slidenum">
              <a:rPr lang="en-US" smtClean="0"/>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it’s time to talk about watersheds,</a:t>
            </a:r>
            <a:r>
              <a:rPr lang="en-US" baseline="0" dirty="0" smtClean="0"/>
              <a:t> and for instance.......what they are.......This is Big Piney Creek we are looking at right now from Dover Lights- Ozark National Forest Lookout. It’s really not that far from here and many of you are familiar with this area I am sure.</a:t>
            </a:r>
            <a:endParaRPr lang="en-US" dirty="0"/>
          </a:p>
        </p:txBody>
      </p:sp>
      <p:sp>
        <p:nvSpPr>
          <p:cNvPr id="4" name="Slide Number Placeholder 3"/>
          <p:cNvSpPr>
            <a:spLocks noGrp="1"/>
          </p:cNvSpPr>
          <p:nvPr>
            <p:ph type="sldNum" sz="quarter" idx="10"/>
          </p:nvPr>
        </p:nvSpPr>
        <p:spPr/>
        <p:txBody>
          <a:bodyPr/>
          <a:lstStyle/>
          <a:p>
            <a:fld id="{F469C9CC-38F3-4D83-A5EE-C21EFCE67800}" type="slidenum">
              <a:rPr lang="en-US" smtClean="0"/>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module</a:t>
            </a:r>
            <a:r>
              <a:rPr lang="en-US" baseline="0" dirty="0" smtClean="0"/>
              <a:t> participants are going to learn about watersheds, watersheds in Arkansas, uses of watersheds in Arkansas, principles of watershed hydrology, and natural watershed functions and features. For today we’re just going to briefly cover some info about these topics that are interesting.....or at least to me they are.</a:t>
            </a:r>
            <a:endParaRPr lang="en-US" dirty="0"/>
          </a:p>
        </p:txBody>
      </p:sp>
      <p:sp>
        <p:nvSpPr>
          <p:cNvPr id="4" name="Slide Number Placeholder 3"/>
          <p:cNvSpPr>
            <a:spLocks noGrp="1"/>
          </p:cNvSpPr>
          <p:nvPr>
            <p:ph type="sldNum" sz="quarter" idx="10"/>
          </p:nvPr>
        </p:nvSpPr>
        <p:spPr/>
        <p:txBody>
          <a:bodyPr/>
          <a:lstStyle/>
          <a:p>
            <a:fld id="{F469C9CC-38F3-4D83-A5EE-C21EFCE67800}" type="slidenum">
              <a:rPr lang="en-US" smtClean="0"/>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Such as there</a:t>
            </a:r>
            <a:r>
              <a:rPr lang="en-US" baseline="0" dirty="0" smtClean="0"/>
              <a:t> are 6 major river basins in Arkansas and nearly 90,000 miles of streams.  The White, Arkansas, St Francis, Ouachita, Red, and Mississippi are the six major basins.  Of course many smaller watersheds, such as Lake Conway –Point Remove are within these larger drainage units.  In this case the Arkansas River Watershed.</a:t>
            </a:r>
            <a:endParaRPr lang="en-US" dirty="0"/>
          </a:p>
        </p:txBody>
      </p:sp>
      <p:sp>
        <p:nvSpPr>
          <p:cNvPr id="4" name="Slide Number Placeholder 3"/>
          <p:cNvSpPr>
            <a:spLocks noGrp="1"/>
          </p:cNvSpPr>
          <p:nvPr>
            <p:ph type="sldNum" sz="quarter" idx="10"/>
          </p:nvPr>
        </p:nvSpPr>
        <p:spPr/>
        <p:txBody>
          <a:bodyPr/>
          <a:lstStyle/>
          <a:p>
            <a:fld id="{F469C9CC-38F3-4D83-A5EE-C21EFCE67800}" type="slidenum">
              <a:rPr lang="en-US" smtClean="0"/>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Lake Conway-Point</a:t>
            </a:r>
            <a:r>
              <a:rPr lang="en-US" baseline="0" dirty="0" smtClean="0"/>
              <a:t> Remove watershed is a conglomeration of smaller watershed units that all drain to the Arkansas River at some point.   </a:t>
            </a:r>
            <a:r>
              <a:rPr lang="en-US" baseline="0" dirty="0" err="1" smtClean="0"/>
              <a:t>Galla</a:t>
            </a:r>
            <a:r>
              <a:rPr lang="en-US" baseline="0" dirty="0" smtClean="0"/>
              <a:t> Creek, West Fork-Point Remove Creek, East-Fork Point Remove Creek, and so on as indicated in the map.  Now lets check out some info about the entire watershed as a whole.  Like it’s land cover changes from 1999 to 2006.   Hmm, look at that.  There are some considerable land use changes taking place it appears.  I’ll be there have been even more since 2006.</a:t>
            </a:r>
            <a:endParaRPr lang="en-US" dirty="0"/>
          </a:p>
        </p:txBody>
      </p:sp>
      <p:sp>
        <p:nvSpPr>
          <p:cNvPr id="4" name="Slide Number Placeholder 3"/>
          <p:cNvSpPr>
            <a:spLocks noGrp="1"/>
          </p:cNvSpPr>
          <p:nvPr>
            <p:ph type="sldNum" sz="quarter" idx="10"/>
          </p:nvPr>
        </p:nvSpPr>
        <p:spPr/>
        <p:txBody>
          <a:bodyPr/>
          <a:lstStyle/>
          <a:p>
            <a:fld id="{F469C9CC-38F3-4D83-A5EE-C21EFCE67800}" type="slidenum">
              <a:rPr lang="en-US" smtClean="0"/>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 not sure what the best answer is here,   I’ll bet it’s not having</a:t>
            </a:r>
            <a:r>
              <a:rPr lang="en-US" baseline="0" dirty="0" smtClean="0"/>
              <a:t> the EPA come in and tell anyone that they need significant upgrades to their municipal wastewater treatment plant! Or any other regulation for that matter.   Still yet, that is very well what could happen unless efforts are undertaken to address these issues.  And that is what this program is really all about.   Informing citizens of Arkansas about these concepts and issues, in attempt to empower them to best address these issues and manage water resources wisely to the fullest extent.</a:t>
            </a:r>
            <a:endParaRPr lang="en-US" dirty="0"/>
          </a:p>
        </p:txBody>
      </p:sp>
      <p:sp>
        <p:nvSpPr>
          <p:cNvPr id="4" name="Slide Number Placeholder 3"/>
          <p:cNvSpPr>
            <a:spLocks noGrp="1"/>
          </p:cNvSpPr>
          <p:nvPr>
            <p:ph type="sldNum" sz="quarter" idx="10"/>
          </p:nvPr>
        </p:nvSpPr>
        <p:spPr/>
        <p:txBody>
          <a:bodyPr/>
          <a:lstStyle/>
          <a:p>
            <a:fld id="{F469C9CC-38F3-4D83-A5EE-C21EFCE67800}" type="slidenum">
              <a:rPr lang="en-US" smtClean="0"/>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Being actively engaged with community members to help</a:t>
            </a:r>
            <a:r>
              <a:rPr lang="en-US" baseline="0" dirty="0" smtClean="0"/>
              <a:t> inform them and get them involved with coming to the table to </a:t>
            </a:r>
            <a:r>
              <a:rPr lang="en-US" dirty="0" smtClean="0"/>
              <a:t>address real and</a:t>
            </a:r>
            <a:r>
              <a:rPr lang="en-US" baseline="0" dirty="0" smtClean="0"/>
              <a:t> serious community issues relating to water quality and quantity for the good of the community and future posterity.   Are you willing to be involved?  Are you willing to step up to the table?  If so, please sign up on the form that is being passed around and include your contact info so that we can contact you when this program is offered in your neck of the woods.  Also please feel free to contact me, if you are interested in having a portion of this program tailored for some of your programming needs.  </a:t>
            </a:r>
            <a:endParaRPr lang="en-US" dirty="0"/>
          </a:p>
        </p:txBody>
      </p:sp>
      <p:sp>
        <p:nvSpPr>
          <p:cNvPr id="4" name="Slide Number Placeholder 3"/>
          <p:cNvSpPr>
            <a:spLocks noGrp="1"/>
          </p:cNvSpPr>
          <p:nvPr>
            <p:ph type="sldNum" sz="quarter" idx="10"/>
          </p:nvPr>
        </p:nvSpPr>
        <p:spPr/>
        <p:txBody>
          <a:bodyPr/>
          <a:lstStyle/>
          <a:p>
            <a:fld id="{F469C9CC-38F3-4D83-A5EE-C21EFCE67800}" type="slidenum">
              <a:rPr lang="en-US" smtClean="0"/>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fld id="{8AD5AFF2-1225-4132-A507-D656193EBA2D}" type="datetime1">
              <a:rPr lang="en-US" smtClean="0"/>
              <a:pPr>
                <a:defRPr/>
              </a:pPr>
              <a:t>9/18/2014</a:t>
            </a:fld>
            <a:endParaRPr lang="en-US"/>
          </a:p>
        </p:txBody>
      </p:sp>
      <p:sp>
        <p:nvSpPr>
          <p:cNvPr id="19" name="Footer Placeholder 18"/>
          <p:cNvSpPr>
            <a:spLocks noGrp="1"/>
          </p:cNvSpPr>
          <p:nvPr>
            <p:ph type="ftr" sz="quarter" idx="11"/>
          </p:nvPr>
        </p:nvSpPr>
        <p:spPr/>
        <p:txBody>
          <a:bodyPr/>
          <a:lstStyle/>
          <a:p>
            <a:pPr>
              <a:defRPr/>
            </a:pPr>
            <a:endParaRPr lang="en-US">
              <a:solidFill>
                <a:prstClr val="black">
                  <a:tint val="75000"/>
                </a:prstClr>
              </a:solidFill>
            </a:endParaRPr>
          </a:p>
        </p:txBody>
      </p:sp>
      <p:sp>
        <p:nvSpPr>
          <p:cNvPr id="27" name="Slide Number Placeholder 26"/>
          <p:cNvSpPr>
            <a:spLocks noGrp="1"/>
          </p:cNvSpPr>
          <p:nvPr>
            <p:ph type="sldNum" sz="quarter" idx="12"/>
          </p:nvPr>
        </p:nvSpPr>
        <p:spPr/>
        <p:txBody>
          <a:bodyPr/>
          <a:lstStyle/>
          <a:p>
            <a:pPr>
              <a:defRPr/>
            </a:pPr>
            <a:fld id="{15B14F7A-DED7-472C-80F7-0057A40A7BD2}"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B9385C2F-68FC-470D-9FB8-9219CDBEC5F3}" type="datetime1">
              <a:rPr lang="en-US" smtClean="0"/>
              <a:pPr>
                <a:defRPr/>
              </a:pPr>
              <a:t>9/18/2014</a:t>
            </a:fld>
            <a:endParaRPr lang="en-US"/>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E7B55C69-B4FF-430D-A9CB-3E56034570F7}"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4A66FD03-19FD-4D1B-9368-B84DD8FF2A9F}" type="datetime1">
              <a:rPr lang="en-US" smtClean="0"/>
              <a:pPr>
                <a:defRPr/>
              </a:pPr>
              <a:t>9/18/2014</a:t>
            </a:fld>
            <a:endParaRPr lang="en-US"/>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764B22B-9BED-4E3F-9FED-D46CFC456D81}"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528AB195-C37E-4BEE-AA52-AF1752805115}" type="datetime1">
              <a:rPr lang="en-US" smtClean="0"/>
              <a:pPr>
                <a:defRPr/>
              </a:pPr>
              <a:t>9/18/2014</a:t>
            </a:fld>
            <a:endParaRPr lang="en-US"/>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AB5D79E-648B-4716-98B1-F3B7202DBFF7}"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F783618A-0BA4-4123-BDF9-BA0EB781852A}" type="datetime1">
              <a:rPr lang="en-US" smtClean="0"/>
              <a:pPr>
                <a:defRPr/>
              </a:pPr>
              <a:t>9/18/2014</a:t>
            </a:fld>
            <a:endParaRPr lang="en-US"/>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E07F6EE-1CF9-4078-BA26-6049D111E62F}"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4343DB4C-BAB7-489C-8369-305893078E82}" type="datetime1">
              <a:rPr lang="en-US" smtClean="0"/>
              <a:pPr>
                <a:defRPr/>
              </a:pPr>
              <a:t>9/18/2014</a:t>
            </a:fld>
            <a:endParaRPr lang="en-US"/>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BD073557-CEFF-4318-8F69-2356A0A0DADD}"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D2355E9-9961-40C9-A82C-BCB1312BCA5D}" type="datetime1">
              <a:rPr lang="en-US" smtClean="0"/>
              <a:pPr>
                <a:defRPr/>
              </a:pPr>
              <a:t>9/18/2014</a:t>
            </a:fld>
            <a:endParaRPr lang="en-US"/>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723E8851-BEDA-4683-A5A8-097373D3C666}"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7A8C45E8-2027-4A5E-A2EA-A8ADE3F1B469}" type="datetime1">
              <a:rPr lang="en-US" smtClean="0"/>
              <a:pPr>
                <a:defRPr/>
              </a:pPr>
              <a:t>9/18/2014</a:t>
            </a:fld>
            <a:endParaRPr lang="en-US"/>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7804D9E6-CF38-4B06-8C01-6CFC4CB73131}"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5CC0CAE1-F589-4624-B025-2866AB5A51A4}" type="datetime1">
              <a:rPr lang="en-US" smtClean="0"/>
              <a:pPr>
                <a:defRPr/>
              </a:pPr>
              <a:t>9/18/2014</a:t>
            </a:fld>
            <a:endParaRPr lang="en-US"/>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pPr>
              <a:defRPr/>
            </a:pPr>
            <a:fld id="{F9AEB80C-3F0A-442D-8860-7178FD0C3492}" type="slidenum">
              <a:rPr lang="en-US" smtClean="0"/>
              <a:pPr>
                <a:defRPr/>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F410E20B-5FA1-45E7-87C1-2155395FDCE3}" type="datetime1">
              <a:rPr lang="en-US" smtClean="0"/>
              <a:pPr>
                <a:defRPr/>
              </a:pPr>
              <a:t>9/18/2014</a:t>
            </a:fld>
            <a:endParaRPr lang="en-US"/>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DE8B92C-4BB7-4575-A355-675D4BA5A8CB}"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1E95F170-5C2F-4214-99C3-983A4D6E138B}" type="datetime1">
              <a:rPr lang="en-US" smtClean="0"/>
              <a:pPr>
                <a:defRPr/>
              </a:pPr>
              <a:t>9/18/2014</a:t>
            </a:fld>
            <a:endParaRPr lang="en-US"/>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3A83E785-6156-46FA-B63A-35704122A95A}"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defTabSz="457200" fontAlgn="base">
              <a:spcBef>
                <a:spcPct val="0"/>
              </a:spcBef>
              <a:spcAft>
                <a:spcPct val="0"/>
              </a:spcAft>
              <a:defRPr/>
            </a:pPr>
            <a:fld id="{A727FACE-AC43-44C1-8064-4705CF7CD1A2}" type="datetime1">
              <a:rPr lang="en-US" smtClean="0">
                <a:ea typeface="ＭＳ Ｐゴシック" charset="-128"/>
              </a:rPr>
              <a:pPr defTabSz="457200" fontAlgn="base">
                <a:spcBef>
                  <a:spcPct val="0"/>
                </a:spcBef>
                <a:spcAft>
                  <a:spcPct val="0"/>
                </a:spcAft>
                <a:defRPr/>
              </a:pPr>
              <a:t>9/18/2014</a:t>
            </a:fld>
            <a:endParaRPr lang="en-US">
              <a:ea typeface="ＭＳ Ｐゴシック" charset="-128"/>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defTabSz="457200">
              <a:defRPr/>
            </a:pPr>
            <a:endParaRPr lang="en-US">
              <a:solidFill>
                <a:prstClr val="black">
                  <a:tint val="75000"/>
                </a:prst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defTabSz="457200" fontAlgn="base">
              <a:spcBef>
                <a:spcPct val="0"/>
              </a:spcBef>
              <a:spcAft>
                <a:spcPct val="0"/>
              </a:spcAft>
              <a:defRPr/>
            </a:pPr>
            <a:fld id="{BC0E80FA-1C87-4F0C-BF3A-E72D939A3211}" type="slidenum">
              <a:rPr lang="en-US" smtClean="0">
                <a:ea typeface="ＭＳ Ｐゴシック" charset="-128"/>
              </a:rPr>
              <a:pPr defTabSz="457200" fontAlgn="base">
                <a:spcBef>
                  <a:spcPct val="0"/>
                </a:spcBef>
                <a:spcAft>
                  <a:spcPct val="0"/>
                </a:spcAft>
                <a:defRPr/>
              </a:pPr>
              <a:t>‹#›</a:t>
            </a:fld>
            <a:endParaRPr lang="en-US">
              <a:ea typeface="ＭＳ Ｐゴシック" charset="-128"/>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pic>
        <p:nvPicPr>
          <p:cNvPr id="14" name="Picture 3" descr="U of A Division of Agriculture Research and Extension University of Arkansas System"/>
          <p:cNvPicPr>
            <a:picLocks noChangeAspect="1"/>
          </p:cNvPicPr>
          <p:nvPr userDrawn="1"/>
        </p:nvPicPr>
        <p:blipFill>
          <a:blip r:embed="rId13" cstate="print"/>
          <a:srcRect/>
          <a:stretch>
            <a:fillRect/>
          </a:stretch>
        </p:blipFill>
        <p:spPr bwMode="auto">
          <a:xfrm>
            <a:off x="0" y="6248400"/>
            <a:ext cx="9144000" cy="609600"/>
          </a:xfrm>
          <a:prstGeom prst="rect">
            <a:avLst/>
          </a:prstGeom>
          <a:noFill/>
          <a:ln w="9525">
            <a:noFill/>
            <a:miter lim="800000"/>
            <a:headEnd/>
            <a:tailEnd/>
          </a:ln>
        </p:spPr>
      </p:pic>
      <p:pic>
        <p:nvPicPr>
          <p:cNvPr id="15" name="Picture 3" descr="ArkansasWaterShed_Logo_VA.png"/>
          <p:cNvPicPr>
            <a:picLocks noChangeAspect="1"/>
          </p:cNvPicPr>
          <p:nvPr userDrawn="1"/>
        </p:nvPicPr>
        <p:blipFill>
          <a:blip r:embed="rId14" cstate="print"/>
          <a:srcRect/>
          <a:stretch>
            <a:fillRect/>
          </a:stretch>
        </p:blipFill>
        <p:spPr bwMode="auto">
          <a:xfrm>
            <a:off x="8458200" y="6338888"/>
            <a:ext cx="471488" cy="519112"/>
          </a:xfrm>
          <a:prstGeom prst="rect">
            <a:avLst/>
          </a:prstGeom>
          <a:noFill/>
          <a:ln w="9525">
            <a:noFill/>
            <a:miter lim="800000"/>
            <a:headEnd/>
            <a:tailEnd/>
          </a:ln>
        </p:spPr>
      </p:pic>
      <p:pic>
        <p:nvPicPr>
          <p:cNvPr id="16" name="Picture 5" descr="ANRC Seal.GIF"/>
          <p:cNvPicPr>
            <a:picLocks noChangeAspect="1"/>
          </p:cNvPicPr>
          <p:nvPr userDrawn="1"/>
        </p:nvPicPr>
        <p:blipFill>
          <a:blip r:embed="rId15" cstate="print"/>
          <a:srcRect/>
          <a:stretch>
            <a:fillRect/>
          </a:stretch>
        </p:blipFill>
        <p:spPr bwMode="auto">
          <a:xfrm>
            <a:off x="7775575" y="6338888"/>
            <a:ext cx="520700" cy="5191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4.jpe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0.jpeg"/><Relationship Id="rId7"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7.png"/><Relationship Id="rId5" Type="http://schemas.openxmlformats.org/officeDocument/2006/relationships/image" Target="../media/image22.jpeg"/><Relationship Id="rId10" Type="http://schemas.openxmlformats.org/officeDocument/2006/relationships/image" Target="../media/image5.png"/><Relationship Id="rId4" Type="http://schemas.openxmlformats.org/officeDocument/2006/relationships/image" Target="../media/image21.jpeg"/><Relationship Id="rId9" Type="http://schemas.openxmlformats.org/officeDocument/2006/relationships/image" Target="../media/image26.jpe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5638800"/>
            <a:ext cx="6248400" cy="533400"/>
          </a:xfrm>
        </p:spPr>
        <p:txBody>
          <a:bodyPr rtlCol="0">
            <a:normAutofit fontScale="77500" lnSpcReduction="20000"/>
          </a:bodyPr>
          <a:lstStyle/>
          <a:p>
            <a:pPr algn="ctr" eaLnBrk="1" fontAlgn="auto" hangingPunct="1">
              <a:spcAft>
                <a:spcPts val="0"/>
              </a:spcAft>
              <a:buFont typeface="Arial"/>
              <a:buNone/>
              <a:defRPr/>
            </a:pPr>
            <a:r>
              <a:rPr lang="en-US" sz="2000" b="1" dirty="0" smtClean="0">
                <a:solidFill>
                  <a:schemeClr val="bg1"/>
                </a:solidFill>
                <a:ea typeface="+mn-ea"/>
              </a:rPr>
              <a:t>State NPS Meeting </a:t>
            </a:r>
          </a:p>
          <a:p>
            <a:pPr algn="ctr" eaLnBrk="1" fontAlgn="auto" hangingPunct="1">
              <a:spcAft>
                <a:spcPts val="0"/>
              </a:spcAft>
              <a:buFont typeface="Arial"/>
              <a:buNone/>
              <a:defRPr/>
            </a:pPr>
            <a:r>
              <a:rPr lang="en-US" sz="2000" b="1" dirty="0" smtClean="0">
                <a:solidFill>
                  <a:schemeClr val="bg1"/>
                </a:solidFill>
              </a:rPr>
              <a:t>September 18, 2014</a:t>
            </a:r>
            <a:endParaRPr lang="en-US" sz="2000" b="1" dirty="0" smtClean="0">
              <a:solidFill>
                <a:schemeClr val="bg1"/>
              </a:solidFill>
              <a:ea typeface="+mn-ea"/>
            </a:endParaRPr>
          </a:p>
        </p:txBody>
      </p:sp>
      <p:pic>
        <p:nvPicPr>
          <p:cNvPr id="2051" name="Picture 3" descr="ArkansasWaterShed_Logo_VA.png"/>
          <p:cNvPicPr>
            <a:picLocks noChangeAspect="1"/>
          </p:cNvPicPr>
          <p:nvPr/>
        </p:nvPicPr>
        <p:blipFill>
          <a:blip r:embed="rId2" cstate="print"/>
          <a:srcRect/>
          <a:stretch>
            <a:fillRect/>
          </a:stretch>
        </p:blipFill>
        <p:spPr bwMode="auto">
          <a:xfrm>
            <a:off x="8458200" y="6338888"/>
            <a:ext cx="471488" cy="519112"/>
          </a:xfrm>
          <a:prstGeom prst="rect">
            <a:avLst/>
          </a:prstGeom>
          <a:noFill/>
          <a:ln w="9525">
            <a:noFill/>
            <a:miter lim="800000"/>
            <a:headEnd/>
            <a:tailEnd/>
          </a:ln>
        </p:spPr>
      </p:pic>
      <p:pic>
        <p:nvPicPr>
          <p:cNvPr id="2053" name="Picture 5" descr="ANRC Seal.GIF"/>
          <p:cNvPicPr>
            <a:picLocks noChangeAspect="1"/>
          </p:cNvPicPr>
          <p:nvPr/>
        </p:nvPicPr>
        <p:blipFill>
          <a:blip r:embed="rId3" cstate="print"/>
          <a:srcRect/>
          <a:stretch>
            <a:fillRect/>
          </a:stretch>
        </p:blipFill>
        <p:spPr bwMode="auto">
          <a:xfrm>
            <a:off x="7775575" y="6338888"/>
            <a:ext cx="520700" cy="519112"/>
          </a:xfrm>
          <a:prstGeom prst="rect">
            <a:avLst/>
          </a:prstGeom>
          <a:noFill/>
          <a:ln w="9525">
            <a:noFill/>
            <a:miter lim="800000"/>
            <a:headEnd/>
            <a:tailEnd/>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4600" y="345705"/>
            <a:ext cx="4879975" cy="5367973"/>
          </a:xfrm>
          <a:prstGeom prst="rect">
            <a:avLst/>
          </a:prstGeom>
        </p:spPr>
      </p:pic>
    </p:spTree>
    <p:extLst>
      <p:ext uri="{BB962C8B-B14F-4D97-AF65-F5344CB8AC3E}">
        <p14:creationId xmlns:p14="http://schemas.microsoft.com/office/powerpoint/2010/main" val="4049353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609600" y="1600200"/>
            <a:ext cx="8229600" cy="4648200"/>
          </a:xfrm>
        </p:spPr>
        <p:txBody>
          <a:bodyPr/>
          <a:lstStyle/>
          <a:p>
            <a:pPr eaLnBrk="1" hangingPunct="1"/>
            <a:r>
              <a:rPr lang="en-US" sz="3600" dirty="0"/>
              <a:t>Rick Fields</a:t>
            </a:r>
          </a:p>
          <a:p>
            <a:pPr eaLnBrk="1" hangingPunct="1"/>
            <a:r>
              <a:rPr lang="en-US" sz="3600" dirty="0" smtClean="0"/>
              <a:t>Kristin Higgins</a:t>
            </a:r>
          </a:p>
          <a:p>
            <a:pPr eaLnBrk="1" hangingPunct="1"/>
            <a:r>
              <a:rPr lang="en-US" sz="3600" dirty="0" smtClean="0"/>
              <a:t>*</a:t>
            </a:r>
            <a:r>
              <a:rPr lang="en-US" sz="3600" dirty="0" smtClean="0">
                <a:ln cmpd="dbl">
                  <a:solidFill>
                    <a:schemeClr val="tx1"/>
                  </a:solidFill>
                </a:ln>
              </a:rPr>
              <a:t>Mike Daniels</a:t>
            </a:r>
          </a:p>
          <a:p>
            <a:pPr eaLnBrk="1" hangingPunct="1"/>
            <a:r>
              <a:rPr lang="en-US" sz="3600" dirty="0" smtClean="0"/>
              <a:t>Karl </a:t>
            </a:r>
            <a:r>
              <a:rPr lang="en-US" sz="3600" dirty="0" err="1" smtClean="0"/>
              <a:t>Vandevender</a:t>
            </a:r>
            <a:endParaRPr lang="en-US" sz="3600" dirty="0" smtClean="0"/>
          </a:p>
          <a:p>
            <a:pPr eaLnBrk="1" hangingPunct="1"/>
            <a:r>
              <a:rPr lang="en-US" sz="3600" dirty="0" smtClean="0"/>
              <a:t>Tom Riley</a:t>
            </a:r>
          </a:p>
          <a:p>
            <a:pPr eaLnBrk="1" hangingPunct="1"/>
            <a:r>
              <a:rPr lang="en-US" sz="3600" dirty="0" smtClean="0"/>
              <a:t>Katie Teague</a:t>
            </a:r>
          </a:p>
          <a:p>
            <a:pPr eaLnBrk="1" hangingPunct="1"/>
            <a:r>
              <a:rPr lang="en-US" sz="3600" dirty="0" smtClean="0"/>
              <a:t>Special Thanks to John Pennington</a:t>
            </a:r>
          </a:p>
        </p:txBody>
      </p:sp>
      <p:pic>
        <p:nvPicPr>
          <p:cNvPr id="5" name="Picture 4" descr="Image1.jpg"/>
          <p:cNvPicPr>
            <a:picLocks noChangeAspect="1"/>
          </p:cNvPicPr>
          <p:nvPr/>
        </p:nvPicPr>
        <p:blipFill>
          <a:blip r:embed="rId3" cstate="print"/>
          <a:stretch>
            <a:fillRect/>
          </a:stretch>
        </p:blipFill>
        <p:spPr>
          <a:xfrm>
            <a:off x="4572000" y="990600"/>
            <a:ext cx="4267200" cy="3200400"/>
          </a:xfrm>
          <a:prstGeom prst="rect">
            <a:avLst/>
          </a:prstGeom>
        </p:spPr>
      </p:pic>
    </p:spTree>
    <p:extLst>
      <p:ext uri="{BB962C8B-B14F-4D97-AF65-F5344CB8AC3E}">
        <p14:creationId xmlns:p14="http://schemas.microsoft.com/office/powerpoint/2010/main" val="3290467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69232" y="457200"/>
            <a:ext cx="8229600" cy="1143000"/>
          </a:xfrm>
        </p:spPr>
        <p:txBody>
          <a:bodyPr/>
          <a:lstStyle/>
          <a:p>
            <a:pPr eaLnBrk="1" hangingPunct="1"/>
            <a:r>
              <a:rPr lang="en-US" dirty="0" smtClean="0"/>
              <a:t>What is the AWS Program?</a:t>
            </a:r>
          </a:p>
        </p:txBody>
      </p:sp>
      <p:sp>
        <p:nvSpPr>
          <p:cNvPr id="11267" name="Content Placeholder 2"/>
          <p:cNvSpPr>
            <a:spLocks noGrp="1"/>
          </p:cNvSpPr>
          <p:nvPr>
            <p:ph idx="1"/>
          </p:nvPr>
        </p:nvSpPr>
        <p:spPr>
          <a:xfrm>
            <a:off x="457200" y="1524000"/>
            <a:ext cx="8229600" cy="4389120"/>
          </a:xfrm>
        </p:spPr>
        <p:txBody>
          <a:bodyPr/>
          <a:lstStyle/>
          <a:p>
            <a:pPr lvl="1" eaLnBrk="1" hangingPunct="1">
              <a:buNone/>
            </a:pPr>
            <a:r>
              <a:rPr lang="en-US" dirty="0" smtClean="0"/>
              <a:t>AWS is a multi-agency project intended to:</a:t>
            </a:r>
          </a:p>
          <a:p>
            <a:pPr lvl="1" eaLnBrk="1" hangingPunct="1"/>
            <a:endParaRPr lang="en-US" sz="2000" dirty="0" smtClean="0"/>
          </a:p>
          <a:p>
            <a:pPr lvl="1" eaLnBrk="1" hangingPunct="1"/>
            <a:r>
              <a:rPr lang="en-US" sz="2000" dirty="0" smtClean="0"/>
              <a:t>Increase participants awareness and knowledge of their watersheds and local water issues.</a:t>
            </a:r>
          </a:p>
          <a:p>
            <a:pPr lvl="1" eaLnBrk="1" hangingPunct="1"/>
            <a:r>
              <a:rPr lang="en-US" sz="2000" dirty="0" smtClean="0"/>
              <a:t>Help participants become leaders in their community</a:t>
            </a:r>
          </a:p>
          <a:p>
            <a:pPr lvl="1" eaLnBrk="1" hangingPunct="1"/>
            <a:r>
              <a:rPr lang="en-US" sz="2000" dirty="0" smtClean="0"/>
              <a:t>Motivate participants to facilitate local efforts in their watershed</a:t>
            </a:r>
          </a:p>
          <a:p>
            <a:pPr lvl="1" eaLnBrk="1" hangingPunct="1"/>
            <a:r>
              <a:rPr lang="en-US" sz="2000" dirty="0" smtClean="0"/>
              <a:t>Improve &amp; protect quality of local water resources</a:t>
            </a:r>
          </a:p>
        </p:txBody>
      </p:sp>
      <p:pic>
        <p:nvPicPr>
          <p:cNvPr id="5" name="Picture 4" descr="ArkansasWaterShed_Logo_WithTrees.png"/>
          <p:cNvPicPr>
            <a:picLocks noChangeAspect="1"/>
          </p:cNvPicPr>
          <p:nvPr/>
        </p:nvPicPr>
        <p:blipFill>
          <a:blip r:embed="rId3"/>
          <a:stretch>
            <a:fillRect/>
          </a:stretch>
        </p:blipFill>
        <p:spPr>
          <a:xfrm>
            <a:off x="2607470" y="6310313"/>
            <a:ext cx="471920" cy="519112"/>
          </a:xfrm>
          <a:prstGeom prst="rect">
            <a:avLst/>
          </a:prstGeom>
        </p:spPr>
      </p:pic>
      <p:pic>
        <p:nvPicPr>
          <p:cNvPr id="6" name="Picture 5" descr="ANRC Seal.GIF"/>
          <p:cNvPicPr>
            <a:picLocks noChangeAspect="1"/>
          </p:cNvPicPr>
          <p:nvPr/>
        </p:nvPicPr>
        <p:blipFill>
          <a:blip r:embed="rId4"/>
          <a:srcRect/>
          <a:stretch>
            <a:fillRect/>
          </a:stretch>
        </p:blipFill>
        <p:spPr bwMode="auto">
          <a:xfrm>
            <a:off x="3079390" y="6310313"/>
            <a:ext cx="520700" cy="519112"/>
          </a:xfrm>
          <a:prstGeom prst="rect">
            <a:avLst/>
          </a:prstGeom>
          <a:noFill/>
          <a:ln w="9525">
            <a:noFill/>
            <a:miter lim="800000"/>
            <a:headEnd/>
            <a:tailEnd/>
          </a:ln>
        </p:spPr>
      </p:pic>
      <p:pic>
        <p:nvPicPr>
          <p:cNvPr id="7" name="Picture 6" descr="BMP Pics 047.jpg"/>
          <p:cNvPicPr>
            <a:picLocks noChangeAspect="1"/>
          </p:cNvPicPr>
          <p:nvPr/>
        </p:nvPicPr>
        <p:blipFill>
          <a:blip r:embed="rId5"/>
          <a:stretch>
            <a:fillRect/>
          </a:stretch>
        </p:blipFill>
        <p:spPr>
          <a:xfrm>
            <a:off x="457200" y="4422034"/>
            <a:ext cx="2281561" cy="1704129"/>
          </a:xfrm>
          <a:prstGeom prst="rect">
            <a:avLst/>
          </a:prstGeom>
        </p:spPr>
      </p:pic>
      <p:pic>
        <p:nvPicPr>
          <p:cNvPr id="8" name="Picture 7" descr="riparian workshop stream table.jpg"/>
          <p:cNvPicPr>
            <a:picLocks noChangeAspect="1"/>
          </p:cNvPicPr>
          <p:nvPr/>
        </p:nvPicPr>
        <p:blipFill>
          <a:blip r:embed="rId6"/>
          <a:stretch>
            <a:fillRect/>
          </a:stretch>
        </p:blipFill>
        <p:spPr>
          <a:xfrm>
            <a:off x="3223775" y="4422034"/>
            <a:ext cx="2272172" cy="1704129"/>
          </a:xfrm>
          <a:prstGeom prst="rect">
            <a:avLst/>
          </a:prstGeom>
        </p:spPr>
      </p:pic>
      <p:pic>
        <p:nvPicPr>
          <p:cNvPr id="9" name="Picture 8" descr="spring creek cleanup volunteers.jpg"/>
          <p:cNvPicPr>
            <a:picLocks noChangeAspect="1"/>
          </p:cNvPicPr>
          <p:nvPr/>
        </p:nvPicPr>
        <p:blipFill>
          <a:blip r:embed="rId7"/>
          <a:stretch>
            <a:fillRect/>
          </a:stretch>
        </p:blipFill>
        <p:spPr>
          <a:xfrm>
            <a:off x="6205491" y="4422034"/>
            <a:ext cx="2272172" cy="1704129"/>
          </a:xfrm>
          <a:prstGeom prst="rect">
            <a:avLst/>
          </a:prstGeom>
        </p:spPr>
      </p:pic>
    </p:spTree>
    <p:extLst>
      <p:ext uri="{BB962C8B-B14F-4D97-AF65-F5344CB8AC3E}">
        <p14:creationId xmlns:p14="http://schemas.microsoft.com/office/powerpoint/2010/main" val="78389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lstStyle/>
          <a:p>
            <a:r>
              <a:rPr lang="en-US" dirty="0" smtClean="0"/>
              <a:t>Priority Watersheds of Arkansas</a:t>
            </a:r>
            <a:endParaRPr lang="en-US" dirty="0"/>
          </a:p>
        </p:txBody>
      </p:sp>
      <p:pic>
        <p:nvPicPr>
          <p:cNvPr id="93186" name="Picture 2" descr="http://www.arkansaswater.org/NPSmanagementPlan/Images/Chapter%201/Figure1.13a_Priority_watersheds_by_Watersheds.bmp"/>
          <p:cNvPicPr>
            <a:picLocks noChangeAspect="1" noChangeArrowheads="1"/>
          </p:cNvPicPr>
          <p:nvPr/>
        </p:nvPicPr>
        <p:blipFill>
          <a:blip r:embed="rId3"/>
          <a:srcRect/>
          <a:stretch>
            <a:fillRect/>
          </a:stretch>
        </p:blipFill>
        <p:spPr bwMode="auto">
          <a:xfrm>
            <a:off x="1580400" y="1600200"/>
            <a:ext cx="6010008" cy="4507506"/>
          </a:xfrm>
          <a:prstGeom prst="rect">
            <a:avLst/>
          </a:prstGeom>
          <a:noFill/>
        </p:spPr>
      </p:pic>
      <p:pic>
        <p:nvPicPr>
          <p:cNvPr id="5" name="Picture 4" descr="ArkansasWaterShed_Logo_WithTrees.png"/>
          <p:cNvPicPr>
            <a:picLocks noChangeAspect="1"/>
          </p:cNvPicPr>
          <p:nvPr/>
        </p:nvPicPr>
        <p:blipFill>
          <a:blip r:embed="rId4"/>
          <a:stretch>
            <a:fillRect/>
          </a:stretch>
        </p:blipFill>
        <p:spPr>
          <a:xfrm>
            <a:off x="2607470" y="6310313"/>
            <a:ext cx="471920" cy="519112"/>
          </a:xfrm>
          <a:prstGeom prst="rect">
            <a:avLst/>
          </a:prstGeom>
        </p:spPr>
      </p:pic>
      <p:pic>
        <p:nvPicPr>
          <p:cNvPr id="6" name="Picture 5" descr="ANRC Seal.GIF"/>
          <p:cNvPicPr>
            <a:picLocks noChangeAspect="1"/>
          </p:cNvPicPr>
          <p:nvPr/>
        </p:nvPicPr>
        <p:blipFill>
          <a:blip r:embed="rId5"/>
          <a:srcRect/>
          <a:stretch>
            <a:fillRect/>
          </a:stretch>
        </p:blipFill>
        <p:spPr bwMode="auto">
          <a:xfrm>
            <a:off x="3079390" y="6310313"/>
            <a:ext cx="520700" cy="519112"/>
          </a:xfrm>
          <a:prstGeom prst="rect">
            <a:avLst/>
          </a:prstGeom>
          <a:noFill/>
          <a:ln w="9525">
            <a:noFill/>
            <a:miter lim="800000"/>
            <a:headEnd/>
            <a:tailEnd/>
          </a:ln>
        </p:spPr>
      </p:pic>
    </p:spTree>
    <p:extLst>
      <p:ext uri="{BB962C8B-B14F-4D97-AF65-F5344CB8AC3E}">
        <p14:creationId xmlns:p14="http://schemas.microsoft.com/office/powerpoint/2010/main" val="3081363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AWS Program</a:t>
            </a:r>
            <a:endParaRPr lang="en-US" sz="4800" dirty="0"/>
          </a:p>
        </p:txBody>
      </p:sp>
      <p:sp>
        <p:nvSpPr>
          <p:cNvPr id="3" name="Content Placeholder 2"/>
          <p:cNvSpPr>
            <a:spLocks noGrp="1"/>
          </p:cNvSpPr>
          <p:nvPr>
            <p:ph idx="1"/>
          </p:nvPr>
        </p:nvSpPr>
        <p:spPr/>
        <p:txBody>
          <a:bodyPr/>
          <a:lstStyle/>
          <a:p>
            <a:r>
              <a:rPr lang="en-US" sz="3600" dirty="0" smtClean="0"/>
              <a:t>Targeting 8 impaired watersheds in Arkansas</a:t>
            </a:r>
          </a:p>
          <a:p>
            <a:pPr lvl="1"/>
            <a:r>
              <a:rPr lang="en-US" sz="3200" dirty="0" smtClean="0"/>
              <a:t>Involves 47 Counties</a:t>
            </a:r>
          </a:p>
          <a:p>
            <a:pPr lvl="1"/>
            <a:r>
              <a:rPr lang="en-US" sz="3200" dirty="0" smtClean="0"/>
              <a:t>AWS project goal is to reach 200 people </a:t>
            </a:r>
          </a:p>
        </p:txBody>
      </p:sp>
    </p:spTree>
    <p:extLst>
      <p:ext uri="{BB962C8B-B14F-4D97-AF65-F5344CB8AC3E}">
        <p14:creationId xmlns:p14="http://schemas.microsoft.com/office/powerpoint/2010/main" val="3698889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a:bodyPr>
          <a:lstStyle/>
          <a:p>
            <a:r>
              <a:rPr lang="en-US" sz="4800" b="1" dirty="0" smtClean="0"/>
              <a:t>Major Tasks</a:t>
            </a:r>
            <a:endParaRPr lang="en-US" sz="4800" dirty="0"/>
          </a:p>
        </p:txBody>
      </p:sp>
      <p:sp>
        <p:nvSpPr>
          <p:cNvPr id="3" name="Content Placeholder 2"/>
          <p:cNvSpPr>
            <a:spLocks noGrp="1"/>
          </p:cNvSpPr>
          <p:nvPr>
            <p:ph idx="1"/>
          </p:nvPr>
        </p:nvSpPr>
        <p:spPr/>
        <p:txBody>
          <a:bodyPr/>
          <a:lstStyle/>
          <a:p>
            <a:r>
              <a:rPr lang="en-US" sz="3600" dirty="0" smtClean="0"/>
              <a:t>Form Advisory Committee </a:t>
            </a:r>
          </a:p>
          <a:p>
            <a:r>
              <a:rPr lang="en-US" sz="3600" dirty="0" smtClean="0"/>
              <a:t>Develop Guide and Training Program</a:t>
            </a:r>
          </a:p>
          <a:p>
            <a:pPr>
              <a:lnSpc>
                <a:spcPct val="150000"/>
              </a:lnSpc>
            </a:pPr>
            <a:r>
              <a:rPr lang="en-US" sz="3600" dirty="0" smtClean="0"/>
              <a:t>Deliver Training in 8 impaired watersheds in Arkansas</a:t>
            </a:r>
          </a:p>
        </p:txBody>
      </p:sp>
    </p:spTree>
    <p:extLst>
      <p:ext uri="{BB962C8B-B14F-4D97-AF65-F5344CB8AC3E}">
        <p14:creationId xmlns:p14="http://schemas.microsoft.com/office/powerpoint/2010/main" val="40988395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533400" y="914400"/>
            <a:ext cx="8229600" cy="1143000"/>
          </a:xfrm>
        </p:spPr>
        <p:txBody>
          <a:bodyPr>
            <a:normAutofit fontScale="90000"/>
          </a:bodyPr>
          <a:lstStyle/>
          <a:p>
            <a:pPr eaLnBrk="1" hangingPunct="1"/>
            <a:r>
              <a:rPr lang="en-US" dirty="0" smtClean="0"/>
              <a:t>Agencies/ Organizations On Advisory Committee </a:t>
            </a:r>
          </a:p>
        </p:txBody>
      </p:sp>
      <p:sp>
        <p:nvSpPr>
          <p:cNvPr id="14339" name="Content Placeholder 2"/>
          <p:cNvSpPr>
            <a:spLocks noGrp="1"/>
          </p:cNvSpPr>
          <p:nvPr>
            <p:ph idx="1"/>
          </p:nvPr>
        </p:nvSpPr>
        <p:spPr/>
        <p:txBody>
          <a:bodyPr/>
          <a:lstStyle/>
          <a:p>
            <a:pPr eaLnBrk="1" hangingPunct="1"/>
            <a:r>
              <a:rPr lang="en-US" dirty="0" smtClean="0"/>
              <a:t>ANRC</a:t>
            </a:r>
          </a:p>
          <a:p>
            <a:pPr eaLnBrk="1" hangingPunct="1"/>
            <a:r>
              <a:rPr lang="en-US" dirty="0" smtClean="0"/>
              <a:t>UACES</a:t>
            </a:r>
          </a:p>
          <a:p>
            <a:pPr eaLnBrk="1" hangingPunct="1"/>
            <a:r>
              <a:rPr lang="en-US" dirty="0" smtClean="0"/>
              <a:t>USGS, ADEQ, AACD, ADH, AFC, IRWP, LFWP, BWA, OWW, AWRC, CAW, BWD, ASU, WCRC </a:t>
            </a:r>
          </a:p>
          <a:p>
            <a:pPr eaLnBrk="1" hangingPunct="1"/>
            <a:r>
              <a:rPr lang="en-US" dirty="0" smtClean="0"/>
              <a:t>EPA</a:t>
            </a:r>
          </a:p>
          <a:p>
            <a:pPr eaLnBrk="1" hangingPunct="1"/>
            <a:endParaRPr lang="en-US" dirty="0"/>
          </a:p>
          <a:p>
            <a:pPr eaLnBrk="1" hangingPunct="1"/>
            <a:r>
              <a:rPr lang="en-US" sz="3600" b="1" dirty="0" smtClean="0">
                <a:solidFill>
                  <a:srgbClr val="FF0000"/>
                </a:solidFill>
              </a:rPr>
              <a:t>A Super Big Thanks to these groups and the Individuals who served</a:t>
            </a:r>
          </a:p>
          <a:p>
            <a:pPr eaLnBrk="1" hangingPunct="1"/>
            <a:endParaRPr lang="en-US" dirty="0" smtClean="0"/>
          </a:p>
        </p:txBody>
      </p:sp>
      <p:pic>
        <p:nvPicPr>
          <p:cNvPr id="4" name="Picture 3" descr="ArkansasWaterShed_Logo_WithTrees.png"/>
          <p:cNvPicPr>
            <a:picLocks noChangeAspect="1"/>
          </p:cNvPicPr>
          <p:nvPr/>
        </p:nvPicPr>
        <p:blipFill>
          <a:blip r:embed="rId3"/>
          <a:stretch>
            <a:fillRect/>
          </a:stretch>
        </p:blipFill>
        <p:spPr>
          <a:xfrm>
            <a:off x="2607470" y="6310313"/>
            <a:ext cx="471920" cy="519112"/>
          </a:xfrm>
          <a:prstGeom prst="rect">
            <a:avLst/>
          </a:prstGeom>
        </p:spPr>
      </p:pic>
      <p:pic>
        <p:nvPicPr>
          <p:cNvPr id="5" name="Picture 5" descr="ANRC Seal.GIF"/>
          <p:cNvPicPr>
            <a:picLocks noChangeAspect="1"/>
          </p:cNvPicPr>
          <p:nvPr/>
        </p:nvPicPr>
        <p:blipFill>
          <a:blip r:embed="rId4"/>
          <a:srcRect/>
          <a:stretch>
            <a:fillRect/>
          </a:stretch>
        </p:blipFill>
        <p:spPr bwMode="auto">
          <a:xfrm>
            <a:off x="3079390" y="6310313"/>
            <a:ext cx="520700" cy="519112"/>
          </a:xfrm>
          <a:prstGeom prst="rect">
            <a:avLst/>
          </a:prstGeom>
          <a:noFill/>
          <a:ln w="9525">
            <a:noFill/>
            <a:miter lim="800000"/>
            <a:headEnd/>
            <a:tailEnd/>
          </a:ln>
        </p:spPr>
      </p:pic>
    </p:spTree>
    <p:extLst>
      <p:ext uri="{BB962C8B-B14F-4D97-AF65-F5344CB8AC3E}">
        <p14:creationId xmlns:p14="http://schemas.microsoft.com/office/powerpoint/2010/main" val="40937710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rmAutofit fontScale="90000"/>
          </a:bodyPr>
          <a:lstStyle/>
          <a:p>
            <a:r>
              <a:rPr lang="en-US" sz="4800" b="1" dirty="0" smtClean="0"/>
              <a:t>Importance of Advisory Committee</a:t>
            </a:r>
            <a:endParaRPr lang="en-US" sz="4800" dirty="0"/>
          </a:p>
        </p:txBody>
      </p:sp>
      <p:sp>
        <p:nvSpPr>
          <p:cNvPr id="3" name="Content Placeholder 2"/>
          <p:cNvSpPr>
            <a:spLocks noGrp="1"/>
          </p:cNvSpPr>
          <p:nvPr>
            <p:ph idx="1"/>
          </p:nvPr>
        </p:nvSpPr>
        <p:spPr>
          <a:xfrm>
            <a:off x="457200" y="1600200"/>
            <a:ext cx="8229600" cy="4724400"/>
          </a:xfrm>
        </p:spPr>
        <p:txBody>
          <a:bodyPr>
            <a:normAutofit fontScale="62500" lnSpcReduction="20000"/>
          </a:bodyPr>
          <a:lstStyle/>
          <a:p>
            <a:pPr>
              <a:lnSpc>
                <a:spcPct val="120000"/>
              </a:lnSpc>
            </a:pPr>
            <a:r>
              <a:rPr lang="en-US" sz="3600" dirty="0" smtClean="0"/>
              <a:t>Diverse </a:t>
            </a:r>
            <a:r>
              <a:rPr lang="en-US" sz="3600" dirty="0"/>
              <a:t>perspectives that can be utilized to reach a potentially diverse set of watershed stakeholders </a:t>
            </a:r>
          </a:p>
          <a:p>
            <a:pPr>
              <a:lnSpc>
                <a:spcPct val="170000"/>
              </a:lnSpc>
            </a:pPr>
            <a:r>
              <a:rPr lang="en-US" sz="3600" dirty="0" smtClean="0"/>
              <a:t>Consensus Building </a:t>
            </a:r>
            <a:endParaRPr lang="en-US" sz="3600" dirty="0"/>
          </a:p>
          <a:p>
            <a:pPr>
              <a:lnSpc>
                <a:spcPct val="170000"/>
              </a:lnSpc>
            </a:pPr>
            <a:r>
              <a:rPr lang="en-US" sz="3600" dirty="0" smtClean="0"/>
              <a:t>Imparts </a:t>
            </a:r>
            <a:r>
              <a:rPr lang="en-US" sz="3600" dirty="0"/>
              <a:t>Ownership beyond project team to other valued partners </a:t>
            </a:r>
          </a:p>
          <a:p>
            <a:pPr>
              <a:lnSpc>
                <a:spcPct val="170000"/>
              </a:lnSpc>
            </a:pPr>
            <a:r>
              <a:rPr lang="en-US" sz="3600" dirty="0" smtClean="0"/>
              <a:t>Reinforces </a:t>
            </a:r>
            <a:r>
              <a:rPr lang="en-US" sz="3600" dirty="0"/>
              <a:t>Partnerships </a:t>
            </a:r>
          </a:p>
          <a:p>
            <a:pPr>
              <a:lnSpc>
                <a:spcPct val="170000"/>
              </a:lnSpc>
            </a:pPr>
            <a:r>
              <a:rPr lang="en-US" sz="3600" dirty="0" smtClean="0"/>
              <a:t>Partners </a:t>
            </a:r>
            <a:r>
              <a:rPr lang="en-US" sz="3600" dirty="0"/>
              <a:t>help with outreach </a:t>
            </a:r>
          </a:p>
          <a:p>
            <a:pPr>
              <a:lnSpc>
                <a:spcPct val="170000"/>
              </a:lnSpc>
            </a:pPr>
            <a:r>
              <a:rPr lang="en-US" sz="3600" dirty="0" smtClean="0"/>
              <a:t>Helps </a:t>
            </a:r>
            <a:r>
              <a:rPr lang="en-US" sz="3600" dirty="0"/>
              <a:t>with information gathering and expertise identification </a:t>
            </a:r>
          </a:p>
          <a:p>
            <a:endParaRPr lang="en-US" sz="3600" dirty="0" smtClean="0"/>
          </a:p>
        </p:txBody>
      </p:sp>
    </p:spTree>
    <p:extLst>
      <p:ext uri="{BB962C8B-B14F-4D97-AF65-F5344CB8AC3E}">
        <p14:creationId xmlns:p14="http://schemas.microsoft.com/office/powerpoint/2010/main" val="22941591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915400" cy="1143000"/>
          </a:xfrm>
        </p:spPr>
        <p:txBody>
          <a:bodyPr>
            <a:normAutofit fontScale="90000"/>
          </a:bodyPr>
          <a:lstStyle/>
          <a:p>
            <a:pPr lvl="1"/>
            <a:r>
              <a:rPr lang="en-US" sz="4000" b="1" dirty="0"/>
              <a:t>Arkansas Watershed Steward Handbook </a:t>
            </a:r>
            <a:endParaRPr lang="en-US" sz="5400" dirty="0"/>
          </a:p>
        </p:txBody>
      </p:sp>
      <p:sp>
        <p:nvSpPr>
          <p:cNvPr id="3" name="Content Placeholder 2"/>
          <p:cNvSpPr>
            <a:spLocks noGrp="1"/>
          </p:cNvSpPr>
          <p:nvPr>
            <p:ph sz="half" idx="1"/>
          </p:nvPr>
        </p:nvSpPr>
        <p:spPr>
          <a:xfrm>
            <a:off x="304800" y="1600200"/>
            <a:ext cx="4953000" cy="4525963"/>
          </a:xfrm>
        </p:spPr>
        <p:txBody>
          <a:bodyPr>
            <a:normAutofit fontScale="92500" lnSpcReduction="10000"/>
          </a:bodyPr>
          <a:lstStyle/>
          <a:p>
            <a:r>
              <a:rPr lang="en-US" dirty="0" smtClean="0"/>
              <a:t>Module 1</a:t>
            </a:r>
          </a:p>
          <a:p>
            <a:pPr lvl="1"/>
            <a:r>
              <a:rPr lang="en-US" dirty="0" smtClean="0"/>
              <a:t>Program Introduction</a:t>
            </a:r>
          </a:p>
          <a:p>
            <a:r>
              <a:rPr lang="en-US" dirty="0"/>
              <a:t>Module </a:t>
            </a:r>
            <a:r>
              <a:rPr lang="en-US" dirty="0" smtClean="0"/>
              <a:t>2</a:t>
            </a:r>
          </a:p>
          <a:p>
            <a:pPr lvl="1"/>
            <a:r>
              <a:rPr lang="en-US" dirty="0" smtClean="0"/>
              <a:t>Overview of watershed systems</a:t>
            </a:r>
            <a:endParaRPr lang="en-US" dirty="0"/>
          </a:p>
          <a:p>
            <a:r>
              <a:rPr lang="en-US" dirty="0"/>
              <a:t>Module </a:t>
            </a:r>
            <a:r>
              <a:rPr lang="en-US" dirty="0" smtClean="0"/>
              <a:t>3</a:t>
            </a:r>
          </a:p>
          <a:p>
            <a:pPr lvl="1"/>
            <a:r>
              <a:rPr lang="en-US" dirty="0" smtClean="0"/>
              <a:t>Overview of Impairments</a:t>
            </a:r>
            <a:endParaRPr lang="en-US" dirty="0"/>
          </a:p>
          <a:p>
            <a:r>
              <a:rPr lang="en-US" dirty="0"/>
              <a:t>Module </a:t>
            </a:r>
            <a:r>
              <a:rPr lang="en-US" dirty="0" smtClean="0"/>
              <a:t>4</a:t>
            </a:r>
          </a:p>
          <a:p>
            <a:pPr lvl="1"/>
            <a:r>
              <a:rPr lang="en-US" dirty="0" smtClean="0"/>
              <a:t>Managing to improve watershed function</a:t>
            </a:r>
            <a:endParaRPr lang="en-US" dirty="0"/>
          </a:p>
          <a:p>
            <a:r>
              <a:rPr lang="en-US" dirty="0"/>
              <a:t>Module </a:t>
            </a:r>
            <a:r>
              <a:rPr lang="en-US" dirty="0" smtClean="0"/>
              <a:t>5</a:t>
            </a:r>
          </a:p>
          <a:p>
            <a:pPr lvl="1"/>
            <a:r>
              <a:rPr lang="en-US" dirty="0" smtClean="0"/>
              <a:t>Community driven watershed Protection</a:t>
            </a:r>
            <a:endParaRPr lang="en-US" dirty="0"/>
          </a:p>
          <a:p>
            <a:endParaRPr lang="en-US" dirty="0" smtClean="0"/>
          </a:p>
          <a:p>
            <a:endParaRPr lang="en-US" dirty="0" smtClean="0"/>
          </a:p>
        </p:txBody>
      </p:sp>
      <p:pic>
        <p:nvPicPr>
          <p:cNvPr id="6" name="Content Placeholder 5"/>
          <p:cNvPicPr>
            <a:picLocks noGrp="1" noChangeAspect="1"/>
          </p:cNvPicPr>
          <p:nvPr>
            <p:ph sz="half" idx="2"/>
          </p:nvPr>
        </p:nvPicPr>
        <p:blipFill>
          <a:blip r:embed="rId2" cstate="print"/>
          <a:stretch>
            <a:fillRect/>
          </a:stretch>
        </p:blipFill>
        <p:spPr>
          <a:xfrm>
            <a:off x="5486400" y="1600200"/>
            <a:ext cx="3382657" cy="4442460"/>
          </a:xfrm>
          <a:prstGeom prst="rect">
            <a:avLst/>
          </a:prstGeom>
        </p:spPr>
      </p:pic>
    </p:spTree>
    <p:extLst>
      <p:ext uri="{BB962C8B-B14F-4D97-AF65-F5344CB8AC3E}">
        <p14:creationId xmlns:p14="http://schemas.microsoft.com/office/powerpoint/2010/main" val="3863108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descr="ArkansasWaterShed_Logo_VA.png"/>
          <p:cNvPicPr>
            <a:picLocks noChangeAspect="1"/>
          </p:cNvPicPr>
          <p:nvPr/>
        </p:nvPicPr>
        <p:blipFill>
          <a:blip r:embed="rId3"/>
          <a:srcRect/>
          <a:stretch>
            <a:fillRect/>
          </a:stretch>
        </p:blipFill>
        <p:spPr bwMode="auto">
          <a:xfrm>
            <a:off x="8458200" y="6338888"/>
            <a:ext cx="471488" cy="519112"/>
          </a:xfrm>
          <a:prstGeom prst="rect">
            <a:avLst/>
          </a:prstGeom>
          <a:noFill/>
          <a:ln w="9525">
            <a:noFill/>
            <a:miter lim="800000"/>
            <a:headEnd/>
            <a:tailEnd/>
          </a:ln>
        </p:spPr>
      </p:pic>
      <p:pic>
        <p:nvPicPr>
          <p:cNvPr id="2051" name="Picture 5" descr="ANRC Seal.GIF"/>
          <p:cNvPicPr>
            <a:picLocks noChangeAspect="1"/>
          </p:cNvPicPr>
          <p:nvPr/>
        </p:nvPicPr>
        <p:blipFill>
          <a:blip r:embed="rId4"/>
          <a:srcRect/>
          <a:stretch>
            <a:fillRect/>
          </a:stretch>
        </p:blipFill>
        <p:spPr bwMode="auto">
          <a:xfrm>
            <a:off x="7775575" y="6338888"/>
            <a:ext cx="520700" cy="519112"/>
          </a:xfrm>
          <a:prstGeom prst="rect">
            <a:avLst/>
          </a:prstGeom>
          <a:noFill/>
          <a:ln w="9525">
            <a:noFill/>
            <a:miter lim="800000"/>
            <a:headEnd/>
            <a:tailEnd/>
          </a:ln>
        </p:spPr>
      </p:pic>
      <p:pic>
        <p:nvPicPr>
          <p:cNvPr id="2052" name="Picture 7" descr="Chapter 2 Cover - Scenic view of Big Piney River Watershed in Pope County (Photo courtesy of John Pennington).JPG"/>
          <p:cNvPicPr>
            <a:picLocks noChangeAspect="1"/>
          </p:cNvPicPr>
          <p:nvPr/>
        </p:nvPicPr>
        <p:blipFill>
          <a:blip r:embed="rId5"/>
          <a:srcRect/>
          <a:stretch>
            <a:fillRect/>
          </a:stretch>
        </p:blipFill>
        <p:spPr bwMode="auto">
          <a:xfrm>
            <a:off x="0" y="0"/>
            <a:ext cx="9144000" cy="6858000"/>
          </a:xfrm>
          <a:prstGeom prst="rect">
            <a:avLst/>
          </a:prstGeom>
          <a:noFill/>
          <a:ln w="9525">
            <a:noFill/>
            <a:miter lim="800000"/>
            <a:headEnd/>
            <a:tailEnd/>
          </a:ln>
        </p:spPr>
      </p:pic>
      <p:sp>
        <p:nvSpPr>
          <p:cNvPr id="2053" name="TextBox 8"/>
          <p:cNvSpPr txBox="1">
            <a:spLocks noChangeArrowheads="1"/>
          </p:cNvSpPr>
          <p:nvPr/>
        </p:nvSpPr>
        <p:spPr bwMode="auto">
          <a:xfrm>
            <a:off x="338138" y="523875"/>
            <a:ext cx="8591550" cy="769938"/>
          </a:xfrm>
          <a:prstGeom prst="rect">
            <a:avLst/>
          </a:prstGeom>
          <a:noFill/>
          <a:ln w="9525">
            <a:noFill/>
            <a:miter lim="800000"/>
            <a:headEnd/>
            <a:tailEnd/>
          </a:ln>
        </p:spPr>
        <p:txBody>
          <a:bodyPr>
            <a:spAutoFit/>
          </a:bodyPr>
          <a:lstStyle/>
          <a:p>
            <a:r>
              <a:rPr lang="en-US" sz="4400" dirty="0">
                <a:solidFill>
                  <a:schemeClr val="accent1">
                    <a:lumMod val="75000"/>
                  </a:schemeClr>
                </a:solidFill>
              </a:rPr>
              <a:t>Module 2:  </a:t>
            </a:r>
            <a:r>
              <a:rPr lang="en-US" sz="2800" dirty="0">
                <a:solidFill>
                  <a:schemeClr val="accent1">
                    <a:lumMod val="75000"/>
                  </a:schemeClr>
                </a:solidFill>
              </a:rPr>
              <a:t>Overview </a:t>
            </a:r>
            <a:r>
              <a:rPr lang="en-US" sz="2800" dirty="0"/>
              <a:t>of Watershed Systems</a:t>
            </a:r>
          </a:p>
        </p:txBody>
      </p:sp>
      <p:pic>
        <p:nvPicPr>
          <p:cNvPr id="7" name="Picture 6" descr="ArkansasWaterShed_Logo_WithTrees.png"/>
          <p:cNvPicPr>
            <a:picLocks noChangeAspect="1"/>
          </p:cNvPicPr>
          <p:nvPr/>
        </p:nvPicPr>
        <p:blipFill>
          <a:blip r:embed="rId6"/>
          <a:stretch>
            <a:fillRect/>
          </a:stretch>
        </p:blipFill>
        <p:spPr>
          <a:xfrm>
            <a:off x="34533" y="3604966"/>
            <a:ext cx="3115829" cy="3427413"/>
          </a:xfrm>
          <a:prstGeom prst="rect">
            <a:avLst/>
          </a:prstGeom>
        </p:spPr>
      </p:pic>
    </p:spTree>
    <p:extLst>
      <p:ext uri="{BB962C8B-B14F-4D97-AF65-F5344CB8AC3E}">
        <p14:creationId xmlns:p14="http://schemas.microsoft.com/office/powerpoint/2010/main" val="342843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algn="l" eaLnBrk="1" hangingPunct="1"/>
            <a:r>
              <a:rPr lang="en-US" dirty="0" smtClean="0"/>
              <a:t>Module Outline</a:t>
            </a:r>
          </a:p>
        </p:txBody>
      </p:sp>
      <p:sp>
        <p:nvSpPr>
          <p:cNvPr id="3075" name="Content Placeholder 2"/>
          <p:cNvSpPr>
            <a:spLocks noGrp="1"/>
          </p:cNvSpPr>
          <p:nvPr>
            <p:ph idx="1"/>
          </p:nvPr>
        </p:nvSpPr>
        <p:spPr>
          <a:xfrm>
            <a:off x="457200" y="2043906"/>
            <a:ext cx="4514850" cy="4525963"/>
          </a:xfrm>
        </p:spPr>
        <p:txBody>
          <a:bodyPr/>
          <a:lstStyle/>
          <a:p>
            <a:pPr eaLnBrk="1" hangingPunct="1"/>
            <a:r>
              <a:rPr lang="en-US" sz="2800" b="1" dirty="0" smtClean="0"/>
              <a:t>What is a Watershed?</a:t>
            </a:r>
          </a:p>
          <a:p>
            <a:pPr eaLnBrk="1" hangingPunct="1"/>
            <a:r>
              <a:rPr lang="en-US" sz="2400" dirty="0" smtClean="0"/>
              <a:t>Watersheds in Arkansas</a:t>
            </a:r>
          </a:p>
          <a:p>
            <a:pPr eaLnBrk="1" hangingPunct="1"/>
            <a:r>
              <a:rPr lang="en-US" sz="2400" dirty="0" smtClean="0"/>
              <a:t>How do Arkansans Use Watersheds?</a:t>
            </a:r>
          </a:p>
          <a:p>
            <a:pPr eaLnBrk="1" hangingPunct="1"/>
            <a:r>
              <a:rPr lang="en-US" sz="2400" dirty="0" smtClean="0"/>
              <a:t>Principles of Watershed Hydrology</a:t>
            </a:r>
          </a:p>
          <a:p>
            <a:pPr eaLnBrk="1" hangingPunct="1"/>
            <a:r>
              <a:rPr lang="en-US" sz="2400" dirty="0" smtClean="0"/>
              <a:t>Natural Watershed Functions and Features</a:t>
            </a:r>
          </a:p>
        </p:txBody>
      </p:sp>
      <p:pic>
        <p:nvPicPr>
          <p:cNvPr id="3076" name="Picture 3" descr="Slot_Canyon_Falls[1].JPG"/>
          <p:cNvPicPr>
            <a:picLocks noChangeAspect="1"/>
          </p:cNvPicPr>
          <p:nvPr/>
        </p:nvPicPr>
        <p:blipFill>
          <a:blip r:embed="rId3"/>
          <a:srcRect/>
          <a:stretch>
            <a:fillRect/>
          </a:stretch>
        </p:blipFill>
        <p:spPr bwMode="auto">
          <a:xfrm>
            <a:off x="5475288" y="469900"/>
            <a:ext cx="3557587" cy="5335588"/>
          </a:xfrm>
          <a:prstGeom prst="rect">
            <a:avLst/>
          </a:prstGeom>
          <a:noFill/>
          <a:ln w="9525">
            <a:noFill/>
            <a:miter lim="800000"/>
            <a:headEnd/>
            <a:tailEnd/>
          </a:ln>
        </p:spPr>
      </p:pic>
      <p:pic>
        <p:nvPicPr>
          <p:cNvPr id="5" name="Picture 4" descr="ArkansasWaterShed_Logo_WithTrees.png"/>
          <p:cNvPicPr>
            <a:picLocks noChangeAspect="1"/>
          </p:cNvPicPr>
          <p:nvPr/>
        </p:nvPicPr>
        <p:blipFill>
          <a:blip r:embed="rId4"/>
          <a:stretch>
            <a:fillRect/>
          </a:stretch>
        </p:blipFill>
        <p:spPr>
          <a:xfrm>
            <a:off x="2607470" y="6310313"/>
            <a:ext cx="471920" cy="519112"/>
          </a:xfrm>
          <a:prstGeom prst="rect">
            <a:avLst/>
          </a:prstGeom>
        </p:spPr>
      </p:pic>
      <p:pic>
        <p:nvPicPr>
          <p:cNvPr id="7" name="Picture 5" descr="ANRC Seal.GIF"/>
          <p:cNvPicPr>
            <a:picLocks noChangeAspect="1"/>
          </p:cNvPicPr>
          <p:nvPr/>
        </p:nvPicPr>
        <p:blipFill>
          <a:blip r:embed="rId5"/>
          <a:srcRect/>
          <a:stretch>
            <a:fillRect/>
          </a:stretch>
        </p:blipFill>
        <p:spPr bwMode="auto">
          <a:xfrm>
            <a:off x="3079390" y="6310313"/>
            <a:ext cx="520700" cy="519112"/>
          </a:xfrm>
          <a:prstGeom prst="rect">
            <a:avLst/>
          </a:prstGeom>
          <a:noFill/>
          <a:ln w="9525">
            <a:noFill/>
            <a:miter lim="800000"/>
            <a:headEnd/>
            <a:tailEnd/>
          </a:ln>
        </p:spPr>
      </p:pic>
    </p:spTree>
    <p:extLst>
      <p:ext uri="{BB962C8B-B14F-4D97-AF65-F5344CB8AC3E}">
        <p14:creationId xmlns:p14="http://schemas.microsoft.com/office/powerpoint/2010/main" val="7532142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mtClean="0"/>
              <a:t>Arkansas River Basins</a:t>
            </a:r>
          </a:p>
        </p:txBody>
      </p:sp>
      <p:sp>
        <p:nvSpPr>
          <p:cNvPr id="14339" name="Content Placeholder 2"/>
          <p:cNvSpPr>
            <a:spLocks noGrp="1"/>
          </p:cNvSpPr>
          <p:nvPr>
            <p:ph idx="1"/>
          </p:nvPr>
        </p:nvSpPr>
        <p:spPr/>
        <p:txBody>
          <a:bodyPr/>
          <a:lstStyle/>
          <a:p>
            <a:pPr eaLnBrk="1" hangingPunct="1"/>
            <a:r>
              <a:rPr lang="en-US" smtClean="0"/>
              <a:t>6 Major River Basins</a:t>
            </a:r>
          </a:p>
          <a:p>
            <a:pPr eaLnBrk="1" hangingPunct="1"/>
            <a:r>
              <a:rPr lang="en-US" smtClean="0"/>
              <a:t>Nearly 90,000 miles of streams and reservoirs</a:t>
            </a:r>
          </a:p>
          <a:p>
            <a:pPr eaLnBrk="1" hangingPunct="1"/>
            <a:endParaRPr lang="en-US" smtClean="0"/>
          </a:p>
        </p:txBody>
      </p:sp>
      <p:pic>
        <p:nvPicPr>
          <p:cNvPr id="14340" name="Picture 3" descr="Buffalo River.JPG"/>
          <p:cNvPicPr>
            <a:picLocks noChangeAspect="1"/>
          </p:cNvPicPr>
          <p:nvPr/>
        </p:nvPicPr>
        <p:blipFill>
          <a:blip r:embed="rId3"/>
          <a:srcRect/>
          <a:stretch>
            <a:fillRect/>
          </a:stretch>
        </p:blipFill>
        <p:spPr bwMode="auto">
          <a:xfrm>
            <a:off x="4207003" y="3338465"/>
            <a:ext cx="3632200" cy="2420938"/>
          </a:xfrm>
          <a:prstGeom prst="rect">
            <a:avLst/>
          </a:prstGeom>
          <a:noFill/>
          <a:ln w="9525">
            <a:noFill/>
            <a:miter lim="800000"/>
            <a:headEnd/>
            <a:tailEnd/>
          </a:ln>
        </p:spPr>
      </p:pic>
      <p:pic>
        <p:nvPicPr>
          <p:cNvPr id="6" name="Content Placeholder 3" descr="The six major river basins of Arkansas (Courtesy of Arkansas Department of Environmental Quality).JPG"/>
          <p:cNvPicPr>
            <a:picLocks noChangeAspect="1"/>
          </p:cNvPicPr>
          <p:nvPr/>
        </p:nvPicPr>
        <p:blipFill>
          <a:blip r:embed="rId4"/>
          <a:srcRect/>
          <a:stretch>
            <a:fillRect/>
          </a:stretch>
        </p:blipFill>
        <p:spPr bwMode="auto">
          <a:xfrm>
            <a:off x="1023815" y="3338465"/>
            <a:ext cx="1927153" cy="2493963"/>
          </a:xfrm>
          <a:prstGeom prst="rect">
            <a:avLst/>
          </a:prstGeom>
          <a:noFill/>
          <a:ln w="9525">
            <a:noFill/>
            <a:miter lim="800000"/>
            <a:headEnd/>
            <a:tailEnd/>
          </a:ln>
        </p:spPr>
      </p:pic>
      <p:pic>
        <p:nvPicPr>
          <p:cNvPr id="7" name="Picture 6" descr="ArkansasWaterShed_Logo_WithTrees.png"/>
          <p:cNvPicPr>
            <a:picLocks noChangeAspect="1"/>
          </p:cNvPicPr>
          <p:nvPr/>
        </p:nvPicPr>
        <p:blipFill>
          <a:blip r:embed="rId5"/>
          <a:stretch>
            <a:fillRect/>
          </a:stretch>
        </p:blipFill>
        <p:spPr>
          <a:xfrm>
            <a:off x="2607470" y="6310313"/>
            <a:ext cx="471920" cy="519112"/>
          </a:xfrm>
          <a:prstGeom prst="rect">
            <a:avLst/>
          </a:prstGeom>
        </p:spPr>
      </p:pic>
      <p:pic>
        <p:nvPicPr>
          <p:cNvPr id="8" name="Picture 5" descr="ANRC Seal.GIF"/>
          <p:cNvPicPr>
            <a:picLocks noChangeAspect="1"/>
          </p:cNvPicPr>
          <p:nvPr/>
        </p:nvPicPr>
        <p:blipFill>
          <a:blip r:embed="rId6"/>
          <a:srcRect/>
          <a:stretch>
            <a:fillRect/>
          </a:stretch>
        </p:blipFill>
        <p:spPr bwMode="auto">
          <a:xfrm>
            <a:off x="3079390" y="6310313"/>
            <a:ext cx="520700" cy="519112"/>
          </a:xfrm>
          <a:prstGeom prst="rect">
            <a:avLst/>
          </a:prstGeom>
          <a:noFill/>
          <a:ln w="9525">
            <a:noFill/>
            <a:miter lim="800000"/>
            <a:headEnd/>
            <a:tailEnd/>
          </a:ln>
        </p:spPr>
      </p:pic>
    </p:spTree>
    <p:extLst>
      <p:ext uri="{BB962C8B-B14F-4D97-AF65-F5344CB8AC3E}">
        <p14:creationId xmlns:p14="http://schemas.microsoft.com/office/powerpoint/2010/main" val="39804241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Learn More About Lake Conway-Point Remove</a:t>
            </a:r>
            <a:endParaRPr lang="en-US" dirty="0"/>
          </a:p>
        </p:txBody>
      </p:sp>
      <p:sp>
        <p:nvSpPr>
          <p:cNvPr id="3" name="Content Placeholder 2"/>
          <p:cNvSpPr>
            <a:spLocks noGrp="1"/>
          </p:cNvSpPr>
          <p:nvPr>
            <p:ph idx="1"/>
          </p:nvPr>
        </p:nvSpPr>
        <p:spPr/>
        <p:txBody>
          <a:bodyPr/>
          <a:lstStyle/>
          <a:p>
            <a:endParaRPr lang="en-US" dirty="0"/>
          </a:p>
        </p:txBody>
      </p:sp>
      <p:pic>
        <p:nvPicPr>
          <p:cNvPr id="104450" name="Picture 2" descr="http://watersheds.cast.uark.edu/huc8/11110203.png"/>
          <p:cNvPicPr>
            <a:picLocks noChangeAspect="1" noChangeArrowheads="1"/>
          </p:cNvPicPr>
          <p:nvPr/>
        </p:nvPicPr>
        <p:blipFill>
          <a:blip r:embed="rId3"/>
          <a:srcRect/>
          <a:stretch>
            <a:fillRect/>
          </a:stretch>
        </p:blipFill>
        <p:spPr bwMode="auto">
          <a:xfrm>
            <a:off x="457200" y="1981200"/>
            <a:ext cx="3688456" cy="3840437"/>
          </a:xfrm>
          <a:prstGeom prst="rect">
            <a:avLst/>
          </a:prstGeom>
          <a:noFill/>
        </p:spPr>
      </p:pic>
      <p:pic>
        <p:nvPicPr>
          <p:cNvPr id="104452" name="Picture 4" descr="http://vestig.cast.uark.edu/WebService/aarms/temp/dnc-i4vn0y4n.png"/>
          <p:cNvPicPr>
            <a:picLocks noChangeAspect="1" noChangeArrowheads="1"/>
          </p:cNvPicPr>
          <p:nvPr/>
        </p:nvPicPr>
        <p:blipFill>
          <a:blip r:embed="rId4"/>
          <a:srcRect/>
          <a:stretch>
            <a:fillRect/>
          </a:stretch>
        </p:blipFill>
        <p:spPr bwMode="auto">
          <a:xfrm>
            <a:off x="5671457" y="1417636"/>
            <a:ext cx="2671237" cy="2374433"/>
          </a:xfrm>
          <a:prstGeom prst="rect">
            <a:avLst/>
          </a:prstGeom>
          <a:noFill/>
        </p:spPr>
      </p:pic>
      <p:pic>
        <p:nvPicPr>
          <p:cNvPr id="104454" name="Picture 6" descr="http://vestig.cast.uark.edu/WebService/aarms/temp/dnc-sbdni3kh.png"/>
          <p:cNvPicPr>
            <a:picLocks noChangeAspect="1" noChangeArrowheads="1"/>
          </p:cNvPicPr>
          <p:nvPr/>
        </p:nvPicPr>
        <p:blipFill>
          <a:blip r:embed="rId5"/>
          <a:srcRect/>
          <a:stretch>
            <a:fillRect/>
          </a:stretch>
        </p:blipFill>
        <p:spPr bwMode="auto">
          <a:xfrm>
            <a:off x="5638800" y="3786626"/>
            <a:ext cx="2702857" cy="2402540"/>
          </a:xfrm>
          <a:prstGeom prst="rect">
            <a:avLst/>
          </a:prstGeom>
          <a:noFill/>
        </p:spPr>
      </p:pic>
      <p:pic>
        <p:nvPicPr>
          <p:cNvPr id="7" name="Picture 6" descr="ArkansasWaterShed_Logo_WithTrees.png"/>
          <p:cNvPicPr>
            <a:picLocks noChangeAspect="1"/>
          </p:cNvPicPr>
          <p:nvPr/>
        </p:nvPicPr>
        <p:blipFill>
          <a:blip r:embed="rId6"/>
          <a:stretch>
            <a:fillRect/>
          </a:stretch>
        </p:blipFill>
        <p:spPr>
          <a:xfrm>
            <a:off x="2607470" y="6310313"/>
            <a:ext cx="471920" cy="519112"/>
          </a:xfrm>
          <a:prstGeom prst="rect">
            <a:avLst/>
          </a:prstGeom>
        </p:spPr>
      </p:pic>
      <p:pic>
        <p:nvPicPr>
          <p:cNvPr id="8" name="Picture 5" descr="ANRC Seal.GIF"/>
          <p:cNvPicPr>
            <a:picLocks noChangeAspect="1"/>
          </p:cNvPicPr>
          <p:nvPr/>
        </p:nvPicPr>
        <p:blipFill>
          <a:blip r:embed="rId7"/>
          <a:srcRect/>
          <a:stretch>
            <a:fillRect/>
          </a:stretch>
        </p:blipFill>
        <p:spPr bwMode="auto">
          <a:xfrm>
            <a:off x="3079390" y="6310313"/>
            <a:ext cx="520700" cy="519112"/>
          </a:xfrm>
          <a:prstGeom prst="rect">
            <a:avLst/>
          </a:prstGeom>
          <a:noFill/>
          <a:ln w="9525">
            <a:noFill/>
            <a:miter lim="800000"/>
            <a:headEnd/>
            <a:tailEnd/>
          </a:ln>
        </p:spPr>
      </p:pic>
    </p:spTree>
    <p:extLst>
      <p:ext uri="{BB962C8B-B14F-4D97-AF65-F5344CB8AC3E}">
        <p14:creationId xmlns:p14="http://schemas.microsoft.com/office/powerpoint/2010/main" val="9840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4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4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Happens Now?</a:t>
            </a:r>
            <a:endParaRPr lang="en-US" dirty="0"/>
          </a:p>
        </p:txBody>
      </p:sp>
      <p:sp>
        <p:nvSpPr>
          <p:cNvPr id="3" name="Content Placeholder 2"/>
          <p:cNvSpPr>
            <a:spLocks noGrp="1"/>
          </p:cNvSpPr>
          <p:nvPr>
            <p:ph idx="1"/>
          </p:nvPr>
        </p:nvSpPr>
        <p:spPr/>
        <p:txBody>
          <a:bodyPr/>
          <a:lstStyle/>
          <a:p>
            <a:endParaRPr lang="en-US" dirty="0"/>
          </a:p>
        </p:txBody>
      </p:sp>
      <p:pic>
        <p:nvPicPr>
          <p:cNvPr id="118791" name="Picture 7" descr="spring creek cleanup volunteers"/>
          <p:cNvPicPr>
            <a:picLocks noChangeAspect="1" noChangeArrowheads="1"/>
          </p:cNvPicPr>
          <p:nvPr/>
        </p:nvPicPr>
        <p:blipFill>
          <a:blip r:embed="rId3"/>
          <a:srcRect/>
          <a:stretch>
            <a:fillRect/>
          </a:stretch>
        </p:blipFill>
        <p:spPr bwMode="auto">
          <a:xfrm>
            <a:off x="5575177" y="1768876"/>
            <a:ext cx="2419350" cy="1819275"/>
          </a:xfrm>
          <a:prstGeom prst="rect">
            <a:avLst/>
          </a:prstGeom>
          <a:noFill/>
        </p:spPr>
      </p:pic>
      <p:pic>
        <p:nvPicPr>
          <p:cNvPr id="118790" name="Picture 6" descr="Riparian sign"/>
          <p:cNvPicPr>
            <a:picLocks noChangeAspect="1" noChangeArrowheads="1"/>
          </p:cNvPicPr>
          <p:nvPr/>
        </p:nvPicPr>
        <p:blipFill>
          <a:blip r:embed="rId4"/>
          <a:srcRect/>
          <a:stretch>
            <a:fillRect/>
          </a:stretch>
        </p:blipFill>
        <p:spPr bwMode="auto">
          <a:xfrm>
            <a:off x="3679702" y="1768876"/>
            <a:ext cx="1895475" cy="2533650"/>
          </a:xfrm>
          <a:prstGeom prst="rect">
            <a:avLst/>
          </a:prstGeom>
          <a:noFill/>
        </p:spPr>
      </p:pic>
      <p:pic>
        <p:nvPicPr>
          <p:cNvPr id="118789" name="Picture 5" descr="Community involvement picture for chapter 5 cover (UA Division of Ag)"/>
          <p:cNvPicPr>
            <a:picLocks noChangeAspect="1" noChangeArrowheads="1"/>
          </p:cNvPicPr>
          <p:nvPr/>
        </p:nvPicPr>
        <p:blipFill>
          <a:blip r:embed="rId5"/>
          <a:srcRect/>
          <a:stretch>
            <a:fillRect/>
          </a:stretch>
        </p:blipFill>
        <p:spPr bwMode="auto">
          <a:xfrm>
            <a:off x="1203202" y="1768876"/>
            <a:ext cx="2476500" cy="1847850"/>
          </a:xfrm>
          <a:prstGeom prst="rect">
            <a:avLst/>
          </a:prstGeom>
          <a:noFill/>
        </p:spPr>
      </p:pic>
      <p:pic>
        <p:nvPicPr>
          <p:cNvPr id="118788" name="Picture 4" descr="stream fencing"/>
          <p:cNvPicPr>
            <a:picLocks noChangeAspect="1" noChangeArrowheads="1"/>
          </p:cNvPicPr>
          <p:nvPr/>
        </p:nvPicPr>
        <p:blipFill>
          <a:blip r:embed="rId6"/>
          <a:srcRect/>
          <a:stretch>
            <a:fillRect/>
          </a:stretch>
        </p:blipFill>
        <p:spPr bwMode="auto">
          <a:xfrm>
            <a:off x="1584202" y="3616726"/>
            <a:ext cx="2095500" cy="1562100"/>
          </a:xfrm>
          <a:prstGeom prst="rect">
            <a:avLst/>
          </a:prstGeom>
          <a:noFill/>
        </p:spPr>
      </p:pic>
      <p:pic>
        <p:nvPicPr>
          <p:cNvPr id="118787" name="Picture 3" descr="Revegetation after forest road construction or maintenance prevents erosion (Image courtesy of Arkansas Forest Resources Center)"/>
          <p:cNvPicPr>
            <a:picLocks noChangeAspect="1" noChangeArrowheads="1"/>
          </p:cNvPicPr>
          <p:nvPr/>
        </p:nvPicPr>
        <p:blipFill>
          <a:blip r:embed="rId7"/>
          <a:srcRect/>
          <a:stretch>
            <a:fillRect/>
          </a:stretch>
        </p:blipFill>
        <p:spPr bwMode="auto">
          <a:xfrm>
            <a:off x="5575177" y="3616726"/>
            <a:ext cx="2647950" cy="1981200"/>
          </a:xfrm>
          <a:prstGeom prst="rect">
            <a:avLst/>
          </a:prstGeom>
          <a:noFill/>
        </p:spPr>
      </p:pic>
      <p:pic>
        <p:nvPicPr>
          <p:cNvPr id="118786" name="Picture 2" descr="lake fay riparian enhancement disc golfer"/>
          <p:cNvPicPr>
            <a:picLocks noChangeAspect="1" noChangeArrowheads="1"/>
          </p:cNvPicPr>
          <p:nvPr/>
        </p:nvPicPr>
        <p:blipFill>
          <a:blip r:embed="rId8"/>
          <a:srcRect/>
          <a:stretch>
            <a:fillRect/>
          </a:stretch>
        </p:blipFill>
        <p:spPr bwMode="auto">
          <a:xfrm>
            <a:off x="3321728" y="4207276"/>
            <a:ext cx="2590800" cy="1943100"/>
          </a:xfrm>
          <a:prstGeom prst="rect">
            <a:avLst/>
          </a:prstGeom>
          <a:noFill/>
        </p:spPr>
      </p:pic>
      <p:pic>
        <p:nvPicPr>
          <p:cNvPr id="118785" name="Picture 1" descr="BMP Pics 020"/>
          <p:cNvPicPr>
            <a:picLocks noChangeAspect="1" noChangeArrowheads="1"/>
          </p:cNvPicPr>
          <p:nvPr/>
        </p:nvPicPr>
        <p:blipFill>
          <a:blip r:embed="rId9"/>
          <a:srcRect/>
          <a:stretch>
            <a:fillRect/>
          </a:stretch>
        </p:blipFill>
        <p:spPr bwMode="auto">
          <a:xfrm>
            <a:off x="457200" y="3616726"/>
            <a:ext cx="1352550" cy="1828800"/>
          </a:xfrm>
          <a:prstGeom prst="rect">
            <a:avLst/>
          </a:prstGeom>
          <a:noFill/>
        </p:spPr>
      </p:pic>
      <p:sp>
        <p:nvSpPr>
          <p:cNvPr id="118792" name="Rectangle 8"/>
          <p:cNvSpPr>
            <a:spLocks noChangeArrowheads="1"/>
          </p:cNvSpPr>
          <p:nvPr/>
        </p:nvSpPr>
        <p:spPr bwMode="auto">
          <a:xfrm>
            <a:off x="752036" y="609600"/>
            <a:ext cx="8343309"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hangingPunct="0"/>
            <a:r>
              <a:rPr lang="en-US" sz="2400" dirty="0" smtClean="0">
                <a:latin typeface="Arial" pitchFamily="34" charset="0"/>
                <a:cs typeface="Times New Roman" pitchFamily="18" charset="0"/>
              </a:rPr>
              <a:t>           Chapter </a:t>
            </a:r>
            <a:r>
              <a:rPr lang="en-US" sz="2400" dirty="0">
                <a:latin typeface="Arial" pitchFamily="34" charset="0"/>
                <a:cs typeface="Times New Roman" pitchFamily="18" charset="0"/>
              </a:rPr>
              <a:t>4: </a:t>
            </a:r>
            <a:r>
              <a:rPr lang="en-US" dirty="0">
                <a:latin typeface="Arial" pitchFamily="34" charset="0"/>
                <a:cs typeface="Times New Roman" pitchFamily="18" charset="0"/>
              </a:rPr>
              <a:t>Managing to </a:t>
            </a:r>
            <a:r>
              <a:rPr lang="en-US" dirty="0" smtClean="0">
                <a:latin typeface="Arial" pitchFamily="34" charset="0"/>
                <a:cs typeface="Times New Roman" pitchFamily="18" charset="0"/>
              </a:rPr>
              <a:t>Improve </a:t>
            </a:r>
            <a:r>
              <a:rPr lang="en-US" dirty="0">
                <a:latin typeface="Arial" pitchFamily="34" charset="0"/>
                <a:cs typeface="Times New Roman" pitchFamily="18" charset="0"/>
              </a:rPr>
              <a:t>Watershed Function</a:t>
            </a:r>
            <a:endParaRPr lang="en-US" sz="1200" dirty="0">
              <a:latin typeface="Arial" pitchFamily="34" charset="0"/>
            </a:endParaRPr>
          </a:p>
        </p:txBody>
      </p:sp>
      <p:pic>
        <p:nvPicPr>
          <p:cNvPr id="12" name="Picture 11" descr="ArkansasWaterShed_Logo_WithTrees.png"/>
          <p:cNvPicPr>
            <a:picLocks noChangeAspect="1"/>
          </p:cNvPicPr>
          <p:nvPr/>
        </p:nvPicPr>
        <p:blipFill>
          <a:blip r:embed="rId10"/>
          <a:stretch>
            <a:fillRect/>
          </a:stretch>
        </p:blipFill>
        <p:spPr>
          <a:xfrm>
            <a:off x="2607470" y="6310313"/>
            <a:ext cx="471920" cy="519112"/>
          </a:xfrm>
          <a:prstGeom prst="rect">
            <a:avLst/>
          </a:prstGeom>
        </p:spPr>
      </p:pic>
      <p:pic>
        <p:nvPicPr>
          <p:cNvPr id="13" name="Picture 5" descr="ANRC Seal.GIF"/>
          <p:cNvPicPr>
            <a:picLocks noChangeAspect="1"/>
          </p:cNvPicPr>
          <p:nvPr/>
        </p:nvPicPr>
        <p:blipFill>
          <a:blip r:embed="rId11"/>
          <a:srcRect/>
          <a:stretch>
            <a:fillRect/>
          </a:stretch>
        </p:blipFill>
        <p:spPr bwMode="auto">
          <a:xfrm>
            <a:off x="3079390" y="6310313"/>
            <a:ext cx="520700" cy="519112"/>
          </a:xfrm>
          <a:prstGeom prst="rect">
            <a:avLst/>
          </a:prstGeom>
          <a:noFill/>
          <a:ln w="9525">
            <a:noFill/>
            <a:miter lim="800000"/>
            <a:headEnd/>
            <a:tailEnd/>
          </a:ln>
        </p:spPr>
      </p:pic>
    </p:spTree>
    <p:extLst>
      <p:ext uri="{BB962C8B-B14F-4D97-AF65-F5344CB8AC3E}">
        <p14:creationId xmlns:p14="http://schemas.microsoft.com/office/powerpoint/2010/main" val="5506193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28700"/>
            <a:ext cx="8229600" cy="1143000"/>
          </a:xfrm>
        </p:spPr>
        <p:txBody>
          <a:bodyPr>
            <a:normAutofit fontScale="90000"/>
          </a:bodyPr>
          <a:lstStyle/>
          <a:p>
            <a:r>
              <a:rPr lang="en-US" dirty="0" smtClean="0"/>
              <a:t>Community-Driven Watershed Protection and Management</a:t>
            </a:r>
            <a:br>
              <a:rPr lang="en-US" dirty="0" smtClean="0"/>
            </a:br>
            <a:r>
              <a:rPr lang="en-US" dirty="0" smtClean="0"/>
              <a:t>Chapter 5</a:t>
            </a:r>
            <a:br>
              <a:rPr lang="en-US" dirty="0" smtClean="0"/>
            </a:br>
            <a:r>
              <a:rPr lang="en-US" dirty="0" smtClean="0"/>
              <a:t> </a:t>
            </a:r>
            <a:br>
              <a:rPr lang="en-US" dirty="0" smtClean="0"/>
            </a:br>
            <a:endParaRPr lang="en-US" dirty="0"/>
          </a:p>
        </p:txBody>
      </p:sp>
      <p:sp>
        <p:nvSpPr>
          <p:cNvPr id="3" name="Content Placeholder 2"/>
          <p:cNvSpPr>
            <a:spLocks noGrp="1"/>
          </p:cNvSpPr>
          <p:nvPr>
            <p:ph idx="1"/>
          </p:nvPr>
        </p:nvSpPr>
        <p:spPr>
          <a:xfrm>
            <a:off x="457200" y="1882066"/>
            <a:ext cx="7958831" cy="4244097"/>
          </a:xfrm>
        </p:spPr>
        <p:txBody>
          <a:bodyPr/>
          <a:lstStyle/>
          <a:p>
            <a:endParaRPr lang="en-US" dirty="0"/>
          </a:p>
        </p:txBody>
      </p:sp>
      <p:pic>
        <p:nvPicPr>
          <p:cNvPr id="120834" name="Picture 2" descr="ordinance input"/>
          <p:cNvPicPr>
            <a:picLocks noChangeAspect="1" noChangeArrowheads="1"/>
          </p:cNvPicPr>
          <p:nvPr/>
        </p:nvPicPr>
        <p:blipFill>
          <a:blip r:embed="rId3"/>
          <a:srcRect/>
          <a:stretch>
            <a:fillRect/>
          </a:stretch>
        </p:blipFill>
        <p:spPr bwMode="auto">
          <a:xfrm>
            <a:off x="457200" y="1882066"/>
            <a:ext cx="2277903" cy="1525765"/>
          </a:xfrm>
          <a:prstGeom prst="rect">
            <a:avLst/>
          </a:prstGeom>
          <a:noFill/>
          <a:ln w="9525">
            <a:noFill/>
            <a:miter lim="800000"/>
            <a:headEnd/>
            <a:tailEnd/>
          </a:ln>
        </p:spPr>
      </p:pic>
      <p:pic>
        <p:nvPicPr>
          <p:cNvPr id="120835" name="Picture 3" descr="Cargill Volunteers &amp; KAB Banner"/>
          <p:cNvPicPr>
            <a:picLocks noChangeAspect="1" noChangeArrowheads="1"/>
          </p:cNvPicPr>
          <p:nvPr/>
        </p:nvPicPr>
        <p:blipFill>
          <a:blip r:embed="rId4"/>
          <a:srcRect/>
          <a:stretch>
            <a:fillRect/>
          </a:stretch>
        </p:blipFill>
        <p:spPr bwMode="auto">
          <a:xfrm>
            <a:off x="2735103" y="1882066"/>
            <a:ext cx="2106855" cy="1525765"/>
          </a:xfrm>
          <a:prstGeom prst="rect">
            <a:avLst/>
          </a:prstGeom>
          <a:noFill/>
          <a:ln w="9525">
            <a:noFill/>
            <a:miter lim="800000"/>
            <a:headEnd/>
            <a:tailEnd/>
          </a:ln>
        </p:spPr>
      </p:pic>
      <p:pic>
        <p:nvPicPr>
          <p:cNvPr id="120836" name="Picture 4" descr="watershed luncheon series"/>
          <p:cNvPicPr>
            <a:picLocks noChangeAspect="1" noChangeArrowheads="1"/>
          </p:cNvPicPr>
          <p:nvPr/>
        </p:nvPicPr>
        <p:blipFill>
          <a:blip r:embed="rId5"/>
          <a:srcRect/>
          <a:stretch>
            <a:fillRect/>
          </a:stretch>
        </p:blipFill>
        <p:spPr bwMode="auto">
          <a:xfrm>
            <a:off x="457200" y="3407831"/>
            <a:ext cx="2378188" cy="1783641"/>
          </a:xfrm>
          <a:prstGeom prst="rect">
            <a:avLst/>
          </a:prstGeom>
          <a:noFill/>
          <a:ln w="9525">
            <a:noFill/>
            <a:miter lim="800000"/>
            <a:headEnd/>
            <a:tailEnd/>
          </a:ln>
        </p:spPr>
      </p:pic>
      <p:pic>
        <p:nvPicPr>
          <p:cNvPr id="120837" name="Picture 5" descr="Lee Creek 4-H"/>
          <p:cNvPicPr>
            <a:picLocks noChangeAspect="1" noChangeArrowheads="1"/>
          </p:cNvPicPr>
          <p:nvPr/>
        </p:nvPicPr>
        <p:blipFill>
          <a:blip r:embed="rId6"/>
          <a:srcRect/>
          <a:stretch>
            <a:fillRect/>
          </a:stretch>
        </p:blipFill>
        <p:spPr bwMode="auto">
          <a:xfrm>
            <a:off x="2835387" y="3407831"/>
            <a:ext cx="2006571" cy="1783641"/>
          </a:xfrm>
          <a:prstGeom prst="rect">
            <a:avLst/>
          </a:prstGeom>
          <a:noFill/>
          <a:ln w="9525">
            <a:noFill/>
            <a:miter lim="800000"/>
            <a:headEnd/>
            <a:tailEnd/>
          </a:ln>
        </p:spPr>
      </p:pic>
      <p:pic>
        <p:nvPicPr>
          <p:cNvPr id="120838" name="Picture 6" descr="ordinance input 3"/>
          <p:cNvPicPr>
            <a:picLocks noChangeAspect="1" noChangeArrowheads="1"/>
          </p:cNvPicPr>
          <p:nvPr/>
        </p:nvPicPr>
        <p:blipFill>
          <a:blip r:embed="rId7"/>
          <a:srcRect/>
          <a:stretch>
            <a:fillRect/>
          </a:stretch>
        </p:blipFill>
        <p:spPr bwMode="auto">
          <a:xfrm>
            <a:off x="4841958" y="2283429"/>
            <a:ext cx="1762151" cy="2628900"/>
          </a:xfrm>
          <a:prstGeom prst="rect">
            <a:avLst/>
          </a:prstGeom>
          <a:noFill/>
          <a:ln w="9525">
            <a:noFill/>
            <a:miter lim="800000"/>
            <a:headEnd/>
            <a:tailEnd/>
          </a:ln>
        </p:spPr>
      </p:pic>
      <p:sp>
        <p:nvSpPr>
          <p:cNvPr id="9" name="TextBox 8"/>
          <p:cNvSpPr txBox="1"/>
          <p:nvPr/>
        </p:nvSpPr>
        <p:spPr>
          <a:xfrm>
            <a:off x="914400" y="5415379"/>
            <a:ext cx="6560597" cy="369332"/>
          </a:xfrm>
          <a:prstGeom prst="rect">
            <a:avLst/>
          </a:prstGeom>
          <a:noFill/>
        </p:spPr>
        <p:txBody>
          <a:bodyPr wrap="square" rtlCol="0">
            <a:spAutoFit/>
          </a:bodyPr>
          <a:lstStyle/>
          <a:p>
            <a:r>
              <a:rPr lang="en-US" dirty="0" smtClean="0"/>
              <a:t>This is where you all come in....and everyone else of course</a:t>
            </a:r>
            <a:endParaRPr lang="en-US" dirty="0"/>
          </a:p>
        </p:txBody>
      </p:sp>
      <p:pic>
        <p:nvPicPr>
          <p:cNvPr id="10" name="Picture 9" descr="ArkansasWaterShed_Logo_WithTrees.png"/>
          <p:cNvPicPr>
            <a:picLocks noChangeAspect="1"/>
          </p:cNvPicPr>
          <p:nvPr/>
        </p:nvPicPr>
        <p:blipFill>
          <a:blip r:embed="rId8"/>
          <a:stretch>
            <a:fillRect/>
          </a:stretch>
        </p:blipFill>
        <p:spPr>
          <a:xfrm>
            <a:off x="2607470" y="6310313"/>
            <a:ext cx="471920" cy="519112"/>
          </a:xfrm>
          <a:prstGeom prst="rect">
            <a:avLst/>
          </a:prstGeom>
        </p:spPr>
      </p:pic>
      <p:pic>
        <p:nvPicPr>
          <p:cNvPr id="11" name="Picture 5" descr="ANRC Seal.GIF"/>
          <p:cNvPicPr>
            <a:picLocks noChangeAspect="1"/>
          </p:cNvPicPr>
          <p:nvPr/>
        </p:nvPicPr>
        <p:blipFill>
          <a:blip r:embed="rId9"/>
          <a:srcRect/>
          <a:stretch>
            <a:fillRect/>
          </a:stretch>
        </p:blipFill>
        <p:spPr bwMode="auto">
          <a:xfrm>
            <a:off x="3079390" y="6310313"/>
            <a:ext cx="520700" cy="519112"/>
          </a:xfrm>
          <a:prstGeom prst="rect">
            <a:avLst/>
          </a:prstGeom>
          <a:noFill/>
          <a:ln w="9525">
            <a:noFill/>
            <a:miter lim="800000"/>
            <a:headEnd/>
            <a:tailEnd/>
          </a:ln>
        </p:spPr>
      </p:pic>
    </p:spTree>
    <p:extLst>
      <p:ext uri="{BB962C8B-B14F-4D97-AF65-F5344CB8AC3E}">
        <p14:creationId xmlns:p14="http://schemas.microsoft.com/office/powerpoint/2010/main" val="10952665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Workshops</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1828800"/>
            <a:ext cx="822960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0214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1143000"/>
          </a:xfrm>
        </p:spPr>
        <p:txBody>
          <a:bodyPr/>
          <a:lstStyle/>
          <a:p>
            <a:r>
              <a:rPr lang="en-US" dirty="0" smtClean="0"/>
              <a:t>Feedback</a:t>
            </a: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447800"/>
            <a:ext cx="8229600" cy="4584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3513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81400" y="1371600"/>
            <a:ext cx="4389437" cy="4389437"/>
          </a:xfrm>
        </p:spPr>
      </p:pic>
    </p:spTree>
    <p:extLst>
      <p:ext uri="{BB962C8B-B14F-4D97-AF65-F5344CB8AC3E}">
        <p14:creationId xmlns:p14="http://schemas.microsoft.com/office/powerpoint/2010/main" val="10637350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7548</TotalTime>
  <Words>1066</Words>
  <Application>Microsoft Office PowerPoint</Application>
  <PresentationFormat>On-screen Show (4:3)</PresentationFormat>
  <Paragraphs>87</Paragraphs>
  <Slides>18</Slides>
  <Notes>10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Flow</vt:lpstr>
      <vt:lpstr>PowerPoint Presentation</vt:lpstr>
      <vt:lpstr>PowerPoint Presentation</vt:lpstr>
      <vt:lpstr>What is the AWS Program?</vt:lpstr>
      <vt:lpstr>Priority Watersheds of Arkansas</vt:lpstr>
      <vt:lpstr>AWS Program</vt:lpstr>
      <vt:lpstr>Major Tasks</vt:lpstr>
      <vt:lpstr>Agencies/ Organizations On Advisory Committee </vt:lpstr>
      <vt:lpstr>Importance of Advisory Committee</vt:lpstr>
      <vt:lpstr>Arkansas Watershed Steward Handbook </vt:lpstr>
      <vt:lpstr>PowerPoint Presentation</vt:lpstr>
      <vt:lpstr>Module Outline</vt:lpstr>
      <vt:lpstr>Arkansas River Basins</vt:lpstr>
      <vt:lpstr>Let’s Learn More About Lake Conway-Point Remove</vt:lpstr>
      <vt:lpstr>So What Happens Now?</vt:lpstr>
      <vt:lpstr>Community-Driven Watershed Protection and Management Chapter 5   </vt:lpstr>
      <vt:lpstr>Workshops</vt:lpstr>
      <vt:lpstr>Feedback</vt:lpstr>
      <vt:lpstr>Questions</vt:lpstr>
    </vt:vector>
  </TitlesOfParts>
  <Company>UACES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rfields</dc:creator>
  <cp:lastModifiedBy>Daniels</cp:lastModifiedBy>
  <cp:revision>73</cp:revision>
  <dcterms:created xsi:type="dcterms:W3CDTF">2013-06-10T15:52:00Z</dcterms:created>
  <dcterms:modified xsi:type="dcterms:W3CDTF">2014-09-18T13:52:51Z</dcterms:modified>
</cp:coreProperties>
</file>