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9" r:id="rId2"/>
    <p:sldId id="330" r:id="rId3"/>
    <p:sldId id="339" r:id="rId4"/>
    <p:sldId id="332" r:id="rId5"/>
    <p:sldId id="328" r:id="rId6"/>
    <p:sldId id="340" r:id="rId7"/>
    <p:sldId id="343" r:id="rId8"/>
    <p:sldId id="344" r:id="rId9"/>
    <p:sldId id="345" r:id="rId10"/>
    <p:sldId id="346" r:id="rId11"/>
    <p:sldId id="341" r:id="rId12"/>
    <p:sldId id="333" r:id="rId13"/>
    <p:sldId id="338" r:id="rId14"/>
    <p:sldId id="342" r:id="rId15"/>
    <p:sldId id="334" r:id="rId16"/>
    <p:sldId id="335" r:id="rId17"/>
    <p:sldId id="336" r:id="rId18"/>
    <p:sldId id="33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E9EDF4"/>
    <a:srgbClr val="D0D8E8"/>
    <a:srgbClr val="F1D2B9"/>
    <a:srgbClr val="D0752A"/>
    <a:srgbClr val="F9EDE3"/>
    <a:srgbClr val="376092"/>
    <a:srgbClr val="F6E2D2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3" autoAdjust="0"/>
    <p:restoredTop sz="81636" autoAdjust="0"/>
  </p:normalViewPr>
  <p:slideViewPr>
    <p:cSldViewPr>
      <p:cViewPr>
        <p:scale>
          <a:sx n="74" d="100"/>
          <a:sy n="74" d="100"/>
        </p:scale>
        <p:origin x="-19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4BE51-173F-4B4F-B4A4-E0BFFC5BE0B5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A542A-1170-4BFD-81AF-8703EC3E48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21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A542A-1170-4BFD-81AF-8703EC3E48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129E5-00C2-4615-93FC-A4A8A07E1B34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858000" cy="2057400"/>
          </a:xfrm>
          <a:solidFill>
            <a:srgbClr val="376092"/>
          </a:solidFill>
        </p:spPr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8-Digit HUC Watershed Prioritization</a:t>
            </a:r>
            <a:b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Arkansas</a:t>
            </a:r>
            <a:b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Risk Assessment Matrix Approach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800"/>
            <a:ext cx="230339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752600" y="2667000"/>
            <a:ext cx="6096000" cy="1066800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2014 Update</a:t>
            </a:r>
          </a:p>
          <a:p>
            <a:pPr algn="ctr">
              <a:spcBef>
                <a:spcPct val="0"/>
              </a:spcBef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Threatened and Endangered (T&amp;E) Species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38400" y="3954966"/>
            <a:ext cx="45546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0" indent="-1314450" algn="ctr">
              <a:spcBef>
                <a:spcPct val="0"/>
              </a:spcBef>
              <a:defRPr/>
            </a:pP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Dharmendra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Saraswat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Ph.D.</a:t>
            </a:r>
          </a:p>
          <a:p>
            <a:pPr marL="1314450" lvl="0" indent="-1314450" algn="ctr">
              <a:spcBef>
                <a:spcPct val="0"/>
              </a:spcBef>
              <a:defRPr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Associate Professor/Extension Engineer</a:t>
            </a:r>
          </a:p>
          <a:p>
            <a:pPr marL="1314450" lvl="0" indent="-1314450" algn="ctr">
              <a:spcBef>
                <a:spcPct val="0"/>
              </a:spcBef>
              <a:defRPr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Biological and Agricultural Engineering</a:t>
            </a:r>
          </a:p>
          <a:p>
            <a:pPr marL="1314450" lvl="0" indent="-1314450" algn="ctr">
              <a:spcBef>
                <a:spcPct val="0"/>
              </a:spcBef>
              <a:defRPr/>
            </a:pP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Dsaraswat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501-681-5987 (cell)</a:t>
            </a:r>
            <a:endParaRPr lang="en-US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23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7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-1" y="0"/>
            <a:ext cx="8534401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What is Arkansas Watershed Prioritization Approach?</a:t>
            </a:r>
          </a:p>
        </p:txBody>
      </p:sp>
      <p:sp>
        <p:nvSpPr>
          <p:cNvPr id="20" name="Subtitle 4"/>
          <p:cNvSpPr txBox="1">
            <a:spLocks/>
          </p:cNvSpPr>
          <p:nvPr/>
        </p:nvSpPr>
        <p:spPr>
          <a:xfrm>
            <a:off x="1524000" y="1143000"/>
            <a:ext cx="5638800" cy="3505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ro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active stakeholder participation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 comparative risk assessment based collaborative process that integrate scientific analysis and stakeholder deliberation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" descr="C:\Documents and Settings\DSaraswat\Local Settings\Temporary Internet Files\Content.IE5\2GQS44TP\MMAG00222_000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1615440" cy="1524000"/>
          </a:xfrm>
          <a:prstGeom prst="rect">
            <a:avLst/>
          </a:prstGeom>
          <a:noFill/>
        </p:spPr>
      </p:pic>
      <p:pic>
        <p:nvPicPr>
          <p:cNvPr id="26" name="Picture 3" descr="C:\Documents and Settings\DSaraswat\Local Settings\Temporary Internet Files\Content.IE5\9JYFXEDZ\MMj02835550000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895600"/>
            <a:ext cx="1610139" cy="2057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7720" y="4964671"/>
            <a:ext cx="754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For further details please refer: </a:t>
            </a:r>
          </a:p>
          <a:p>
            <a:r>
              <a:rPr lang="en-US" sz="1400" dirty="0" smtClean="0"/>
              <a:t>Fact sheet #FSPPC 116- Watershed prioritization for managing nonpoint source pollution in Arkansas.  Available </a:t>
            </a:r>
            <a:r>
              <a:rPr lang="en-US" sz="1400" dirty="0"/>
              <a:t>at http://www.uaex.edu/publications/pdf/FSPPC116.pdf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12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74676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What Data Sources are considered?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1319" y="1732546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Federal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170168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State</a:t>
            </a:r>
            <a:endParaRPr lang="en-US" sz="40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7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8" name="Picture 4" descr="C:\Users\dsaraswat.DOMAIN\AppData\Local\Microsoft\Windows\Temporary Internet Files\Content.IE5\XWYQAWL9\MC900189583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991" y="1425228"/>
            <a:ext cx="1685409" cy="132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saraswat.DOMAIN\AppData\Local\Microsoft\Windows\Temporary Internet Files\Content.IE5\PZBF9J89\MC900438767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60957"/>
            <a:ext cx="2167475" cy="184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28600" y="2895600"/>
            <a:ext cx="8767706" cy="2960132"/>
            <a:chOff x="228600" y="2895600"/>
            <a:chExt cx="8767706" cy="2960132"/>
          </a:xfrm>
        </p:grpSpPr>
        <p:pic>
          <p:nvPicPr>
            <p:cNvPr id="1026" name="Picture 2" descr="C:\Users\dsaraswat.DOMAIN\AppData\Local\Microsoft\Windows\Temporary Internet Files\Content.IE5\P1LVHZTX\MP900387953[1]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543590"/>
              <a:ext cx="3070418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dsaraswat.DOMAIN\AppData\Local\Microsoft\Windows\Temporary Internet Files\Content.IE5\PZBF9J89\MC900082359[1]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7336" y="3086132"/>
              <a:ext cx="2878660" cy="2057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72790" y="5486400"/>
              <a:ext cx="7772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NASS </a:t>
              </a:r>
              <a:r>
                <a:rPr lang="en-US" b="1" dirty="0" smtClean="0"/>
                <a:t>Data, </a:t>
              </a:r>
              <a:r>
                <a:rPr lang="en-US" b="1" dirty="0"/>
                <a:t>Census </a:t>
              </a:r>
              <a:r>
                <a:rPr lang="en-US" b="1" dirty="0" smtClean="0"/>
                <a:t>Data,  303(d) list, Land Use Land Cover, and Road network</a:t>
              </a:r>
              <a:endParaRPr lang="en-US" b="1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8069" y="2895600"/>
              <a:ext cx="2788237" cy="22481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579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Continuous Stakeholder Engagement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343400" y="1295400"/>
          <a:ext cx="2743200" cy="46650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43200"/>
              </a:tblGrid>
              <a:tr h="424798">
                <a:tc>
                  <a:txBody>
                    <a:bodyPr/>
                    <a:lstStyle/>
                    <a:p>
                      <a:pPr marL="173038" marR="0" lvl="1" indent="-173038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Water Body Impairment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48598">
                <a:tc>
                  <a:txBody>
                    <a:bodyPr/>
                    <a:lstStyle/>
                    <a:p>
                      <a:pPr marL="284163" marR="0" lvl="1" indent="-2841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Designated Use Impact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Biotic Impacts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Potential Human</a:t>
                      </a:r>
                      <a:r>
                        <a:rPr lang="en-US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Exposure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Urban and Suburban Population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Impervious</a:t>
                      </a:r>
                      <a:r>
                        <a:rPr lang="en-US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Surface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 Economic Activity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 Cropland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 Livestock and Pasture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 Unpaved Roads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 Forestry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 Priority of Neighboring</a:t>
                      </a:r>
                      <a:r>
                        <a:rPr lang="en-US" sz="1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State</a:t>
                      </a:r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35210"/>
              </p:ext>
            </p:extLst>
          </p:nvPr>
        </p:nvGraphicFramePr>
        <p:xfrm>
          <a:off x="525782" y="1131332"/>
          <a:ext cx="2743200" cy="435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194560"/>
              </a:tblGrid>
              <a:tr h="324907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Sl</a:t>
                      </a:r>
                      <a:r>
                        <a:rPr lang="en-US" sz="1200" dirty="0" smtClean="0"/>
                        <a:t>#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Approved category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Body impairment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Human Health Impact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Biotic Impacts</a:t>
                      </a:r>
                      <a:endParaRPr lang="en-US" sz="1200" dirty="0"/>
                    </a:p>
                  </a:txBody>
                  <a:tcPr/>
                </a:tc>
              </a:tr>
              <a:tr h="43428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Potential Human Exposure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Construction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Rural Roads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Non-row Crop Agriculture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Row Crop Agriculture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Urban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Forestry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Priority of a Bordering State</a:t>
                      </a:r>
                      <a:endParaRPr lang="en-US" sz="1200" dirty="0"/>
                    </a:p>
                  </a:txBody>
                  <a:tcPr/>
                </a:tc>
              </a:tr>
              <a:tr h="32490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66392" y="702527"/>
            <a:ext cx="16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2005-2009 Plan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762000"/>
            <a:ext cx="1505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2008 Revision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200400" y="1905000"/>
            <a:ext cx="1143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Summing Junction 17"/>
          <p:cNvSpPr/>
          <p:nvPr/>
        </p:nvSpPr>
        <p:spPr>
          <a:xfrm>
            <a:off x="2514600" y="2895600"/>
            <a:ext cx="384048" cy="304800"/>
          </a:xfrm>
          <a:prstGeom prst="flowChartSummingJunct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Or 19"/>
          <p:cNvSpPr/>
          <p:nvPr/>
        </p:nvSpPr>
        <p:spPr>
          <a:xfrm>
            <a:off x="6477000" y="2895600"/>
            <a:ext cx="307848" cy="304800"/>
          </a:xfrm>
          <a:prstGeom prst="flowChartOr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Or 20"/>
          <p:cNvSpPr/>
          <p:nvPr/>
        </p:nvSpPr>
        <p:spPr>
          <a:xfrm>
            <a:off x="6477000" y="3733800"/>
            <a:ext cx="307848" cy="304800"/>
          </a:xfrm>
          <a:prstGeom prst="flowChartOr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2895600" y="3657600"/>
            <a:ext cx="1676400" cy="1066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124200" y="4038600"/>
            <a:ext cx="1219200" cy="228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124200" y="3505200"/>
            <a:ext cx="1219200" cy="914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124200" y="3733800"/>
            <a:ext cx="1219200" cy="914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7"/>
          <p:cNvGrpSpPr/>
          <p:nvPr/>
        </p:nvGrpSpPr>
        <p:grpSpPr>
          <a:xfrm>
            <a:off x="4169481" y="980370"/>
            <a:ext cx="1828800" cy="1600200"/>
            <a:chOff x="374650" y="1143000"/>
            <a:chExt cx="1530350" cy="1371600"/>
          </a:xfrm>
          <a:scene3d>
            <a:camera prst="isometricOffAxis2Top"/>
            <a:lightRig rig="threePt" dir="t"/>
          </a:scene3d>
        </p:grpSpPr>
        <p:sp>
          <p:nvSpPr>
            <p:cNvPr id="729" name="Rectangle 728"/>
            <p:cNvSpPr/>
            <p:nvPr/>
          </p:nvSpPr>
          <p:spPr>
            <a:xfrm>
              <a:off x="381000" y="1143000"/>
              <a:ext cx="1524000" cy="1371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0" name="Straight Connector 729"/>
            <p:cNvCxnSpPr/>
            <p:nvPr/>
          </p:nvCxnSpPr>
          <p:spPr>
            <a:xfrm rot="5400000">
              <a:off x="76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Straight Connector 730"/>
            <p:cNvCxnSpPr/>
            <p:nvPr/>
          </p:nvCxnSpPr>
          <p:spPr>
            <a:xfrm rot="5400000">
              <a:off x="457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Straight Connector 731"/>
            <p:cNvCxnSpPr/>
            <p:nvPr/>
          </p:nvCxnSpPr>
          <p:spPr>
            <a:xfrm rot="5400000">
              <a:off x="838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" name="Straight Connector 732"/>
            <p:cNvCxnSpPr/>
            <p:nvPr/>
          </p:nvCxnSpPr>
          <p:spPr>
            <a:xfrm>
              <a:off x="381000" y="1447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4" name="Straight Connector 733"/>
            <p:cNvCxnSpPr/>
            <p:nvPr/>
          </p:nvCxnSpPr>
          <p:spPr>
            <a:xfrm>
              <a:off x="381000" y="1828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Straight Connector 734"/>
            <p:cNvCxnSpPr/>
            <p:nvPr/>
          </p:nvCxnSpPr>
          <p:spPr>
            <a:xfrm>
              <a:off x="381000" y="2209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6" name="TextBox 735"/>
            <p:cNvSpPr txBox="1"/>
            <p:nvPr/>
          </p:nvSpPr>
          <p:spPr>
            <a:xfrm>
              <a:off x="381000" y="11430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" name="TextBox 736"/>
            <p:cNvSpPr txBox="1"/>
            <p:nvPr/>
          </p:nvSpPr>
          <p:spPr>
            <a:xfrm>
              <a:off x="762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8" name="TextBox 737"/>
            <p:cNvSpPr txBox="1"/>
            <p:nvPr/>
          </p:nvSpPr>
          <p:spPr>
            <a:xfrm>
              <a:off x="1143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9" name="TextBox 738"/>
            <p:cNvSpPr txBox="1"/>
            <p:nvPr/>
          </p:nvSpPr>
          <p:spPr>
            <a:xfrm>
              <a:off x="1524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0" name="TextBox 739"/>
            <p:cNvSpPr txBox="1"/>
            <p:nvPr/>
          </p:nvSpPr>
          <p:spPr>
            <a:xfrm>
              <a:off x="381000" y="14859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1" name="TextBox 740"/>
            <p:cNvSpPr txBox="1"/>
            <p:nvPr/>
          </p:nvSpPr>
          <p:spPr>
            <a:xfrm>
              <a:off x="762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2" name="TextBox 741"/>
            <p:cNvSpPr txBox="1"/>
            <p:nvPr/>
          </p:nvSpPr>
          <p:spPr>
            <a:xfrm>
              <a:off x="1143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3" name="TextBox 742"/>
            <p:cNvSpPr txBox="1"/>
            <p:nvPr/>
          </p:nvSpPr>
          <p:spPr>
            <a:xfrm>
              <a:off x="1524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4" name="TextBox 743"/>
            <p:cNvSpPr txBox="1"/>
            <p:nvPr/>
          </p:nvSpPr>
          <p:spPr>
            <a:xfrm>
              <a:off x="374650" y="187027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5" name="TextBox 744"/>
            <p:cNvSpPr txBox="1"/>
            <p:nvPr/>
          </p:nvSpPr>
          <p:spPr>
            <a:xfrm>
              <a:off x="755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6" name="TextBox 745"/>
            <p:cNvSpPr txBox="1"/>
            <p:nvPr/>
          </p:nvSpPr>
          <p:spPr>
            <a:xfrm>
              <a:off x="1136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7" name="TextBox 746"/>
            <p:cNvSpPr txBox="1"/>
            <p:nvPr/>
          </p:nvSpPr>
          <p:spPr>
            <a:xfrm>
              <a:off x="1517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8" name="TextBox 747"/>
            <p:cNvSpPr txBox="1"/>
            <p:nvPr/>
          </p:nvSpPr>
          <p:spPr>
            <a:xfrm>
              <a:off x="374650" y="22068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9" name="TextBox 748"/>
            <p:cNvSpPr txBox="1"/>
            <p:nvPr/>
          </p:nvSpPr>
          <p:spPr>
            <a:xfrm>
              <a:off x="755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0" name="TextBox 749"/>
            <p:cNvSpPr txBox="1"/>
            <p:nvPr/>
          </p:nvSpPr>
          <p:spPr>
            <a:xfrm>
              <a:off x="1136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1" name="TextBox 750"/>
            <p:cNvSpPr txBox="1"/>
            <p:nvPr/>
          </p:nvSpPr>
          <p:spPr>
            <a:xfrm>
              <a:off x="1517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775"/>
          <p:cNvGrpSpPr/>
          <p:nvPr/>
        </p:nvGrpSpPr>
        <p:grpSpPr>
          <a:xfrm>
            <a:off x="4162425" y="5057775"/>
            <a:ext cx="1752600" cy="1619250"/>
            <a:chOff x="374650" y="1143000"/>
            <a:chExt cx="1530350" cy="1371600"/>
          </a:xfrm>
          <a:scene3d>
            <a:camera prst="isometricOffAxis2Top"/>
            <a:lightRig rig="threePt" dir="t"/>
          </a:scene3d>
        </p:grpSpPr>
        <p:sp>
          <p:nvSpPr>
            <p:cNvPr id="777" name="Rectangle 776"/>
            <p:cNvSpPr/>
            <p:nvPr/>
          </p:nvSpPr>
          <p:spPr>
            <a:xfrm>
              <a:off x="381000" y="1143000"/>
              <a:ext cx="1524000" cy="1371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8" name="Straight Connector 777"/>
            <p:cNvCxnSpPr/>
            <p:nvPr/>
          </p:nvCxnSpPr>
          <p:spPr>
            <a:xfrm rot="5400000">
              <a:off x="76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9" name="Straight Connector 778"/>
            <p:cNvCxnSpPr/>
            <p:nvPr/>
          </p:nvCxnSpPr>
          <p:spPr>
            <a:xfrm rot="5400000">
              <a:off x="457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0" name="Straight Connector 779"/>
            <p:cNvCxnSpPr/>
            <p:nvPr/>
          </p:nvCxnSpPr>
          <p:spPr>
            <a:xfrm rot="5400000">
              <a:off x="838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1" name="Straight Connector 780"/>
            <p:cNvCxnSpPr/>
            <p:nvPr/>
          </p:nvCxnSpPr>
          <p:spPr>
            <a:xfrm>
              <a:off x="381000" y="1447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2" name="Straight Connector 781"/>
            <p:cNvCxnSpPr/>
            <p:nvPr/>
          </p:nvCxnSpPr>
          <p:spPr>
            <a:xfrm>
              <a:off x="381000" y="1828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3" name="Straight Connector 782"/>
            <p:cNvCxnSpPr/>
            <p:nvPr/>
          </p:nvCxnSpPr>
          <p:spPr>
            <a:xfrm>
              <a:off x="381000" y="2209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4" name="TextBox 783"/>
            <p:cNvSpPr txBox="1"/>
            <p:nvPr/>
          </p:nvSpPr>
          <p:spPr>
            <a:xfrm>
              <a:off x="381000" y="11430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5" name="TextBox 784"/>
            <p:cNvSpPr txBox="1"/>
            <p:nvPr/>
          </p:nvSpPr>
          <p:spPr>
            <a:xfrm>
              <a:off x="762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6" name="TextBox 785"/>
            <p:cNvSpPr txBox="1"/>
            <p:nvPr/>
          </p:nvSpPr>
          <p:spPr>
            <a:xfrm>
              <a:off x="1143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7" name="TextBox 786"/>
            <p:cNvSpPr txBox="1"/>
            <p:nvPr/>
          </p:nvSpPr>
          <p:spPr>
            <a:xfrm>
              <a:off x="1524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8" name="TextBox 787"/>
            <p:cNvSpPr txBox="1"/>
            <p:nvPr/>
          </p:nvSpPr>
          <p:spPr>
            <a:xfrm>
              <a:off x="381000" y="14859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9" name="TextBox 788"/>
            <p:cNvSpPr txBox="1"/>
            <p:nvPr/>
          </p:nvSpPr>
          <p:spPr>
            <a:xfrm>
              <a:off x="762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0" name="TextBox 789"/>
            <p:cNvSpPr txBox="1"/>
            <p:nvPr/>
          </p:nvSpPr>
          <p:spPr>
            <a:xfrm>
              <a:off x="1143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1" name="TextBox 790"/>
            <p:cNvSpPr txBox="1"/>
            <p:nvPr/>
          </p:nvSpPr>
          <p:spPr>
            <a:xfrm>
              <a:off x="1524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2" name="TextBox 791"/>
            <p:cNvSpPr txBox="1"/>
            <p:nvPr/>
          </p:nvSpPr>
          <p:spPr>
            <a:xfrm>
              <a:off x="374650" y="187027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3" name="TextBox 792"/>
            <p:cNvSpPr txBox="1"/>
            <p:nvPr/>
          </p:nvSpPr>
          <p:spPr>
            <a:xfrm>
              <a:off x="755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4" name="TextBox 793"/>
            <p:cNvSpPr txBox="1"/>
            <p:nvPr/>
          </p:nvSpPr>
          <p:spPr>
            <a:xfrm>
              <a:off x="1136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5" name="TextBox 794"/>
            <p:cNvSpPr txBox="1"/>
            <p:nvPr/>
          </p:nvSpPr>
          <p:spPr>
            <a:xfrm>
              <a:off x="1517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6" name="TextBox 795"/>
            <p:cNvSpPr txBox="1"/>
            <p:nvPr/>
          </p:nvSpPr>
          <p:spPr>
            <a:xfrm>
              <a:off x="374650" y="22068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7" name="TextBox 796"/>
            <p:cNvSpPr txBox="1"/>
            <p:nvPr/>
          </p:nvSpPr>
          <p:spPr>
            <a:xfrm>
              <a:off x="755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8" name="TextBox 797"/>
            <p:cNvSpPr txBox="1"/>
            <p:nvPr/>
          </p:nvSpPr>
          <p:spPr>
            <a:xfrm>
              <a:off x="1136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9" name="TextBox 798"/>
            <p:cNvSpPr txBox="1"/>
            <p:nvPr/>
          </p:nvSpPr>
          <p:spPr>
            <a:xfrm>
              <a:off x="1517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 751"/>
          <p:cNvGrpSpPr/>
          <p:nvPr/>
        </p:nvGrpSpPr>
        <p:grpSpPr>
          <a:xfrm>
            <a:off x="4191000" y="1250950"/>
            <a:ext cx="1701800" cy="1752600"/>
            <a:chOff x="374650" y="1143000"/>
            <a:chExt cx="1530350" cy="1371600"/>
          </a:xfrm>
          <a:scene3d>
            <a:camera prst="isometricOffAxis2Top"/>
            <a:lightRig rig="threePt" dir="t"/>
          </a:scene3d>
        </p:grpSpPr>
        <p:sp>
          <p:nvSpPr>
            <p:cNvPr id="753" name="Rectangle 752"/>
            <p:cNvSpPr/>
            <p:nvPr/>
          </p:nvSpPr>
          <p:spPr>
            <a:xfrm>
              <a:off x="381000" y="1143000"/>
              <a:ext cx="1524000" cy="1371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4" name="Straight Connector 753"/>
            <p:cNvCxnSpPr/>
            <p:nvPr/>
          </p:nvCxnSpPr>
          <p:spPr>
            <a:xfrm rot="5400000">
              <a:off x="76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Straight Connector 754"/>
            <p:cNvCxnSpPr/>
            <p:nvPr/>
          </p:nvCxnSpPr>
          <p:spPr>
            <a:xfrm rot="5400000">
              <a:off x="457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6" name="Straight Connector 755"/>
            <p:cNvCxnSpPr/>
            <p:nvPr/>
          </p:nvCxnSpPr>
          <p:spPr>
            <a:xfrm rot="5400000">
              <a:off x="838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7" name="Straight Connector 756"/>
            <p:cNvCxnSpPr/>
            <p:nvPr/>
          </p:nvCxnSpPr>
          <p:spPr>
            <a:xfrm>
              <a:off x="381000" y="1447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8" name="Straight Connector 757"/>
            <p:cNvCxnSpPr/>
            <p:nvPr/>
          </p:nvCxnSpPr>
          <p:spPr>
            <a:xfrm>
              <a:off x="381000" y="1828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9" name="Straight Connector 758"/>
            <p:cNvCxnSpPr/>
            <p:nvPr/>
          </p:nvCxnSpPr>
          <p:spPr>
            <a:xfrm>
              <a:off x="381000" y="2209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0" name="TextBox 759"/>
            <p:cNvSpPr txBox="1"/>
            <p:nvPr/>
          </p:nvSpPr>
          <p:spPr>
            <a:xfrm>
              <a:off x="381000" y="11430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1" name="TextBox 760"/>
            <p:cNvSpPr txBox="1"/>
            <p:nvPr/>
          </p:nvSpPr>
          <p:spPr>
            <a:xfrm>
              <a:off x="762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2" name="TextBox 761"/>
            <p:cNvSpPr txBox="1"/>
            <p:nvPr/>
          </p:nvSpPr>
          <p:spPr>
            <a:xfrm>
              <a:off x="1143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3" name="TextBox 762"/>
            <p:cNvSpPr txBox="1"/>
            <p:nvPr/>
          </p:nvSpPr>
          <p:spPr>
            <a:xfrm>
              <a:off x="1524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4" name="TextBox 763"/>
            <p:cNvSpPr txBox="1"/>
            <p:nvPr/>
          </p:nvSpPr>
          <p:spPr>
            <a:xfrm>
              <a:off x="381000" y="14859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5" name="TextBox 764"/>
            <p:cNvSpPr txBox="1"/>
            <p:nvPr/>
          </p:nvSpPr>
          <p:spPr>
            <a:xfrm>
              <a:off x="762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6" name="TextBox 765"/>
            <p:cNvSpPr txBox="1"/>
            <p:nvPr/>
          </p:nvSpPr>
          <p:spPr>
            <a:xfrm>
              <a:off x="1143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7" name="TextBox 766"/>
            <p:cNvSpPr txBox="1"/>
            <p:nvPr/>
          </p:nvSpPr>
          <p:spPr>
            <a:xfrm>
              <a:off x="1524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8" name="TextBox 767"/>
            <p:cNvSpPr txBox="1"/>
            <p:nvPr/>
          </p:nvSpPr>
          <p:spPr>
            <a:xfrm>
              <a:off x="374650" y="187027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9" name="TextBox 768"/>
            <p:cNvSpPr txBox="1"/>
            <p:nvPr/>
          </p:nvSpPr>
          <p:spPr>
            <a:xfrm>
              <a:off x="755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0" name="TextBox 769"/>
            <p:cNvSpPr txBox="1"/>
            <p:nvPr/>
          </p:nvSpPr>
          <p:spPr>
            <a:xfrm>
              <a:off x="1136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1" name="TextBox 770"/>
            <p:cNvSpPr txBox="1"/>
            <p:nvPr/>
          </p:nvSpPr>
          <p:spPr>
            <a:xfrm>
              <a:off x="1517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2" name="TextBox 771"/>
            <p:cNvSpPr txBox="1"/>
            <p:nvPr/>
          </p:nvSpPr>
          <p:spPr>
            <a:xfrm>
              <a:off x="374650" y="22068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3" name="TextBox 772"/>
            <p:cNvSpPr txBox="1"/>
            <p:nvPr/>
          </p:nvSpPr>
          <p:spPr>
            <a:xfrm>
              <a:off x="755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4" name="TextBox 773"/>
            <p:cNvSpPr txBox="1"/>
            <p:nvPr/>
          </p:nvSpPr>
          <p:spPr>
            <a:xfrm>
              <a:off x="1136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5" name="TextBox 774"/>
            <p:cNvSpPr txBox="1"/>
            <p:nvPr/>
          </p:nvSpPr>
          <p:spPr>
            <a:xfrm>
              <a:off x="1517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717"/>
          <p:cNvGrpSpPr/>
          <p:nvPr/>
        </p:nvGrpSpPr>
        <p:grpSpPr>
          <a:xfrm>
            <a:off x="3869873" y="942624"/>
            <a:ext cx="2378527" cy="5762976"/>
            <a:chOff x="4007443" y="942624"/>
            <a:chExt cx="2378527" cy="5762976"/>
          </a:xfrm>
        </p:grpSpPr>
        <p:grpSp>
          <p:nvGrpSpPr>
            <p:cNvPr id="6" name="Group 678"/>
            <p:cNvGrpSpPr/>
            <p:nvPr/>
          </p:nvGrpSpPr>
          <p:grpSpPr>
            <a:xfrm>
              <a:off x="4315289" y="5029200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680" name="Rectangle 679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81" name="Straight Connector 680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" name="Straight Connector 681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" name="Straight Connector 682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" name="Straight Connector 683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" name="Straight Connector 684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" name="Straight Connector 685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7" name="TextBox 686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88" name="TextBox 687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89" name="TextBox 688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0" name="TextBox 689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1" name="TextBox 690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2" name="TextBox 691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3" name="TextBox 692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4" name="TextBox 693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5" name="TextBox 694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6" name="TextBox 695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7" name="TextBox 696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8" name="TextBox 697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9" name="TextBox 698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0" name="TextBox 699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1" name="TextBox 700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2" name="TextBox 701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04" name="Isosceles Triangle 703"/>
            <p:cNvSpPr/>
            <p:nvPr/>
          </p:nvSpPr>
          <p:spPr>
            <a:xfrm rot="10800000">
              <a:off x="4038600" y="5934905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Isosceles Triangle 704"/>
            <p:cNvSpPr/>
            <p:nvPr/>
          </p:nvSpPr>
          <p:spPr>
            <a:xfrm rot="10800000">
              <a:off x="6321283" y="5696201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Isosceles Triangle 705"/>
            <p:cNvSpPr/>
            <p:nvPr/>
          </p:nvSpPr>
          <p:spPr>
            <a:xfrm rot="10800000">
              <a:off x="5604721" y="6161021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7" name="Straight Connector 646"/>
            <p:cNvCxnSpPr/>
            <p:nvPr/>
          </p:nvCxnSpPr>
          <p:spPr>
            <a:xfrm rot="16200000" flipH="1">
              <a:off x="4301349" y="3710941"/>
              <a:ext cx="4069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07"/>
            <p:cNvGrpSpPr/>
            <p:nvPr/>
          </p:nvGrpSpPr>
          <p:grpSpPr>
            <a:xfrm>
              <a:off x="4309533" y="4721580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609" name="Rectangle 608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0" name="Straight Connector 609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" name="Straight Connector 612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6" name="TextBox 615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7" name="TextBox 616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8" name="TextBox 617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9" name="TextBox 618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0" name="TextBox 619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1" name="TextBox 620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2" name="TextBox 621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3" name="TextBox 622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" name="TextBox 623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5" name="TextBox 624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6" name="TextBox 625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7" name="TextBox 626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8" name="TextBox 627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9" name="TextBox 628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0" name="TextBox 629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1" name="TextBox 630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555"/>
            <p:cNvGrpSpPr/>
            <p:nvPr/>
          </p:nvGrpSpPr>
          <p:grpSpPr>
            <a:xfrm>
              <a:off x="4301067" y="4354689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557" name="Rectangle 556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8" name="Straight Connector 557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" name="Straight Connector 561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" name="Straight Connector 562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4" name="TextBox 563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5" name="TextBox 564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6" name="TextBox 565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7" name="TextBox 566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8" name="TextBox 567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9" name="TextBox 568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0" name="TextBox 569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1" name="TextBox 570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2" name="TextBox 571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3" name="TextBox 572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4" name="TextBox 573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5" name="TextBox 574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6" name="TextBox 575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7" name="TextBox 576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8" name="TextBox 577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9" name="TextBox 578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579"/>
            <p:cNvGrpSpPr/>
            <p:nvPr/>
          </p:nvGrpSpPr>
          <p:grpSpPr>
            <a:xfrm>
              <a:off x="4301067" y="3973689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581" name="Rectangle 580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2" name="Straight Connector 581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" name="Straight Connector 582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" name="Straight Connector 583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" name="Straight Connector 584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585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8" name="TextBox 587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9" name="TextBox 588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0" name="TextBox 589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1" name="TextBox 590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2" name="TextBox 591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3" name="TextBox 592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4" name="TextBox 593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5" name="TextBox 594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6" name="TextBox 595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7" name="TextBox 596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8" name="TextBox 597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9" name="TextBox 598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0" name="TextBox 599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1" name="TextBox 600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2" name="TextBox 601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3" name="TextBox 602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455"/>
            <p:cNvGrpSpPr/>
            <p:nvPr/>
          </p:nvGrpSpPr>
          <p:grpSpPr>
            <a:xfrm>
              <a:off x="4303890" y="3589863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457" name="Rectangle 456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8" name="Straight Connector 457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9" name="Straight Connector 458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0" name="Straight Connector 459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Straight Connector 460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Straight Connector 461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Straight Connector 462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4" name="TextBox 463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5" name="TextBox 464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6" name="TextBox 465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7" name="TextBox 466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8" name="TextBox 467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9" name="TextBox 468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0" name="TextBox 469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1" name="TextBox 470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2" name="TextBox 471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3" name="TextBox 472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4" name="TextBox 473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5" name="TextBox 474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6" name="TextBox 475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7" name="TextBox 476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8" name="TextBox 477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9" name="TextBox 478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479"/>
            <p:cNvGrpSpPr/>
            <p:nvPr/>
          </p:nvGrpSpPr>
          <p:grpSpPr>
            <a:xfrm>
              <a:off x="4315179" y="3237087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481" name="Rectangle 480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2" name="Straight Connector 481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Straight Connector 482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Straight Connector 483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Straight Connector 485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486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8" name="TextBox 487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" name="TextBox 488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" name="TextBox 489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1" name="TextBox 490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2" name="TextBox 491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3" name="TextBox 492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4" name="TextBox 493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5" name="TextBox 494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6" name="TextBox 495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7" name="TextBox 496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8" name="TextBox 497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9" name="TextBox 498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0" name="TextBox 499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1" name="TextBox 500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2" name="TextBox 501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3" name="TextBox 502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503"/>
            <p:cNvGrpSpPr/>
            <p:nvPr/>
          </p:nvGrpSpPr>
          <p:grpSpPr>
            <a:xfrm>
              <a:off x="4323645" y="2867376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505" name="Rectangle 504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6" name="Straight Connector 505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Connector 510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2" name="TextBox 511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3" name="TextBox 512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4" name="TextBox 513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5" name="TextBox 514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6" name="TextBox 515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7" name="TextBox 516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8" name="TextBox 517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9" name="TextBox 518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0" name="TextBox 519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1" name="TextBox 520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2" name="TextBox 521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3" name="TextBox 522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4" name="TextBox 523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5" name="TextBox 524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6" name="TextBox 525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7" name="TextBox 526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528"/>
            <p:cNvGrpSpPr/>
            <p:nvPr/>
          </p:nvGrpSpPr>
          <p:grpSpPr>
            <a:xfrm>
              <a:off x="4301067" y="2458155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530" name="Rectangle 529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1" name="Straight Connector 530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Straight Connector 533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" name="Straight Connector 534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" name="Straight Connector 535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7" name="TextBox 536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38" name="TextBox 537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39" name="TextBox 538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0" name="TextBox 539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1" name="TextBox 540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2" name="TextBox 541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3" name="TextBox 542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4" name="TextBox 543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5" name="TextBox 544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6" name="TextBox 545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7" name="TextBox 546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8" name="TextBox 547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9" name="TextBox 548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50" name="TextBox 549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51" name="TextBox 550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52" name="TextBox 551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405"/>
            <p:cNvGrpSpPr/>
            <p:nvPr/>
          </p:nvGrpSpPr>
          <p:grpSpPr>
            <a:xfrm>
              <a:off x="4303890" y="2063043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407" name="Rectangle 406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8" name="Straight Connector 407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8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4" name="TextBox 413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5" name="TextBox 414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6" name="TextBox 415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7" name="TextBox 416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8" name="TextBox 417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9" name="TextBox 418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0" name="TextBox 419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1" name="TextBox 420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2" name="TextBox 421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3" name="TextBox 422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4" name="TextBox 423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5" name="TextBox 424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6" name="TextBox 425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7" name="TextBox 426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8" name="TextBox 427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9" name="TextBox 428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30"/>
            <p:cNvGrpSpPr/>
            <p:nvPr/>
          </p:nvGrpSpPr>
          <p:grpSpPr>
            <a:xfrm>
              <a:off x="4292601" y="1676400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432" name="Rectangle 431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3" name="Straight Connector 432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9" name="TextBox 438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0" name="TextBox 439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1" name="TextBox 440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2" name="TextBox 441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3" name="TextBox 442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4" name="TextBox 443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5" name="TextBox 444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6" name="TextBox 445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7" name="TextBox 446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8" name="TextBox 447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9" name="TextBox 448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0" name="TextBox 449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1" name="TextBox 450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2" name="TextBox 451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3" name="TextBox 452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4" name="TextBox 453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354"/>
            <p:cNvGrpSpPr/>
            <p:nvPr/>
          </p:nvGrpSpPr>
          <p:grpSpPr>
            <a:xfrm>
              <a:off x="4301067" y="1276350"/>
              <a:ext cx="1752600" cy="1695450"/>
              <a:chOff x="374650" y="1127414"/>
              <a:chExt cx="1530350" cy="1387186"/>
            </a:xfrm>
            <a:scene3d>
              <a:camera prst="isometricOffAxis2Top"/>
              <a:lightRig rig="threePt" dir="t"/>
            </a:scene3d>
          </p:grpSpPr>
          <p:sp>
            <p:nvSpPr>
              <p:cNvPr id="356" name="Rectangle 355"/>
              <p:cNvSpPr/>
              <p:nvPr/>
            </p:nvSpPr>
            <p:spPr>
              <a:xfrm>
                <a:off x="381000" y="1127414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7" name="Straight Connector 356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3" name="TextBox 362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4" name="TextBox 363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6" name="TextBox 365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7" name="TextBox 366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" name="TextBox 367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" name="TextBox 368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0" name="TextBox 369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1" name="TextBox 370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2" name="TextBox 371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3" name="TextBox 372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4" name="TextBox 373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5" name="TextBox 374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6" name="TextBox 375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7" name="TextBox 376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8" name="TextBox 377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329"/>
            <p:cNvGrpSpPr/>
            <p:nvPr/>
          </p:nvGrpSpPr>
          <p:grpSpPr>
            <a:xfrm>
              <a:off x="4301067" y="942624"/>
              <a:ext cx="1752600" cy="1676400"/>
              <a:chOff x="374650" y="1143000"/>
              <a:chExt cx="1530350" cy="1371600"/>
            </a:xfrm>
            <a:scene3d>
              <a:camera prst="isometricOffAxis2Top"/>
              <a:lightRig rig="threePt" dir="t"/>
            </a:scene3d>
          </p:grpSpPr>
          <p:sp>
            <p:nvSpPr>
              <p:cNvPr id="331" name="Rectangle 330"/>
              <p:cNvSpPr/>
              <p:nvPr/>
            </p:nvSpPr>
            <p:spPr>
              <a:xfrm>
                <a:off x="381000" y="1143000"/>
                <a:ext cx="1524000" cy="1371600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32" name="Straight Connector 331"/>
              <p:cNvCxnSpPr/>
              <p:nvPr/>
            </p:nvCxnSpPr>
            <p:spPr>
              <a:xfrm rot="5400000">
                <a:off x="76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/>
              <p:cNvCxnSpPr/>
              <p:nvPr/>
            </p:nvCxnSpPr>
            <p:spPr>
              <a:xfrm rot="5400000">
                <a:off x="457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/>
              <p:cNvCxnSpPr/>
              <p:nvPr/>
            </p:nvCxnSpPr>
            <p:spPr>
              <a:xfrm rot="5400000">
                <a:off x="838200" y="1828800"/>
                <a:ext cx="13716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/>
              <p:cNvCxnSpPr/>
              <p:nvPr/>
            </p:nvCxnSpPr>
            <p:spPr>
              <a:xfrm>
                <a:off x="381000" y="1447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/>
              <p:cNvCxnSpPr/>
              <p:nvPr/>
            </p:nvCxnSpPr>
            <p:spPr>
              <a:xfrm>
                <a:off x="381000" y="1828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/>
              <p:cNvCxnSpPr/>
              <p:nvPr/>
            </p:nvCxnSpPr>
            <p:spPr>
              <a:xfrm>
                <a:off x="381000" y="220980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" name="TextBox 337"/>
              <p:cNvSpPr txBox="1"/>
              <p:nvPr/>
            </p:nvSpPr>
            <p:spPr>
              <a:xfrm>
                <a:off x="381000" y="11430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9" name="TextBox 338"/>
              <p:cNvSpPr txBox="1"/>
              <p:nvPr/>
            </p:nvSpPr>
            <p:spPr>
              <a:xfrm>
                <a:off x="762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0" name="TextBox 339"/>
              <p:cNvSpPr txBox="1"/>
              <p:nvPr/>
            </p:nvSpPr>
            <p:spPr>
              <a:xfrm>
                <a:off x="1143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1" name="TextBox 340"/>
              <p:cNvSpPr txBox="1"/>
              <p:nvPr/>
            </p:nvSpPr>
            <p:spPr>
              <a:xfrm>
                <a:off x="1524000" y="11430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2" name="TextBox 341"/>
              <p:cNvSpPr txBox="1"/>
              <p:nvPr/>
            </p:nvSpPr>
            <p:spPr>
              <a:xfrm>
                <a:off x="381000" y="1485901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3" name="TextBox 342"/>
              <p:cNvSpPr txBox="1"/>
              <p:nvPr/>
            </p:nvSpPr>
            <p:spPr>
              <a:xfrm>
                <a:off x="762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4" name="TextBox 343"/>
              <p:cNvSpPr txBox="1"/>
              <p:nvPr/>
            </p:nvSpPr>
            <p:spPr>
              <a:xfrm>
                <a:off x="1143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5" name="TextBox 344"/>
              <p:cNvSpPr txBox="1"/>
              <p:nvPr/>
            </p:nvSpPr>
            <p:spPr>
              <a:xfrm>
                <a:off x="1524000" y="14859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6" name="TextBox 345"/>
              <p:cNvSpPr txBox="1"/>
              <p:nvPr/>
            </p:nvSpPr>
            <p:spPr>
              <a:xfrm>
                <a:off x="374650" y="187027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7" name="TextBox 346"/>
              <p:cNvSpPr txBox="1"/>
              <p:nvPr/>
            </p:nvSpPr>
            <p:spPr>
              <a:xfrm>
                <a:off x="755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8" name="TextBox 347"/>
              <p:cNvSpPr txBox="1"/>
              <p:nvPr/>
            </p:nvSpPr>
            <p:spPr>
              <a:xfrm>
                <a:off x="1136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9" name="TextBox 348"/>
              <p:cNvSpPr txBox="1"/>
              <p:nvPr/>
            </p:nvSpPr>
            <p:spPr>
              <a:xfrm>
                <a:off x="1517650" y="187027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0" name="TextBox 349"/>
              <p:cNvSpPr txBox="1"/>
              <p:nvPr/>
            </p:nvSpPr>
            <p:spPr>
              <a:xfrm>
                <a:off x="374650" y="2206823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55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2" name="TextBox 351"/>
              <p:cNvSpPr txBox="1"/>
              <p:nvPr/>
            </p:nvSpPr>
            <p:spPr>
              <a:xfrm>
                <a:off x="1136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3" name="TextBox 352"/>
              <p:cNvSpPr txBox="1"/>
              <p:nvPr/>
            </p:nvSpPr>
            <p:spPr>
              <a:xfrm>
                <a:off x="1517650" y="2206822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33" name="Isosceles Triangle 632"/>
            <p:cNvSpPr/>
            <p:nvPr/>
          </p:nvSpPr>
          <p:spPr>
            <a:xfrm rot="10800000">
              <a:off x="4014146" y="1837380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5" name="Straight Connector 634"/>
            <p:cNvCxnSpPr/>
            <p:nvPr/>
          </p:nvCxnSpPr>
          <p:spPr>
            <a:xfrm rot="16200000" flipH="1">
              <a:off x="1995594" y="3909060"/>
              <a:ext cx="4069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7" name="Isosceles Triangle 636"/>
            <p:cNvSpPr/>
            <p:nvPr/>
          </p:nvSpPr>
          <p:spPr>
            <a:xfrm rot="10800000">
              <a:off x="4783836" y="1370076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Isosceles Triangle 637"/>
            <p:cNvSpPr/>
            <p:nvPr/>
          </p:nvSpPr>
          <p:spPr>
            <a:xfrm rot="10800000">
              <a:off x="6308118" y="1609965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Isosceles Triangle 638"/>
            <p:cNvSpPr/>
            <p:nvPr/>
          </p:nvSpPr>
          <p:spPr>
            <a:xfrm rot="10800000">
              <a:off x="5591556" y="2063496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Isosceles Triangle 639"/>
            <p:cNvSpPr/>
            <p:nvPr/>
          </p:nvSpPr>
          <p:spPr>
            <a:xfrm rot="10800000">
              <a:off x="4017194" y="2198568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Isosceles Triangle 640"/>
            <p:cNvSpPr/>
            <p:nvPr/>
          </p:nvSpPr>
          <p:spPr>
            <a:xfrm rot="10800000">
              <a:off x="6333744" y="1959864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Isosceles Triangle 641"/>
            <p:cNvSpPr/>
            <p:nvPr/>
          </p:nvSpPr>
          <p:spPr>
            <a:xfrm rot="10800000">
              <a:off x="5594604" y="2424684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Isosceles Triangle 642"/>
            <p:cNvSpPr/>
            <p:nvPr/>
          </p:nvSpPr>
          <p:spPr>
            <a:xfrm rot="10800000">
              <a:off x="4021555" y="2567997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4" name="Isosceles Triangle 643"/>
            <p:cNvSpPr/>
            <p:nvPr/>
          </p:nvSpPr>
          <p:spPr>
            <a:xfrm rot="10800000">
              <a:off x="6326816" y="2329293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Isosceles Triangle 644"/>
            <p:cNvSpPr/>
            <p:nvPr/>
          </p:nvSpPr>
          <p:spPr>
            <a:xfrm rot="10800000">
              <a:off x="5598965" y="2794113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6" name="Straight Connector 645"/>
            <p:cNvCxnSpPr/>
            <p:nvPr/>
          </p:nvCxnSpPr>
          <p:spPr>
            <a:xfrm rot="16200000" flipH="1">
              <a:off x="3573216" y="4135972"/>
              <a:ext cx="4069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8" name="Isosceles Triangle 647"/>
            <p:cNvSpPr/>
            <p:nvPr/>
          </p:nvSpPr>
          <p:spPr>
            <a:xfrm rot="10800000">
              <a:off x="4021555" y="2949335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9" name="Isosceles Triangle 648"/>
            <p:cNvSpPr/>
            <p:nvPr/>
          </p:nvSpPr>
          <p:spPr>
            <a:xfrm rot="10800000">
              <a:off x="6327309" y="2720736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0" name="Isosceles Triangle 649"/>
            <p:cNvSpPr/>
            <p:nvPr/>
          </p:nvSpPr>
          <p:spPr>
            <a:xfrm rot="10800000">
              <a:off x="5599176" y="3183582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Isosceles Triangle 650"/>
            <p:cNvSpPr/>
            <p:nvPr/>
          </p:nvSpPr>
          <p:spPr>
            <a:xfrm rot="10800000">
              <a:off x="4021555" y="3372329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Isosceles Triangle 651"/>
            <p:cNvSpPr/>
            <p:nvPr/>
          </p:nvSpPr>
          <p:spPr>
            <a:xfrm rot="10800000">
              <a:off x="6326816" y="3122336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Isosceles Triangle 652"/>
            <p:cNvSpPr/>
            <p:nvPr/>
          </p:nvSpPr>
          <p:spPr>
            <a:xfrm rot="10800000">
              <a:off x="5587676" y="3587156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Isosceles Triangle 653"/>
            <p:cNvSpPr/>
            <p:nvPr/>
          </p:nvSpPr>
          <p:spPr>
            <a:xfrm rot="10800000">
              <a:off x="4013807" y="4137152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Isosceles Triangle 654"/>
            <p:cNvSpPr/>
            <p:nvPr/>
          </p:nvSpPr>
          <p:spPr>
            <a:xfrm rot="10800000">
              <a:off x="6341646" y="3898448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6" name="Isosceles Triangle 655"/>
            <p:cNvSpPr/>
            <p:nvPr/>
          </p:nvSpPr>
          <p:spPr>
            <a:xfrm rot="10800000">
              <a:off x="5591217" y="4374557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Isosceles Triangle 656"/>
            <p:cNvSpPr/>
            <p:nvPr/>
          </p:nvSpPr>
          <p:spPr>
            <a:xfrm rot="10800000">
              <a:off x="4021555" y="4488858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Isosceles Triangle 657"/>
            <p:cNvSpPr/>
            <p:nvPr/>
          </p:nvSpPr>
          <p:spPr>
            <a:xfrm rot="10800000">
              <a:off x="6349394" y="4261443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Isosceles Triangle 658"/>
            <p:cNvSpPr/>
            <p:nvPr/>
          </p:nvSpPr>
          <p:spPr>
            <a:xfrm rot="10800000">
              <a:off x="5598965" y="4714974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Isosceles Triangle 659"/>
            <p:cNvSpPr/>
            <p:nvPr/>
          </p:nvSpPr>
          <p:spPr>
            <a:xfrm rot="10800000">
              <a:off x="4021555" y="4876574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1" name="Isosceles Triangle 660"/>
            <p:cNvSpPr/>
            <p:nvPr/>
          </p:nvSpPr>
          <p:spPr>
            <a:xfrm rot="10800000">
              <a:off x="6326816" y="4649159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2" name="Isosceles Triangle 661"/>
            <p:cNvSpPr/>
            <p:nvPr/>
          </p:nvSpPr>
          <p:spPr>
            <a:xfrm rot="10800000">
              <a:off x="5598965" y="5102690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Isosceles Triangle 662"/>
            <p:cNvSpPr/>
            <p:nvPr/>
          </p:nvSpPr>
          <p:spPr>
            <a:xfrm rot="10800000">
              <a:off x="4007443" y="5257574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Isosceles Triangle 663"/>
            <p:cNvSpPr/>
            <p:nvPr/>
          </p:nvSpPr>
          <p:spPr>
            <a:xfrm rot="10800000">
              <a:off x="6312704" y="5007581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Isosceles Triangle 664"/>
            <p:cNvSpPr/>
            <p:nvPr/>
          </p:nvSpPr>
          <p:spPr>
            <a:xfrm rot="10800000">
              <a:off x="5584853" y="5483690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Isosceles Triangle 665"/>
            <p:cNvSpPr/>
            <p:nvPr/>
          </p:nvSpPr>
          <p:spPr>
            <a:xfrm rot="10800000">
              <a:off x="4032844" y="5627285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7" name="Isosceles Triangle 666"/>
            <p:cNvSpPr/>
            <p:nvPr/>
          </p:nvSpPr>
          <p:spPr>
            <a:xfrm rot="10800000">
              <a:off x="6315527" y="5388581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8" name="Isosceles Triangle 667"/>
            <p:cNvSpPr/>
            <p:nvPr/>
          </p:nvSpPr>
          <p:spPr>
            <a:xfrm rot="10800000">
              <a:off x="5598965" y="5853401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Isosceles Triangle 668"/>
            <p:cNvSpPr/>
            <p:nvPr/>
          </p:nvSpPr>
          <p:spPr>
            <a:xfrm rot="10800000">
              <a:off x="4013807" y="3787196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Isosceles Triangle 669"/>
            <p:cNvSpPr/>
            <p:nvPr/>
          </p:nvSpPr>
          <p:spPr>
            <a:xfrm rot="10800000">
              <a:off x="6319068" y="3548492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Isosceles Triangle 670"/>
            <p:cNvSpPr/>
            <p:nvPr/>
          </p:nvSpPr>
          <p:spPr>
            <a:xfrm rot="10800000">
              <a:off x="5591217" y="4013312"/>
              <a:ext cx="36576" cy="3657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3" name="TextBox 702"/>
          <p:cNvSpPr txBox="1"/>
          <p:nvPr/>
        </p:nvSpPr>
        <p:spPr>
          <a:xfrm>
            <a:off x="6383978" y="5573889"/>
            <a:ext cx="20489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12. Neighbor’s Priority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2" name="TextBox 631"/>
          <p:cNvSpPr txBox="1"/>
          <p:nvPr/>
        </p:nvSpPr>
        <p:spPr>
          <a:xfrm>
            <a:off x="6378222" y="5266269"/>
            <a:ext cx="20489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11. Forestry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" name="TextBox 603"/>
          <p:cNvSpPr txBox="1"/>
          <p:nvPr/>
        </p:nvSpPr>
        <p:spPr>
          <a:xfrm>
            <a:off x="6386688" y="4137378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8. Cropland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5" name="TextBox 604"/>
          <p:cNvSpPr txBox="1"/>
          <p:nvPr/>
        </p:nvSpPr>
        <p:spPr>
          <a:xfrm>
            <a:off x="6392334" y="4876800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10.  Unpaved Roads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6" name="TextBox 605"/>
          <p:cNvSpPr txBox="1"/>
          <p:nvPr/>
        </p:nvSpPr>
        <p:spPr>
          <a:xfrm>
            <a:off x="6381044" y="4529667"/>
            <a:ext cx="23819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9. Livestock &amp; Pasture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8" name="TextBox 527"/>
          <p:cNvSpPr txBox="1"/>
          <p:nvPr/>
        </p:nvSpPr>
        <p:spPr>
          <a:xfrm>
            <a:off x="6381044" y="3406422"/>
            <a:ext cx="23819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6. Impervious Surface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3" name="TextBox 552"/>
          <p:cNvSpPr txBox="1"/>
          <p:nvPr/>
        </p:nvSpPr>
        <p:spPr>
          <a:xfrm>
            <a:off x="6296379" y="2991555"/>
            <a:ext cx="26952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5. Urban/Suburban Population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5" name="TextBox 554"/>
          <p:cNvSpPr txBox="1"/>
          <p:nvPr/>
        </p:nvSpPr>
        <p:spPr>
          <a:xfrm>
            <a:off x="6386691" y="3781776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7. Economic Activity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TextBox 378"/>
          <p:cNvSpPr txBox="1"/>
          <p:nvPr/>
        </p:nvSpPr>
        <p:spPr>
          <a:xfrm>
            <a:off x="6400800" y="1859844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2. Use Impact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269"/>
          <p:cNvGrpSpPr/>
          <p:nvPr/>
        </p:nvGrpSpPr>
        <p:grpSpPr>
          <a:xfrm>
            <a:off x="304800" y="1143000"/>
            <a:ext cx="1530350" cy="1371600"/>
            <a:chOff x="374650" y="1143000"/>
            <a:chExt cx="1530350" cy="1371600"/>
          </a:xfrm>
        </p:grpSpPr>
        <p:sp>
          <p:nvSpPr>
            <p:cNvPr id="232" name="Rectangle 231"/>
            <p:cNvSpPr/>
            <p:nvPr/>
          </p:nvSpPr>
          <p:spPr>
            <a:xfrm>
              <a:off x="381000" y="1143000"/>
              <a:ext cx="1524000" cy="1371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4" name="Straight Connector 233"/>
            <p:cNvCxnSpPr/>
            <p:nvPr/>
          </p:nvCxnSpPr>
          <p:spPr>
            <a:xfrm rot="5400000">
              <a:off x="76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 rot="5400000">
              <a:off x="457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5400000">
              <a:off x="838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>
              <a:off x="381000" y="1447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>
              <a:off x="381000" y="1828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>
              <a:off x="381000" y="2209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extBox 250"/>
            <p:cNvSpPr txBox="1"/>
            <p:nvPr/>
          </p:nvSpPr>
          <p:spPr>
            <a:xfrm>
              <a:off x="381000" y="11430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762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1143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1524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381000" y="14859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762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1143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1524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374650" y="187027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755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1136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1517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374650" y="22068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755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1136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1517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1" name="TextBox 270"/>
          <p:cNvSpPr txBox="1"/>
          <p:nvPr/>
        </p:nvSpPr>
        <p:spPr>
          <a:xfrm>
            <a:off x="1981200" y="1600200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1. Water Impairment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" name="Group 271"/>
          <p:cNvGrpSpPr/>
          <p:nvPr/>
        </p:nvGrpSpPr>
        <p:grpSpPr>
          <a:xfrm>
            <a:off x="304800" y="2667000"/>
            <a:ext cx="1530350" cy="1371600"/>
            <a:chOff x="374650" y="1143000"/>
            <a:chExt cx="1530350" cy="1371600"/>
          </a:xfrm>
        </p:grpSpPr>
        <p:sp>
          <p:nvSpPr>
            <p:cNvPr id="273" name="Rectangle 272"/>
            <p:cNvSpPr/>
            <p:nvPr/>
          </p:nvSpPr>
          <p:spPr>
            <a:xfrm>
              <a:off x="381000" y="1143000"/>
              <a:ext cx="1524000" cy="1371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4" name="Straight Connector 273"/>
            <p:cNvCxnSpPr/>
            <p:nvPr/>
          </p:nvCxnSpPr>
          <p:spPr>
            <a:xfrm rot="5400000">
              <a:off x="76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 rot="5400000">
              <a:off x="457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/>
            <p:nvPr/>
          </p:nvCxnSpPr>
          <p:spPr>
            <a:xfrm rot="5400000">
              <a:off x="838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/>
            <p:nvPr/>
          </p:nvCxnSpPr>
          <p:spPr>
            <a:xfrm>
              <a:off x="381000" y="1447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>
              <a:off x="381000" y="1828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/>
            <p:nvPr/>
          </p:nvCxnSpPr>
          <p:spPr>
            <a:xfrm>
              <a:off x="381000" y="2209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TextBox 279"/>
            <p:cNvSpPr txBox="1"/>
            <p:nvPr/>
          </p:nvSpPr>
          <p:spPr>
            <a:xfrm>
              <a:off x="381000" y="11430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762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1143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1524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381000" y="14859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762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1143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1524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374650" y="187027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755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1136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1517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374650" y="22068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755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1136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1517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6" name="TextBox 295"/>
          <p:cNvSpPr txBox="1"/>
          <p:nvPr/>
        </p:nvSpPr>
        <p:spPr>
          <a:xfrm>
            <a:off x="1981200" y="3276600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2. Use Impact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8" name="Oval 297"/>
          <p:cNvSpPr/>
          <p:nvPr/>
        </p:nvSpPr>
        <p:spPr>
          <a:xfrm>
            <a:off x="2743200" y="373380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2743200" y="403860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Oval 299"/>
          <p:cNvSpPr/>
          <p:nvPr/>
        </p:nvSpPr>
        <p:spPr>
          <a:xfrm>
            <a:off x="2743200" y="434340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2745125" y="388620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2745125" y="419100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2745125" y="449580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303"/>
          <p:cNvGrpSpPr/>
          <p:nvPr/>
        </p:nvGrpSpPr>
        <p:grpSpPr>
          <a:xfrm>
            <a:off x="304800" y="4267200"/>
            <a:ext cx="1530350" cy="1371600"/>
            <a:chOff x="374650" y="1143000"/>
            <a:chExt cx="1530350" cy="1371600"/>
          </a:xfrm>
        </p:grpSpPr>
        <p:sp>
          <p:nvSpPr>
            <p:cNvPr id="305" name="Rectangle 304"/>
            <p:cNvSpPr/>
            <p:nvPr/>
          </p:nvSpPr>
          <p:spPr>
            <a:xfrm>
              <a:off x="381000" y="1143000"/>
              <a:ext cx="1524000" cy="1371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6" name="Straight Connector 305"/>
            <p:cNvCxnSpPr/>
            <p:nvPr/>
          </p:nvCxnSpPr>
          <p:spPr>
            <a:xfrm rot="5400000">
              <a:off x="76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5400000">
              <a:off x="457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rot="5400000">
              <a:off x="838200" y="1828800"/>
              <a:ext cx="1371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>
              <a:off x="381000" y="1447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>
              <a:off x="381000" y="1828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/>
            <p:nvPr/>
          </p:nvCxnSpPr>
          <p:spPr>
            <a:xfrm>
              <a:off x="381000" y="220980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/>
            <p:cNvSpPr txBox="1"/>
            <p:nvPr/>
          </p:nvSpPr>
          <p:spPr>
            <a:xfrm>
              <a:off x="381000" y="11430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762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1143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1524000" y="11430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381000" y="1485901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762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1143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1524000" y="1485900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374650" y="187027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755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1136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1517650" y="187027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374650" y="2206823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755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1136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1517650" y="2206822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8" name="TextBox 327"/>
          <p:cNvSpPr txBox="1"/>
          <p:nvPr/>
        </p:nvSpPr>
        <p:spPr>
          <a:xfrm>
            <a:off x="1981200" y="5029200"/>
            <a:ext cx="2209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/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12. Neighboring State       Priority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9" name="Isosceles Triangle 328"/>
          <p:cNvSpPr/>
          <p:nvPr/>
        </p:nvSpPr>
        <p:spPr>
          <a:xfrm rot="10800000">
            <a:off x="2549325" y="4648200"/>
            <a:ext cx="533400" cy="38100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TextBox 353"/>
          <p:cNvSpPr txBox="1"/>
          <p:nvPr/>
        </p:nvSpPr>
        <p:spPr>
          <a:xfrm>
            <a:off x="6369756" y="1470378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1. Water Impairment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" name="TextBox 429"/>
          <p:cNvSpPr txBox="1"/>
          <p:nvPr/>
        </p:nvSpPr>
        <p:spPr>
          <a:xfrm>
            <a:off x="6383868" y="2590800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4. Human Exposure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5" name="TextBox 454"/>
          <p:cNvSpPr txBox="1"/>
          <p:nvPr/>
        </p:nvSpPr>
        <p:spPr>
          <a:xfrm>
            <a:off x="6386691" y="2209800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3. Biotic Impact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7" name="TextBox 706"/>
          <p:cNvSpPr txBox="1"/>
          <p:nvPr/>
        </p:nvSpPr>
        <p:spPr>
          <a:xfrm>
            <a:off x="152400" y="76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Assign Score for Each Category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8" name="TextBox 707"/>
          <p:cNvSpPr txBox="1"/>
          <p:nvPr/>
        </p:nvSpPr>
        <p:spPr>
          <a:xfrm>
            <a:off x="6477000" y="7620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Final Score </a:t>
            </a: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1" name="Cross 710"/>
          <p:cNvSpPr/>
          <p:nvPr/>
        </p:nvSpPr>
        <p:spPr>
          <a:xfrm>
            <a:off x="7639755" y="1871133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2" name="TextBox 711"/>
          <p:cNvSpPr txBox="1"/>
          <p:nvPr/>
        </p:nvSpPr>
        <p:spPr>
          <a:xfrm>
            <a:off x="8107539" y="1402644"/>
            <a:ext cx="381000" cy="430887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713" name="Cross 712"/>
          <p:cNvSpPr/>
          <p:nvPr/>
        </p:nvSpPr>
        <p:spPr>
          <a:xfrm>
            <a:off x="7848600" y="2209800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4" name="Cross 713"/>
          <p:cNvSpPr/>
          <p:nvPr/>
        </p:nvSpPr>
        <p:spPr>
          <a:xfrm>
            <a:off x="8077200" y="2590800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Cross 715"/>
          <p:cNvSpPr/>
          <p:nvPr/>
        </p:nvSpPr>
        <p:spPr>
          <a:xfrm>
            <a:off x="8827911" y="3002844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Cross 718"/>
          <p:cNvSpPr/>
          <p:nvPr/>
        </p:nvSpPr>
        <p:spPr>
          <a:xfrm>
            <a:off x="8229600" y="3429000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" name="Cross 719"/>
          <p:cNvSpPr/>
          <p:nvPr/>
        </p:nvSpPr>
        <p:spPr>
          <a:xfrm>
            <a:off x="8229600" y="3810000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Cross 720"/>
          <p:cNvSpPr/>
          <p:nvPr/>
        </p:nvSpPr>
        <p:spPr>
          <a:xfrm>
            <a:off x="7467600" y="4148667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Cross 721"/>
          <p:cNvSpPr/>
          <p:nvPr/>
        </p:nvSpPr>
        <p:spPr>
          <a:xfrm>
            <a:off x="8319912" y="4552245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3" name="Cross 722"/>
          <p:cNvSpPr/>
          <p:nvPr/>
        </p:nvSpPr>
        <p:spPr>
          <a:xfrm>
            <a:off x="8099778" y="4888089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" name="Cross 723"/>
          <p:cNvSpPr/>
          <p:nvPr/>
        </p:nvSpPr>
        <p:spPr>
          <a:xfrm>
            <a:off x="7467600" y="5288844"/>
            <a:ext cx="304800" cy="304800"/>
          </a:xfrm>
          <a:prstGeom prst="plus">
            <a:avLst>
              <a:gd name="adj" fmla="val 40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5" name="TextBox 724"/>
          <p:cNvSpPr txBox="1"/>
          <p:nvPr/>
        </p:nvSpPr>
        <p:spPr>
          <a:xfrm>
            <a:off x="6324600" y="1676400"/>
            <a:ext cx="381000" cy="67710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4400" dirty="0" smtClean="0"/>
              <a:t>(</a:t>
            </a:r>
            <a:endParaRPr lang="en-US" sz="4400" dirty="0"/>
          </a:p>
        </p:txBody>
      </p:sp>
      <p:sp>
        <p:nvSpPr>
          <p:cNvPr id="726" name="TextBox 725"/>
          <p:cNvSpPr txBox="1"/>
          <p:nvPr/>
        </p:nvSpPr>
        <p:spPr>
          <a:xfrm>
            <a:off x="8229600" y="5410200"/>
            <a:ext cx="381000" cy="67710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4400" dirty="0" smtClean="0"/>
              <a:t>)</a:t>
            </a:r>
            <a:endParaRPr lang="en-US" sz="4400" dirty="0"/>
          </a:p>
        </p:txBody>
      </p:sp>
      <p:sp>
        <p:nvSpPr>
          <p:cNvPr id="727" name="TextBox 726"/>
          <p:cNvSpPr txBox="1"/>
          <p:nvPr/>
        </p:nvSpPr>
        <p:spPr>
          <a:xfrm>
            <a:off x="4724400" y="914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Overlay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Scoring Approach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7" name="TextBox 606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08" name="Group 607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634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636" name="TextBox 635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72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-1.12858E-6 C 0.09115 -0.05388 0.18247 -0.10777 0.25296 -0.11355 C 0.32344 -0.11933 0.39028 -0.05203 0.42327 -0.03446 " pathEditMode="relative" ptsTypes="aaA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2012 C 0.07587 -0.10546 0.15209 -0.19057 0.22171 -0.21739 C 0.29167 -0.24422 0.38247 -0.18941 0.41806 -0.18132 " pathEditMode="relative" rAng="0" ptsTypes="aaA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00" y="-1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2858E-6 C 0.17587 0.02474 0.35174 0.04949 0.42847 0.06082 " pathEditMode="relative" ptsTypes="aA">
                                      <p:cBhvr>
                                        <p:cTn id="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" grpId="0"/>
      <p:bldP spid="632" grpId="0"/>
      <p:bldP spid="632" grpId="1"/>
      <p:bldP spid="604" grpId="0"/>
      <p:bldP spid="605" grpId="0"/>
      <p:bldP spid="606" grpId="0"/>
      <p:bldP spid="528" grpId="0"/>
      <p:bldP spid="553" grpId="0"/>
      <p:bldP spid="555" grpId="0"/>
      <p:bldP spid="379" grpId="0"/>
      <p:bldP spid="271" grpId="0"/>
      <p:bldP spid="271" grpId="1"/>
      <p:bldP spid="296" grpId="0"/>
      <p:bldP spid="296" grpId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28" grpId="0"/>
      <p:bldP spid="328" grpId="1"/>
      <p:bldP spid="329" grpId="0" animBg="1"/>
      <p:bldP spid="329" grpId="1" animBg="1"/>
      <p:bldP spid="354" grpId="0"/>
      <p:bldP spid="430" grpId="0"/>
      <p:bldP spid="455" grpId="0"/>
      <p:bldP spid="708" grpId="0"/>
      <p:bldP spid="711" grpId="0" animBg="1"/>
      <p:bldP spid="712" grpId="0" animBg="1"/>
      <p:bldP spid="713" grpId="0" animBg="1"/>
      <p:bldP spid="714" grpId="0" animBg="1"/>
      <p:bldP spid="716" grpId="0" animBg="1"/>
      <p:bldP spid="719" grpId="0" animBg="1"/>
      <p:bldP spid="720" grpId="0" animBg="1"/>
      <p:bldP spid="721" grpId="0" animBg="1"/>
      <p:bldP spid="722" grpId="0" animBg="1"/>
      <p:bldP spid="723" grpId="0" animBg="1"/>
      <p:bldP spid="724" grpId="0" animBg="1"/>
      <p:bldP spid="725" grpId="0" animBg="1"/>
      <p:bldP spid="726" grpId="0" animBg="1"/>
      <p:bldP spid="7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Proposed Revision- Time 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1295400"/>
            <a:ext cx="8534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During 2013 ANRC NPS Annual Stakeholder meeting, a proposal to include Threatened and Endangered (T&amp;E) species in the matrix was considered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A workgroup was formed to discuss adding T &amp; E species as matrix variable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The group met on November 6, 2013 and May 28, 2014 and came up with an approach for consideration by the stakeholders group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615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T&amp;E Species in AR Watersheds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468" y="685800"/>
            <a:ext cx="4267200" cy="55222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010400" y="2382644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Present in 32 (out of 58) </a:t>
            </a:r>
          </a:p>
          <a:p>
            <a:r>
              <a:rPr lang="en-US" b="1" dirty="0" smtClean="0"/>
              <a:t>8-digit HUC watersheds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010400" y="5469395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Chris Davidson, US Fish and Wildlife Service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3732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T&amp;E Species Endemic to Arkansas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7010400" y="2382644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Present in 9 (out of 58) </a:t>
            </a:r>
          </a:p>
          <a:p>
            <a:r>
              <a:rPr lang="en-US" b="1" dirty="0" smtClean="0"/>
              <a:t>8-digit HUC watersheds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88" y="685800"/>
            <a:ext cx="4267754" cy="55229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010400" y="5469395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Chris Davidson, US Fish and Wildlife Service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8455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T&amp;E Species Endemic to Region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7010400" y="2382644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Present in 10 (out of 58) </a:t>
            </a:r>
          </a:p>
          <a:p>
            <a:r>
              <a:rPr lang="en-US" b="1" dirty="0" smtClean="0"/>
              <a:t>8-digit HUC watersheds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88" y="685800"/>
            <a:ext cx="4267754" cy="55229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010400" y="5469395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Chris Davidson, US Fish and Wildlife Service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007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0" y="0"/>
            <a:ext cx="81534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T&amp;E Species Neither Endemic to Arkansas or Region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7010400" y="2382644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Present in 17 (out of 58) </a:t>
            </a:r>
          </a:p>
          <a:p>
            <a:r>
              <a:rPr lang="en-US" b="1" dirty="0" smtClean="0"/>
              <a:t>8-digit HUC watersheds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88" y="685800"/>
            <a:ext cx="4267754" cy="55229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010400" y="5469395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Chris Davidson, US Fish and Wildlife Service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361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9"/>
          <p:cNvSpPr>
            <a:spLocks noChangeArrowheads="1"/>
          </p:cNvSpPr>
          <p:nvPr/>
        </p:nvSpPr>
        <p:spPr bwMode="auto">
          <a:xfrm>
            <a:off x="1371600" y="281940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Demo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149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Priority Map (excluding T&amp;E)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07" name="Picture 606" descr="Final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0200" y="838200"/>
            <a:ext cx="5715000" cy="472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1143000" y="53340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Acknowledgments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8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304800" y="1905000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Mr. Tom Riley, Retired Director, Public Policy Center, University of Arkansas Division of Agriculture Cooperative Extension Service</a:t>
            </a:r>
          </a:p>
          <a:p>
            <a:endParaRPr lang="en-US" sz="2800" dirty="0"/>
          </a:p>
          <a:p>
            <a:r>
              <a:rPr lang="en-US" sz="2800" dirty="0" smtClean="0"/>
              <a:t>Ben Hancock, Staff Member at Biological and Agricultural Engineering Department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1143000" y="243840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Questions/Discussions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8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930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Priority Watersheds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676397"/>
          <a:ext cx="7696201" cy="3886202"/>
        </p:xfrm>
        <a:graphic>
          <a:graphicData uri="http://schemas.openxmlformats.org/drawingml/2006/table">
            <a:tbl>
              <a:tblPr/>
              <a:tblGrid>
                <a:gridCol w="2549564"/>
                <a:gridCol w="1029327"/>
                <a:gridCol w="1187685"/>
                <a:gridCol w="1346044"/>
                <a:gridCol w="1583581"/>
              </a:tblGrid>
              <a:tr h="5551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Subwatershed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Name</a:t>
                      </a:r>
                      <a:endParaRPr lang="en-US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HUC (8-digit)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Drainage Area (km</a:t>
                      </a:r>
                      <a:r>
                        <a:rPr lang="en-US" sz="1000" baseline="30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Majority Land Use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Final Risk Matrix Percentile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Beaver Reservoir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11010001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5625.71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(64%)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Poteau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11110105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1442.52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(61%)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Bayou Bartholomew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08040205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3976.38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(59%)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97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Illinois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11110103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1962.51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Pasture (45%)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Ouachita Headwaters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08040101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4007.36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(77%)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93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Lake Conway-Point Remove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11110203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2961.08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(54%)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91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Upper Ouachita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08040102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4542.74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(79%)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Upper Saline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08040203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4442.43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(78%)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88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 Anguille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08020205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2473.54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Crops (71%)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Cache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08020302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5067.21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Crops (67%)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Strawberry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11010012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1971.50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Forest (58%)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83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Lower Ouachita-Smackover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08040201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4662.94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  <a:cs typeface="Times New Roman"/>
                        </a:rPr>
                        <a:t>Forest (82%)</a:t>
                      </a:r>
                      <a:endParaRPr lang="en-US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  <a:cs typeface="Times New Roman"/>
                        </a:rPr>
                        <a:t>81</a:t>
                      </a:r>
                      <a:endParaRPr lang="en-US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Risk Matrix Summary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838200"/>
          <a:ext cx="8305800" cy="4107948"/>
        </p:xfrm>
        <a:graphic>
          <a:graphicData uri="http://schemas.openxmlformats.org/drawingml/2006/table">
            <a:tbl>
              <a:tblPr/>
              <a:tblGrid>
                <a:gridCol w="1837244"/>
                <a:gridCol w="910315"/>
                <a:gridCol w="400338"/>
                <a:gridCol w="403662"/>
                <a:gridCol w="403662"/>
                <a:gridCol w="406985"/>
                <a:gridCol w="405322"/>
                <a:gridCol w="403662"/>
                <a:gridCol w="403662"/>
                <a:gridCol w="403662"/>
                <a:gridCol w="403662"/>
                <a:gridCol w="403662"/>
                <a:gridCol w="403662"/>
                <a:gridCol w="488382"/>
                <a:gridCol w="627918"/>
              </a:tblGrid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Watershed</a:t>
                      </a:r>
                      <a:endParaRPr lang="en-US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HUC 8 digit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C11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C12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Beaver Reservoir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11010001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8.28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5.69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7.93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4.14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8.79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2.76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838.97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Poteau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11110105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8.62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8.62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9.22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2.41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5.86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3.45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725.00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Bayou Bartholomew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8040205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4.14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3.62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2.47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6.72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4.05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7.41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707.24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Illinois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11110103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9.31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9.66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9.91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5.34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8.45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5.52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650.34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Ouachita Headwaters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8040101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7.24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8.28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5.14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0.86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3.19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8.79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5.57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640.69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Lake Conway-Point Remove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11110203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7.93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9.14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9.48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5.17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6.55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3.62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5.69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620.69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Upper Ouachita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8040102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3.97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6.03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4.53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0.69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1.72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7.93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6.78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616.55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Upper Saline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8040203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8.45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1.72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1.90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9.31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5.97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566.07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Cache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8020302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5.86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3.79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6.90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8.97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2.16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7.59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5.17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564.31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 Anguille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8020205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4.83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5.00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3.07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9.14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1.38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7.41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3.60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564.31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Strawberry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11010012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3.28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5.17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3.45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5.00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3.45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8.28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4.91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555.34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9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Lower Ouachita-Smackover</a:t>
                      </a:r>
                      <a:endParaRPr lang="en-US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8040201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2.07</a:t>
                      </a:r>
                      <a:endParaRPr lang="en-US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3.28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6.29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0.34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1.90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5.69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7.12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546.90</a:t>
                      </a:r>
                      <a:endParaRPr lang="en-US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64" marR="61164" marT="0" marB="0" anchor="b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381000" y="5105400"/>
            <a:ext cx="80730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*C1 = Water body impairment, C2 = Designated usage, C3 = Biotic impact, C4 = Potential human impact, C5 = Urban suburban population,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C6 = Impervious surface, C7 = Economic activity, C8 = Cropland, C9 = Livestock and pasture, C10 = Unpaved roads, C11 = Forestry,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C12 = Adjacent state priority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Selected Priority Watersheds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43000" y="990600"/>
          <a:ext cx="6705600" cy="4191002"/>
        </p:xfrm>
        <a:graphic>
          <a:graphicData uri="http://schemas.openxmlformats.org/drawingml/2006/table">
            <a:tbl>
              <a:tblPr/>
              <a:tblGrid>
                <a:gridCol w="1476573"/>
                <a:gridCol w="733592"/>
                <a:gridCol w="1271383"/>
                <a:gridCol w="1612026"/>
                <a:gridCol w="1612026"/>
              </a:tblGrid>
              <a:tr h="4263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Name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HUC 8 Digit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Name of impaired streams/segments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Causes for impairment*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Source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Ouachita Headwaters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8040101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Marzam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NO T SPECIFIED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36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Little Marzam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Prairie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DO, Cu, Tb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Upper Ouachita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8040102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Cove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pH, SO4, TDS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2636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Chamberlain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pH, SO4, TDS, Cu, Zn, Cd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Lucinda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pH, SO4, Zn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D.C.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Caddo River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Tb, Zn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Ouachita River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Zn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Deceiper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Freeo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White Oak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Tulip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Cypress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2399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S. Fork Caddo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Cu, Zn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endParaRPr lang="en-US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69"/>
          <p:cNvSpPr>
            <a:spLocks noChangeArrowheads="1"/>
          </p:cNvSpPr>
          <p:nvPr/>
        </p:nvSpPr>
        <p:spPr bwMode="auto">
          <a:xfrm>
            <a:off x="0" y="0"/>
            <a:ext cx="6858000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3600" b="1" dirty="0" smtClean="0">
                <a:solidFill>
                  <a:schemeClr val="bg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Selected Priority Watersheds</a:t>
            </a:r>
            <a:endParaRPr lang="en-US" sz="2000" b="1" dirty="0" smtClean="0">
              <a:solidFill>
                <a:schemeClr val="bg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19200" y="1066808"/>
          <a:ext cx="7086600" cy="4419596"/>
        </p:xfrm>
        <a:graphic>
          <a:graphicData uri="http://schemas.openxmlformats.org/drawingml/2006/table">
            <a:tbl>
              <a:tblPr/>
              <a:tblGrid>
                <a:gridCol w="1560470"/>
                <a:gridCol w="775274"/>
                <a:gridCol w="1343620"/>
                <a:gridCol w="1703618"/>
                <a:gridCol w="1703618"/>
              </a:tblGrid>
              <a:tr h="40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Name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HUC 8 Digit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Name of impaired streams/segments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Causes for impairment*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Source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Cache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8020302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Cache River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TDS, Pb, Tb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AG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Frierson Lake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Sl, Cu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Old Town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NU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Bayou DeView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Cl, TDS, Pb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IP, MP, 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AG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Lost Creek Ditch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Cl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Strawberry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11010012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Strawberry River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Tb, PA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0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Lower Ouachita-Smackover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8040201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Moro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Cu, Pb, Tb, Hg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UN, SE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Ouachita River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Cu, Zn, Hg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0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L. Champagnolle Cr.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Hg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Champagnolle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Hg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0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Elcc Tributary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Cu, Zn, NO3, Cl, SO4, TDS, AM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IP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Flat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Cu, Zn, Cl, SO4, TDS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IP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Salt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pH, Cu, Cl, TDS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IP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Prairie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Tb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Smackover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DO, Zn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Jug Creek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Cu</a:t>
                      </a:r>
                      <a:endParaRPr lang="en-US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MP</a:t>
                      </a:r>
                      <a:endParaRPr lang="en-US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336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ANRC NPS Annual Stakeholder Meeting, September 17, 2014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525" y="6035675"/>
            <a:ext cx="9134475" cy="822325"/>
            <a:chOff x="9525" y="6035675"/>
            <a:chExt cx="9134475" cy="822325"/>
          </a:xfrm>
        </p:grpSpPr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1524000" y="6324600"/>
              <a:ext cx="7620000" cy="53340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24000" y="6324600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ANRC NPS Annual Stakeholder Meeting, September 17, 2014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" y="6035675"/>
              <a:ext cx="1471613" cy="822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2764</TotalTime>
  <Words>1817</Words>
  <Application>Microsoft Office PowerPoint</Application>
  <PresentationFormat>On-screen Show (4:3)</PresentationFormat>
  <Paragraphs>827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8-Digit HUC Watershed Prioritization in Arkansas - Risk Assessment Matrix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Arkansas 8 digit HUC NPS Prioritization</dc:title>
  <dc:creator>Dharmendra Saraswat</dc:creator>
  <cp:lastModifiedBy>Amanda Perez</cp:lastModifiedBy>
  <cp:revision>237</cp:revision>
  <dcterms:created xsi:type="dcterms:W3CDTF">2006-08-16T00:00:00Z</dcterms:created>
  <dcterms:modified xsi:type="dcterms:W3CDTF">2014-09-16T18:10:29Z</dcterms:modified>
</cp:coreProperties>
</file>