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284" r:id="rId2"/>
    <p:sldId id="285" r:id="rId3"/>
    <p:sldId id="272" r:id="rId4"/>
    <p:sldId id="273" r:id="rId5"/>
    <p:sldId id="287" r:id="rId6"/>
    <p:sldId id="289" r:id="rId7"/>
    <p:sldId id="276" r:id="rId8"/>
    <p:sldId id="275" r:id="rId9"/>
    <p:sldId id="277" r:id="rId10"/>
    <p:sldId id="278" r:id="rId11"/>
    <p:sldId id="279" r:id="rId12"/>
    <p:sldId id="280" r:id="rId13"/>
    <p:sldId id="281" r:id="rId14"/>
    <p:sldId id="286" r:id="rId15"/>
    <p:sldId id="264" r:id="rId16"/>
    <p:sldId id="265" r:id="rId17"/>
    <p:sldId id="266" r:id="rId18"/>
    <p:sldId id="270" r:id="rId19"/>
    <p:sldId id="267" r:id="rId20"/>
    <p:sldId id="268" r:id="rId21"/>
    <p:sldId id="256" r:id="rId22"/>
    <p:sldId id="258" r:id="rId23"/>
    <p:sldId id="282" r:id="rId24"/>
    <p:sldId id="290" r:id="rId25"/>
    <p:sldId id="260" r:id="rId26"/>
    <p:sldId id="261" r:id="rId27"/>
    <p:sldId id="274" r:id="rId28"/>
    <p:sldId id="263" r:id="rId29"/>
    <p:sldId id="283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8EB42-A5BC-4B60-851E-05CCBCDA1510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EDB33-2833-4D9C-94F8-E8C48E65F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1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EDB33-2833-4D9C-94F8-E8C48E65F9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3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1FF182-BE47-42D2-BC1D-7616B59BBC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E31-5F45-43C5-9AD3-E71DF691AC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3C19-74CB-4A77-A4FF-39339ED45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2E9F-4328-4572-8AD7-5C1D79D34A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F5EF-3DAF-4357-B323-3E804DFAE9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7327-05E5-4303-A34C-881F0AFDF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2C86-D41B-4947-9BBF-B1E640D412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CAD7A-BDA4-4567-8C85-F91F7C5552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5CB62-8CCA-4DD3-9268-D0D7647AB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A3E37-436D-4330-9F22-CC4E0F5405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D0938-AEF7-4B2B-A2E9-DF8B72AC6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F8D2A82-9168-4918-BA7C-78FAFFCB9E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alheritage.com/research-data/rarespecies-search.aspx" TargetMode="External"/><Relationship Id="rId2" Type="http://schemas.openxmlformats.org/officeDocument/2006/relationships/hyperlink" Target="http://ecos.fws.gov/tess_public/pub/stateListingAndOccurrenceIndividual.jsp?state=AR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362200"/>
            <a:ext cx="7924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Threatened and Endangered Species Overview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Chris Colclasure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609600"/>
            <a:ext cx="4599054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914400" y="685800"/>
            <a:ext cx="7062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 Rounded MT Bold" pitchFamily="34" charset="0"/>
              </a:rPr>
              <a:t> </a:t>
            </a:r>
            <a:r>
              <a:rPr lang="en-US" altLang="en-US" dirty="0">
                <a:latin typeface="Arial Rounded MT Bold" pitchFamily="34" charset="0"/>
              </a:rPr>
              <a:t>Arkansas Natural Heritage Commission</a:t>
            </a: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914400" y="2667000"/>
            <a:ext cx="7848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 Rounded MT Bold" pitchFamily="34" charset="0"/>
              </a:rPr>
              <a:t>The Arkansas Natural Heritage Commission is one of seven agencies of the Department of Arkansas Heritage.</a:t>
            </a:r>
          </a:p>
        </p:txBody>
      </p:sp>
      <p:graphicFrame>
        <p:nvGraphicFramePr>
          <p:cNvPr id="276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05488"/>
              </p:ext>
            </p:extLst>
          </p:nvPr>
        </p:nvGraphicFramePr>
        <p:xfrm>
          <a:off x="914400" y="1676400"/>
          <a:ext cx="7543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orelPhotoPaint.Image.8" r:id="rId3" imgW="8533333" imgH="876190" progId="CorelPhotoPaint.Image.8">
                  <p:embed/>
                </p:oleObj>
              </mc:Choice>
              <mc:Fallback>
                <p:oleObj name="CorelPhotoPaint.Image.8" r:id="rId3" imgW="8533333" imgH="876190" progId="CorelPhotoPaint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75438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2" name="Rectangle 10"/>
          <p:cNvSpPr>
            <a:spLocks noChangeArrowheads="1"/>
          </p:cNvSpPr>
          <p:nvPr/>
        </p:nvSpPr>
        <p:spPr bwMode="auto">
          <a:xfrm>
            <a:off x="1219200" y="5486400"/>
            <a:ext cx="7696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 Rounded MT Bold" pitchFamily="34" charset="0"/>
              </a:rPr>
              <a:t>These agencies work together to protect, preserve and interpret Arkansas’s natural and cultural heritage. </a:t>
            </a:r>
          </a:p>
        </p:txBody>
      </p:sp>
      <p:pic>
        <p:nvPicPr>
          <p:cNvPr id="27656" name="Picture 11" descr="dah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81400"/>
            <a:ext cx="281940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28" y="1717965"/>
            <a:ext cx="1295400" cy="3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0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0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0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0" t="7693" r="17822" b="37494"/>
          <a:stretch/>
        </p:blipFill>
        <p:spPr bwMode="auto">
          <a:xfrm>
            <a:off x="30637" y="0"/>
            <a:ext cx="3525804" cy="244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16745" y="76200"/>
            <a:ext cx="5638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Endangered </a:t>
            </a:r>
            <a:r>
              <a:rPr lang="en-US" b="1" dirty="0"/>
              <a:t>Species Act </a:t>
            </a:r>
            <a:r>
              <a:rPr lang="en-US" dirty="0" smtClean="0"/>
              <a:t>(ESA) of </a:t>
            </a:r>
            <a:r>
              <a:rPr lang="en-US" dirty="0"/>
              <a:t>1973 </a:t>
            </a:r>
            <a:r>
              <a:rPr lang="en-US" dirty="0" smtClean="0"/>
              <a:t>The purpose of the ESA is to protect and recover imperiled species and ecosystems upon which they depend.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5334000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ESA has become one of the most effective tools in the continuing effort to protect imperiled species and their habitats in the </a:t>
            </a:r>
            <a:r>
              <a:rPr lang="en-US" dirty="0" smtClean="0"/>
              <a:t>U.S.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895600"/>
            <a:ext cx="8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ESA defines an “endangered species” as any species in danger of extinction throughout all or a significant portion of its range.” A “threatened” species is one likely to become endangered within the foreseeable future throughout all or a significant portion of its range.”</a:t>
            </a:r>
          </a:p>
        </p:txBody>
      </p:sp>
    </p:spTree>
    <p:extLst>
      <p:ext uri="{BB962C8B-B14F-4D97-AF65-F5344CB8AC3E}">
        <p14:creationId xmlns:p14="http://schemas.microsoft.com/office/powerpoint/2010/main" val="66941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96455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 smtClean="0"/>
              <a:t>1900: </a:t>
            </a:r>
            <a:r>
              <a:rPr lang="en-US" sz="2300" b="1" dirty="0" smtClean="0"/>
              <a:t>The Lacey Act </a:t>
            </a:r>
            <a:r>
              <a:rPr lang="en-US" sz="2300" dirty="0" smtClean="0"/>
              <a:t>became the first federal law </a:t>
            </a:r>
            <a:r>
              <a:rPr lang="en-US" sz="2300" dirty="0"/>
              <a:t>protecting wildlife. Today it regulates the import of any species protected by international or domestic law and prevents the spread of invasive, or non-native, species.</a:t>
            </a:r>
            <a:br>
              <a:rPr lang="en-US" sz="2300" dirty="0"/>
            </a:br>
            <a:endParaRPr lang="en-US" sz="2300" dirty="0"/>
          </a:p>
          <a:p>
            <a:r>
              <a:rPr lang="en-US" sz="2300" dirty="0"/>
              <a:t>1903: President Theodore Roosevelt establishes the first </a:t>
            </a:r>
            <a:r>
              <a:rPr lang="en-US" sz="2300" b="1" dirty="0"/>
              <a:t>National Wildlife Refuge</a:t>
            </a:r>
            <a:r>
              <a:rPr lang="en-US" sz="2300" dirty="0"/>
              <a:t> at Pelican Island, Florida, to protect wood storks, brown pelicans, and other dwindling water birds. (Today, national wildlife refuges support nearly 300 endangered and threatened plant and animal species.)</a:t>
            </a:r>
          </a:p>
          <a:p>
            <a:endParaRPr lang="en-US" sz="2300" dirty="0"/>
          </a:p>
          <a:p>
            <a:r>
              <a:rPr lang="en-US" sz="2300" dirty="0"/>
              <a:t>1914: The passenger pigeon, once the most abundant bird in North America, and perhaps the world, becomes </a:t>
            </a:r>
            <a:r>
              <a:rPr lang="en-US" sz="2300" b="1" dirty="0"/>
              <a:t>extinct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/>
              <a:t>1916: The United States and Great Britain (on behalf of Canada) adopted a uniform system of protection for certain species of birds that migrate between the United States and Canada. On July 3, 1918, the United States passed the </a:t>
            </a:r>
            <a:r>
              <a:rPr lang="en-US" sz="2300" b="1" dirty="0"/>
              <a:t>Migratory Bird Treaty Act </a:t>
            </a:r>
            <a:r>
              <a:rPr lang="en-US" sz="2300" dirty="0"/>
              <a:t>to implement the treaty.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Before the ESA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314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81000"/>
            <a:ext cx="8839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1944: The whooping crane population reaches its lowest population level, with only </a:t>
            </a:r>
            <a:r>
              <a:rPr lang="en-US" b="1" dirty="0"/>
              <a:t>21 birds</a:t>
            </a:r>
            <a:r>
              <a:rPr lang="en-US" dirty="0"/>
              <a:t> remaining.</a:t>
            </a:r>
          </a:p>
          <a:p>
            <a:endParaRPr lang="en-US" dirty="0"/>
          </a:p>
          <a:p>
            <a:r>
              <a:rPr lang="en-US" dirty="0"/>
              <a:t>1966: </a:t>
            </a:r>
            <a:r>
              <a:rPr lang="en-US" b="1" dirty="0"/>
              <a:t>Endangered Species Preservation Act </a:t>
            </a:r>
            <a:r>
              <a:rPr lang="en-US" dirty="0"/>
              <a:t>of 1966 authorizes land acquisition to conserve “selected species of native fish and wildlife.”</a:t>
            </a:r>
          </a:p>
          <a:p>
            <a:endParaRPr lang="en-US" dirty="0"/>
          </a:p>
          <a:p>
            <a:r>
              <a:rPr lang="en-US" dirty="0"/>
              <a:t>1969: </a:t>
            </a:r>
            <a:r>
              <a:rPr lang="en-US" b="1" dirty="0"/>
              <a:t>Endangered Species Conservation Act </a:t>
            </a:r>
            <a:r>
              <a:rPr lang="en-US" dirty="0"/>
              <a:t>of 1969 expands on the 1966 act, authorizing the compilation of a </a:t>
            </a:r>
            <a:r>
              <a:rPr lang="en-US" b="1" dirty="0"/>
              <a:t>list of animals </a:t>
            </a:r>
            <a:r>
              <a:rPr lang="en-US" dirty="0"/>
              <a:t>“</a:t>
            </a:r>
            <a:r>
              <a:rPr lang="en-US" b="1" dirty="0"/>
              <a:t>threatened with worldwide extinction</a:t>
            </a:r>
            <a:r>
              <a:rPr lang="en-US" dirty="0"/>
              <a:t>” and prohibits their importation without a permit. Crustaceans and mollusks are included for protection, along with mammals, fish, birds, and amphibians.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1973</a:t>
            </a:r>
            <a:r>
              <a:rPr lang="en-US" dirty="0"/>
              <a:t>: </a:t>
            </a:r>
            <a:r>
              <a:rPr lang="en-US" b="1" dirty="0"/>
              <a:t>Convention on International Trade in Endangered Species </a:t>
            </a:r>
            <a:r>
              <a:rPr lang="en-US" dirty="0"/>
              <a:t>of Wild Fauna and Flora (CITES) - 80 nations sign this treaty to protect designated plant an animal species by regulating or </a:t>
            </a:r>
            <a:r>
              <a:rPr lang="en-US" b="1" dirty="0"/>
              <a:t>prohibiting international trade</a:t>
            </a:r>
            <a:r>
              <a:rPr lang="en-US" dirty="0"/>
              <a:t> in certain taxa except by permit.</a:t>
            </a:r>
          </a:p>
        </p:txBody>
      </p:sp>
    </p:spTree>
    <p:extLst>
      <p:ext uri="{BB962C8B-B14F-4D97-AF65-F5344CB8AC3E}">
        <p14:creationId xmlns:p14="http://schemas.microsoft.com/office/powerpoint/2010/main" val="23911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200" dirty="0" smtClean="0">
                <a:solidFill>
                  <a:schemeClr val="tx1"/>
                </a:solidFill>
              </a:rPr>
              <a:t>Why do we (AR) have T&amp;E Species???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2" descr="T:\Maps-general\species diversity maps\biodiversity-hotspots-m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1" y="990600"/>
            <a:ext cx="8991600" cy="57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9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t="22024" r="59389" b="16495"/>
          <a:stretch/>
        </p:blipFill>
        <p:spPr bwMode="auto">
          <a:xfrm>
            <a:off x="3928" y="-28280"/>
            <a:ext cx="9140072" cy="697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12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:\Maps-general\species diversity maps\biodiversity-hotspots-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3" t="49883" r="36882" b="34770"/>
          <a:stretch/>
        </p:blipFill>
        <p:spPr bwMode="auto">
          <a:xfrm>
            <a:off x="0" y="13355"/>
            <a:ext cx="2514600" cy="18948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5" t="24073" r="56402" b="23672"/>
          <a:stretch/>
        </p:blipFill>
        <p:spPr bwMode="auto">
          <a:xfrm>
            <a:off x="2334595" y="1838037"/>
            <a:ext cx="6809405" cy="483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t="23961" r="85600" b="66470"/>
          <a:stretch/>
        </p:blipFill>
        <p:spPr bwMode="auto">
          <a:xfrm>
            <a:off x="30637" y="3962400"/>
            <a:ext cx="2267146" cy="93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7" t="32579" r="56181" b="63424"/>
          <a:stretch/>
        </p:blipFill>
        <p:spPr bwMode="auto">
          <a:xfrm>
            <a:off x="3142" y="5181600"/>
            <a:ext cx="2337848" cy="37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0" y="6096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Level III Ecoregions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0523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:\Maps-general\map_statewide Nat div apart (2)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962" y="1533236"/>
            <a:ext cx="5867970" cy="494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0800" y="762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27 T&amp;E Species in Arkansas</a:t>
            </a:r>
          </a:p>
          <a:p>
            <a:r>
              <a:rPr lang="en-US" dirty="0" smtClean="0"/>
              <a:t>   23 Animals </a:t>
            </a:r>
          </a:p>
          <a:p>
            <a:r>
              <a:rPr lang="en-US" dirty="0" smtClean="0"/>
              <a:t>   4 Plants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971800"/>
            <a:ext cx="3441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129 endemic species in Arkansas</a:t>
            </a:r>
          </a:p>
          <a:p>
            <a:r>
              <a:rPr lang="en-US" dirty="0" smtClean="0"/>
              <a:t>  117 Animals </a:t>
            </a:r>
          </a:p>
          <a:p>
            <a:r>
              <a:rPr lang="en-US" dirty="0" smtClean="0"/>
              <a:t>  12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2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573088"/>
            <a:ext cx="1676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703388"/>
            <a:ext cx="20955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1978025"/>
            <a:ext cx="1143000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388938"/>
            <a:ext cx="137953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MAMMALS</a:t>
            </a:r>
          </a:p>
        </p:txBody>
      </p:sp>
      <p:sp>
        <p:nvSpPr>
          <p:cNvPr id="72710" name="TextBox 4"/>
          <p:cNvSpPr txBox="1">
            <a:spLocks noChangeArrowheads="1"/>
          </p:cNvSpPr>
          <p:nvPr/>
        </p:nvSpPr>
        <p:spPr bwMode="auto">
          <a:xfrm>
            <a:off x="2497138" y="873125"/>
            <a:ext cx="548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Gray bat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Myotis griescens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Indiana bat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Myotis sodalis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Ozark big-eared bat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Corynorhinus townsendii ingens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7271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4676775"/>
            <a:ext cx="2471738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57400"/>
            <a:ext cx="17335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98575" y="4203700"/>
            <a:ext cx="9159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BIRDS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1938" y="4591050"/>
            <a:ext cx="4452937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Interior Least Tern (</a:t>
            </a:r>
            <a:r>
              <a:rPr lang="en-US" sz="1600" i="1" dirty="0">
                <a:solidFill>
                  <a:srgbClr val="000000"/>
                </a:solidFill>
                <a:latin typeface="Arial" pitchFamily="34" charset="0"/>
              </a:rPr>
              <a:t>Sterna </a:t>
            </a:r>
            <a:r>
              <a:rPr lang="en-US" sz="1600" i="1" dirty="0" err="1">
                <a:solidFill>
                  <a:srgbClr val="000000"/>
                </a:solidFill>
                <a:latin typeface="Arial" pitchFamily="34" charset="0"/>
              </a:rPr>
              <a:t>antillarum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Red-cockaded Woodpecker (</a:t>
            </a:r>
            <a:r>
              <a:rPr lang="en-US" sz="1600" i="1" dirty="0" err="1">
                <a:solidFill>
                  <a:srgbClr val="000000"/>
                </a:solidFill>
                <a:latin typeface="Arial" pitchFamily="34" charset="0"/>
              </a:rPr>
              <a:t>Picoides</a:t>
            </a:r>
            <a:r>
              <a:rPr lang="en-US" sz="1600" i="1" dirty="0">
                <a:solidFill>
                  <a:srgbClr val="000000"/>
                </a:solidFill>
                <a:latin typeface="Arial" pitchFamily="34" charset="0"/>
              </a:rPr>
              <a:t> borealis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000000"/>
              </a:solidFill>
              <a:latin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19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4175"/>
            <a:ext cx="2263775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3076575" y="838200"/>
            <a:ext cx="38830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Ozark cavefish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Amblyopsis rosae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Leopard darter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Percina pantherina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Arkansas River Shiner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Notropis girardi</a:t>
            </a: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Pallid sturgeon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Scaphirhynchus albus)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Yellowcheek darter (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Etheostoma moorei)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Arkansas darter 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(Etheostoma cragini)</a:t>
            </a:r>
          </a:p>
        </p:txBody>
      </p:sp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2027238"/>
            <a:ext cx="2292350" cy="153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2263775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5257800"/>
            <a:ext cx="42672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2514600"/>
            <a:ext cx="1955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38" y="4084638"/>
            <a:ext cx="19558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6600" y="384175"/>
            <a:ext cx="72548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FISH</a:t>
            </a:r>
          </a:p>
        </p:txBody>
      </p:sp>
      <p:pic>
        <p:nvPicPr>
          <p:cNvPr id="7373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2933700"/>
            <a:ext cx="3287712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88213" y="5073650"/>
            <a:ext cx="152558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AMPHIBIAN</a:t>
            </a:r>
          </a:p>
        </p:txBody>
      </p:sp>
      <p:sp>
        <p:nvSpPr>
          <p:cNvPr id="73740" name="TextBox 5"/>
          <p:cNvSpPr txBox="1">
            <a:spLocks noChangeArrowheads="1"/>
          </p:cNvSpPr>
          <p:nvPr/>
        </p:nvSpPr>
        <p:spPr bwMode="auto">
          <a:xfrm>
            <a:off x="5227638" y="5353050"/>
            <a:ext cx="3756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Ozark hellbender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1600" i="1">
                <a:solidFill>
                  <a:srgbClr val="000000"/>
                </a:solidFill>
                <a:latin typeface="Arial" pitchFamily="34" charset="0"/>
              </a:rPr>
              <a:t>(Crytobranchus alleganiensis bishopi)</a:t>
            </a:r>
          </a:p>
        </p:txBody>
      </p:sp>
    </p:spTree>
    <p:extLst>
      <p:ext uri="{BB962C8B-B14F-4D97-AF65-F5344CB8AC3E}">
        <p14:creationId xmlns:p14="http://schemas.microsoft.com/office/powerpoint/2010/main" val="421429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249555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92562"/>
            <a:ext cx="2819400" cy="3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6" b="7381"/>
          <a:stretch>
            <a:fillRect/>
          </a:stretch>
        </p:blipFill>
        <p:spPr bwMode="auto">
          <a:xfrm>
            <a:off x="5921375" y="1239838"/>
            <a:ext cx="278923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6" t="11192" r="8168" b="9962"/>
          <a:stretch>
            <a:fillRect/>
          </a:stretch>
        </p:blipFill>
        <p:spPr bwMode="auto">
          <a:xfrm>
            <a:off x="5105400" y="3886200"/>
            <a:ext cx="3049588" cy="222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304800"/>
            <a:ext cx="21288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INVERTEBRATES</a:t>
            </a:r>
          </a:p>
        </p:txBody>
      </p:sp>
      <p:sp>
        <p:nvSpPr>
          <p:cNvPr id="74760" name="TextBox 2"/>
          <p:cNvSpPr txBox="1">
            <a:spLocks noChangeArrowheads="1"/>
          </p:cNvSpPr>
          <p:nvPr/>
        </p:nvSpPr>
        <p:spPr bwMode="auto">
          <a:xfrm>
            <a:off x="3429000" y="1295400"/>
            <a:ext cx="22381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" pitchFamily="34" charset="0"/>
              </a:rPr>
              <a:t>12 freshwater mussels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Arial" pitchFamily="34" charset="0"/>
              </a:rPr>
              <a:t>2 </a:t>
            </a:r>
            <a:r>
              <a:rPr lang="en-US" altLang="en-US" sz="1600" dirty="0">
                <a:solidFill>
                  <a:srgbClr val="000000"/>
                </a:solidFill>
                <a:latin typeface="Arial" pitchFamily="34" charset="0"/>
              </a:rPr>
              <a:t>crayfish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" pitchFamily="34" charset="0"/>
              </a:rPr>
              <a:t>1 insect</a:t>
            </a:r>
          </a:p>
        </p:txBody>
      </p:sp>
    </p:spTree>
    <p:extLst>
      <p:ext uri="{BB962C8B-B14F-4D97-AF65-F5344CB8AC3E}">
        <p14:creationId xmlns:p14="http://schemas.microsoft.com/office/powerpoint/2010/main" val="28758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0" y="4047837"/>
            <a:ext cx="3657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Missouri </a:t>
            </a:r>
            <a:r>
              <a:rPr lang="en-US" altLang="en-US" sz="1800" dirty="0" err="1">
                <a:solidFill>
                  <a:srgbClr val="000000"/>
                </a:solidFill>
                <a:latin typeface="Arial" pitchFamily="34" charset="0"/>
              </a:rPr>
              <a:t>bladderpod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altLang="en-US" sz="1800" i="1" dirty="0" err="1">
                <a:solidFill>
                  <a:srgbClr val="000000"/>
                </a:solidFill>
                <a:latin typeface="Arial" pitchFamily="34" charset="0"/>
              </a:rPr>
              <a:t>Lesquerella</a:t>
            </a:r>
            <a:r>
              <a:rPr lang="en-US" altLang="en-US" sz="1800" i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1800" i="1" dirty="0" err="1">
                <a:solidFill>
                  <a:srgbClr val="000000"/>
                </a:solidFill>
                <a:latin typeface="Arial" pitchFamily="34" charset="0"/>
              </a:rPr>
              <a:t>filiformis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75780" name="TextBox 2"/>
          <p:cNvSpPr txBox="1">
            <a:spLocks noChangeArrowheads="1"/>
          </p:cNvSpPr>
          <p:nvPr/>
        </p:nvSpPr>
        <p:spPr bwMode="auto">
          <a:xfrm>
            <a:off x="5350165" y="2817092"/>
            <a:ext cx="23775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 smtClean="0">
                <a:solidFill>
                  <a:srgbClr val="000000"/>
                </a:solidFill>
                <a:latin typeface="Arial" pitchFamily="34" charset="0"/>
              </a:rPr>
              <a:t>Pondberry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 smtClean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altLang="en-US" sz="1800" i="1" dirty="0" err="1" smtClean="0">
                <a:solidFill>
                  <a:srgbClr val="000000"/>
                </a:solidFill>
                <a:latin typeface="Arial" pitchFamily="34" charset="0"/>
              </a:rPr>
              <a:t>Lindera</a:t>
            </a:r>
            <a:r>
              <a:rPr lang="en-US" altLang="en-US" sz="1800" i="1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1800" i="1" dirty="0" err="1" smtClean="0">
                <a:solidFill>
                  <a:srgbClr val="000000"/>
                </a:solidFill>
                <a:latin typeface="Arial" pitchFamily="34" charset="0"/>
              </a:rPr>
              <a:t>melissafolia</a:t>
            </a:r>
            <a:r>
              <a:rPr lang="en-US" altLang="en-US" sz="1800" i="1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en-US" altLang="en-US" sz="1800" i="1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75781" name="Picture 4" descr="Missouri bladderp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3" y="240145"/>
            <a:ext cx="25241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533400"/>
            <a:ext cx="14736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 Rounded MT Bold" pitchFamily="34" charset="0"/>
                <a:cs typeface="+mn-cs"/>
              </a:rPr>
              <a:t>PLANTS (4)</a:t>
            </a:r>
            <a:endParaRPr lang="en-US" sz="1800" dirty="0">
              <a:solidFill>
                <a:srgbClr val="000000"/>
              </a:solidFill>
              <a:latin typeface="Arial Rounded MT Bold" pitchFamily="34" charset="0"/>
              <a:cs typeface="+mn-cs"/>
            </a:endParaRPr>
          </a:p>
        </p:txBody>
      </p:sp>
      <p:pic>
        <p:nvPicPr>
          <p:cNvPr id="757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836" y="3694547"/>
            <a:ext cx="30543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4" name="TextBox 2"/>
          <p:cNvSpPr txBox="1">
            <a:spLocks noChangeArrowheads="1"/>
          </p:cNvSpPr>
          <p:nvPr/>
        </p:nvSpPr>
        <p:spPr bwMode="auto">
          <a:xfrm>
            <a:off x="5629563" y="5992091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latin typeface="Arial" pitchFamily="34" charset="0"/>
              </a:rPr>
              <a:t>Geocarpon</a:t>
            </a: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altLang="en-US" sz="1800" i="1" dirty="0" err="1">
                <a:solidFill>
                  <a:srgbClr val="000000"/>
                </a:solidFill>
                <a:latin typeface="Arial" pitchFamily="34" charset="0"/>
              </a:rPr>
              <a:t>Geocarpon</a:t>
            </a:r>
            <a:r>
              <a:rPr lang="en-US" altLang="en-US" sz="1800" i="1" dirty="0">
                <a:solidFill>
                  <a:srgbClr val="000000"/>
                </a:solidFill>
                <a:latin typeface="Arial" pitchFamily="34" charset="0"/>
              </a:rPr>
              <a:t> minimum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2050" name="Picture 2" descr="T:\Natural Area Photos\Swifton Sandponds\Colclasure 9-18-08\Pondberry fruit -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55" y="64655"/>
            <a:ext cx="3556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267" y="975448"/>
            <a:ext cx="2416175" cy="361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755322" y="4687889"/>
            <a:ext cx="2416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latin typeface="Arial" pitchFamily="34" charset="0"/>
              </a:rPr>
              <a:t>Harperella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altLang="en-US" sz="1800" i="1" dirty="0" err="1">
                <a:solidFill>
                  <a:srgbClr val="000000"/>
                </a:solidFill>
                <a:latin typeface="Arial" pitchFamily="34" charset="0"/>
              </a:rPr>
              <a:t>Ptilimnium</a:t>
            </a:r>
            <a:r>
              <a:rPr lang="en-US" altLang="en-US" sz="1800" i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1800" i="1" dirty="0" err="1">
                <a:solidFill>
                  <a:srgbClr val="000000"/>
                </a:solidFill>
                <a:latin typeface="Arial" pitchFamily="34" charset="0"/>
              </a:rPr>
              <a:t>nodosum</a:t>
            </a:r>
            <a:r>
              <a:rPr lang="en-US" altLang="en-US" sz="1800" i="1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755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Information About Rare Species 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915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USFWS</a:t>
            </a:r>
          </a:p>
          <a:p>
            <a:r>
              <a:rPr lang="en-US" dirty="0">
                <a:solidFill>
                  <a:srgbClr val="1242AE"/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rgbClr val="1242AE"/>
                </a:solidFill>
                <a:hlinkClick r:id="rId2"/>
              </a:rPr>
              <a:t>ecos.fws.gov/tess_public/pub/stateListingAndOccurrenceIndividual.jsp?state=AR</a:t>
            </a:r>
            <a:endParaRPr lang="en-US" dirty="0" smtClean="0">
              <a:solidFill>
                <a:srgbClr val="1242AE"/>
              </a:solidFill>
            </a:endParaRPr>
          </a:p>
          <a:p>
            <a:endParaRPr lang="en-US" dirty="0" smtClean="0"/>
          </a:p>
          <a:p>
            <a:r>
              <a:rPr lang="en-US" sz="2800" dirty="0" smtClean="0"/>
              <a:t>ANHC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www.naturalheritage.com/research-data/rarespecies-search.aspx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6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6" t="27895" r="10219" b="29165"/>
          <a:stretch/>
        </p:blipFill>
        <p:spPr bwMode="auto">
          <a:xfrm>
            <a:off x="314036" y="2216253"/>
            <a:ext cx="8370047" cy="464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5519" r="52448" b="61889"/>
          <a:stretch/>
        </p:blipFill>
        <p:spPr bwMode="auto">
          <a:xfrm>
            <a:off x="0" y="0"/>
            <a:ext cx="9144000" cy="202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0" y="2133600"/>
            <a:ext cx="9144000" cy="1847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0" t="9713" r="9613" b="25277"/>
          <a:stretch/>
        </p:blipFill>
        <p:spPr bwMode="auto">
          <a:xfrm>
            <a:off x="0" y="-4618"/>
            <a:ext cx="9067800" cy="634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79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6" t="75954" r="9613" b="2171"/>
          <a:stretch/>
        </p:blipFill>
        <p:spPr bwMode="auto">
          <a:xfrm>
            <a:off x="101600" y="0"/>
            <a:ext cx="88899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47" t="32225" r="10077" b="27789"/>
          <a:stretch/>
        </p:blipFill>
        <p:spPr bwMode="auto">
          <a:xfrm>
            <a:off x="152400" y="2209800"/>
            <a:ext cx="8763000" cy="39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8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9" t="45425" r="14793" b="38581"/>
          <a:stretch/>
        </p:blipFill>
        <p:spPr bwMode="auto">
          <a:xfrm>
            <a:off x="2592514" y="76199"/>
            <a:ext cx="6094286" cy="162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8" t="34815" r="16899" b="15572"/>
          <a:stretch/>
        </p:blipFill>
        <p:spPr bwMode="auto">
          <a:xfrm>
            <a:off x="4648200" y="1884405"/>
            <a:ext cx="459053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3048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Leopard Darter</a:t>
            </a:r>
          </a:p>
          <a:p>
            <a:r>
              <a:rPr lang="en-US" i="1" dirty="0" err="1" smtClean="0"/>
              <a:t>Percina</a:t>
            </a:r>
            <a:r>
              <a:rPr lang="en-US" i="1" dirty="0" smtClean="0"/>
              <a:t> </a:t>
            </a:r>
            <a:r>
              <a:rPr lang="en-US" i="1" dirty="0" err="1" smtClean="0"/>
              <a:t>pantherina</a:t>
            </a:r>
            <a:endParaRPr lang="en-US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0" t="20416" r="11908"/>
          <a:stretch/>
        </p:blipFill>
        <p:spPr bwMode="auto">
          <a:xfrm>
            <a:off x="152400" y="1925739"/>
            <a:ext cx="4495800" cy="491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0" t="17132" r="11369" b="628"/>
          <a:stretch/>
        </p:blipFill>
        <p:spPr bwMode="auto">
          <a:xfrm>
            <a:off x="762000" y="0"/>
            <a:ext cx="64942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T:\Natural Area Photos\Cossatot River\Cossatot River State Park - Natural Area 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0"/>
            <a:ext cx="579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Tendencies / Public Perception: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Increased focus on the T&amp;E species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Reduced focus on the place</a:t>
            </a:r>
          </a:p>
          <a:p>
            <a:r>
              <a:rPr lang="en-US" b="1" dirty="0" smtClean="0"/>
              <a:t>     and other species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that benefit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6406978"/>
            <a:ext cx="2971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Cossatot</a:t>
            </a:r>
            <a:r>
              <a:rPr lang="en-US" dirty="0" smtClean="0">
                <a:solidFill>
                  <a:srgbClr val="FFFF00"/>
                </a:solidFill>
              </a:rPr>
              <a:t> River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92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4" t="31310" r="16667" b="19798"/>
          <a:stretch/>
        </p:blipFill>
        <p:spPr bwMode="auto">
          <a:xfrm>
            <a:off x="3103555" y="0"/>
            <a:ext cx="604044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0" t="8377" r="37347" b="47557"/>
          <a:stretch/>
        </p:blipFill>
        <p:spPr bwMode="auto">
          <a:xfrm>
            <a:off x="34771" y="0"/>
            <a:ext cx="3165629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T:\Natural Area Photos\Cossatot River\Cossatot Tour with  MB, MM &amp; TW 7-2-13 CC\DSCN02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2" t="27702" r="19134" b="16121"/>
          <a:stretch/>
        </p:blipFill>
        <p:spPr bwMode="auto">
          <a:xfrm>
            <a:off x="5029200" y="3581400"/>
            <a:ext cx="4114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:\Chris C\PHOTOS\Perch_in_the_Cossatot_Riv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9530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927" y="152400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value of the variety of species and ecosystems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6927" y="9144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do we need biodiversity?</a:t>
            </a:r>
          </a:p>
          <a:p>
            <a:endParaRPr lang="en-US" dirty="0"/>
          </a:p>
          <a:p>
            <a:r>
              <a:rPr lang="en-US" dirty="0" smtClean="0"/>
              <a:t>- </a:t>
            </a:r>
            <a:r>
              <a:rPr lang="en-US" b="1" dirty="0" smtClean="0"/>
              <a:t>Medicines</a:t>
            </a:r>
            <a:r>
              <a:rPr lang="en-US" dirty="0" smtClean="0"/>
              <a:t>: Despite great advances in drug design, most of our prescription drugs are derived from compounds from plants, animals, and microbes.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53392"/>
            <a:ext cx="19145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2399" y="5608137"/>
            <a:ext cx="191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From the bark of the white willow tree (</a:t>
            </a:r>
            <a:r>
              <a:rPr lang="en-US" sz="1600" i="1" dirty="0" smtClean="0"/>
              <a:t>Salix alba vulgaris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t="8582" r="25233" b="21906"/>
          <a:stretch/>
        </p:blipFill>
        <p:spPr>
          <a:xfrm>
            <a:off x="2209800" y="4224992"/>
            <a:ext cx="2275202" cy="23766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8362" y="2853391"/>
            <a:ext cx="24180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Vinblastine (Hodgkin’s lymphoma) </a:t>
            </a:r>
            <a:r>
              <a:rPr lang="en-US" sz="1600" dirty="0"/>
              <a:t>and vincristine </a:t>
            </a:r>
            <a:r>
              <a:rPr lang="en-US" sz="1600" dirty="0" smtClean="0"/>
              <a:t>(childhood leukemia) from the Madagascar periwinkle (</a:t>
            </a:r>
            <a:r>
              <a:rPr lang="en-US" sz="1600" i="1" dirty="0" err="1" smtClean="0"/>
              <a:t>Catharanthus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roseus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5" t="14823" r="14786" b="15078"/>
          <a:stretch/>
        </p:blipFill>
        <p:spPr>
          <a:xfrm>
            <a:off x="4565073" y="3208052"/>
            <a:ext cx="2525398" cy="20338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56439" y="5278252"/>
            <a:ext cx="2525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ACE inhibitors (high blood pressure, congestive heart failure) from the venom of a South American pit viper (</a:t>
            </a:r>
            <a:r>
              <a:rPr lang="en-US" sz="1600" i="1" dirty="0" err="1" smtClean="0"/>
              <a:t>Bothrops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jararaca</a:t>
            </a:r>
            <a:r>
              <a:rPr lang="en-US" sz="1600" dirty="0" smtClean="0"/>
              <a:t>) 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143586" y="2743200"/>
            <a:ext cx="19798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Taxol</a:t>
            </a:r>
            <a:r>
              <a:rPr lang="en-US" sz="1600" dirty="0" smtClean="0"/>
              <a:t>, from </a:t>
            </a:r>
            <a:r>
              <a:rPr lang="en-US" sz="1600" dirty="0"/>
              <a:t>the bark of the Pacific yew tree (</a:t>
            </a:r>
            <a:r>
              <a:rPr lang="en-US" sz="1600" i="1" dirty="0" err="1"/>
              <a:t>Taxus</a:t>
            </a:r>
            <a:r>
              <a:rPr lang="en-US" sz="1600" i="1" dirty="0"/>
              <a:t> </a:t>
            </a:r>
            <a:r>
              <a:rPr lang="en-US" sz="1600" i="1" dirty="0" err="1"/>
              <a:t>brevifolia</a:t>
            </a:r>
            <a:r>
              <a:rPr lang="en-US" sz="1600" dirty="0"/>
              <a:t>) and is used in the treatment of breast, lung, and ovarian cancer, as well as Kaposi's sarcoma.</a:t>
            </a:r>
          </a:p>
        </p:txBody>
      </p:sp>
      <p:pic>
        <p:nvPicPr>
          <p:cNvPr id="3074" name="Picture 2" descr="T:\Chris C\PHOTOS\Pacific Ye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98389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4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915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health is dependent on biodiversity</a:t>
            </a:r>
          </a:p>
          <a:p>
            <a:endParaRPr lang="en-US" dirty="0" smtClean="0"/>
          </a:p>
          <a:p>
            <a:r>
              <a:rPr lang="en-US" dirty="0" smtClean="0"/>
              <a:t>- </a:t>
            </a:r>
            <a:r>
              <a:rPr lang="en-US" b="1" dirty="0" smtClean="0"/>
              <a:t>Rare species</a:t>
            </a:r>
            <a:r>
              <a:rPr lang="en-US" dirty="0" smtClean="0"/>
              <a:t>: 1.9 million species have been identified and scientists estimate there are likely at least 10 million yet to be described.  Don’t we have species to spare?</a:t>
            </a:r>
          </a:p>
          <a:p>
            <a:endParaRPr lang="en-US" dirty="0" smtClean="0"/>
          </a:p>
          <a:p>
            <a:r>
              <a:rPr lang="en-US" dirty="0" smtClean="0"/>
              <a:t>We don’t know which species will provide the medicines for current and future diseases and which hold the secrets to medical discoveries.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51200"/>
            <a:ext cx="2101273" cy="1587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863732"/>
            <a:ext cx="480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</a:t>
            </a:r>
            <a:r>
              <a:rPr lang="en-US" sz="1600" dirty="0" smtClean="0"/>
              <a:t>astric-brooding frogs (</a:t>
            </a:r>
            <a:r>
              <a:rPr lang="en-US" sz="1600" i="1" dirty="0" err="1" smtClean="0"/>
              <a:t>Rheobatrachus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vitellinus</a:t>
            </a:r>
            <a:r>
              <a:rPr lang="en-US" sz="1600" i="1" dirty="0" smtClean="0"/>
              <a:t>, R. </a:t>
            </a:r>
            <a:r>
              <a:rPr lang="en-US" sz="1600" i="1" dirty="0" err="1" smtClean="0"/>
              <a:t>silus</a:t>
            </a:r>
            <a:r>
              <a:rPr lang="en-US" sz="16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Swallowed and hatched fertilized eggs in stomach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Eggs and tadpoles secreted compounds that protected them from stomach acid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Research was underway for peptic ulcer disease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Both species disappeared and are assumed extinct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64" y="3251200"/>
            <a:ext cx="2292796" cy="14150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30618" y="4826787"/>
            <a:ext cx="4343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Cone snails (several species) – shoot poison-coated harpoon at prey and predators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Studies underway for </a:t>
            </a:r>
            <a:r>
              <a:rPr lang="en-US" sz="1600" dirty="0" err="1" smtClean="0"/>
              <a:t>Ziconotide</a:t>
            </a:r>
            <a:r>
              <a:rPr lang="en-US" sz="1600" dirty="0" smtClean="0"/>
              <a:t>, 1,000 times more powerful than morphine and doesn’t cause addiction or tolerance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Clinical trials underway for protecting nerve cells from dying due to reduced blood flow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Occur in endangered tropical coral reefs</a:t>
            </a:r>
          </a:p>
        </p:txBody>
      </p:sp>
    </p:spTree>
    <p:extLst>
      <p:ext uri="{BB962C8B-B14F-4D97-AF65-F5344CB8AC3E}">
        <p14:creationId xmlns:p14="http://schemas.microsoft.com/office/powerpoint/2010/main" val="10023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01980"/>
            <a:ext cx="82296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/>
              <a:t>Honeybees and wild bees are the most important pollinators of many of the fruits and vegetables we eat. </a:t>
            </a:r>
            <a:endParaRPr lang="en-US" sz="23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3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 smtClean="0"/>
              <a:t>Of </a:t>
            </a:r>
            <a:r>
              <a:rPr lang="en-US" sz="2300" dirty="0"/>
              <a:t>100 crop species that provide 90% of our global food supply, 71 are bee-pollinated. </a:t>
            </a:r>
            <a:endParaRPr lang="en-US" sz="2300" dirty="0" smtClean="0"/>
          </a:p>
          <a:p>
            <a:endParaRPr lang="en-US" sz="23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 smtClean="0"/>
              <a:t>The </a:t>
            </a:r>
            <a:r>
              <a:rPr lang="en-US" sz="2300" dirty="0"/>
              <a:t>value of pollination of food crops by bees in the U.S. alone is estimated at $16 billion and insect pollinators in general contribute $29 billion to U.S. farm </a:t>
            </a:r>
            <a:r>
              <a:rPr lang="en-US" sz="2300" dirty="0" smtClean="0"/>
              <a:t>income (CNN)</a:t>
            </a:r>
            <a:endParaRPr lang="en-US" sz="2300" dirty="0"/>
          </a:p>
        </p:txBody>
      </p:sp>
      <p:pic>
        <p:nvPicPr>
          <p:cNvPr id="1026" name="Picture 2" descr="T:\Chris C\PHOTOS\bee-gathering_pollen_yellow-flower-mac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685800"/>
            <a:ext cx="39362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609600"/>
            <a:ext cx="2400300" cy="16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689100"/>
            <a:ext cx="2628707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482"/>
            <a:ext cx="728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Diversity of Pollinators:  Food / Clothing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0518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24000"/>
            <a:ext cx="5418666" cy="325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54" y="615188"/>
            <a:ext cx="3579546" cy="54300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4200" y="6985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Hand-pollination in China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76200"/>
            <a:ext cx="8001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b="1" dirty="0" smtClean="0"/>
              <a:t>Recreation and jobs</a:t>
            </a:r>
            <a:r>
              <a:rPr lang="en-US" dirty="0" smtClean="0"/>
              <a:t>: Big fun and big business.</a:t>
            </a:r>
          </a:p>
          <a:p>
            <a:endParaRPr lang="en-US" dirty="0"/>
          </a:p>
          <a:p>
            <a:r>
              <a:rPr lang="en-US" dirty="0" smtClean="0"/>
              <a:t>In 2011 in the United States, there were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13.7 million hunters who spent $34 billion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33.1 million anglers who spent $41.8 billion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71.8 million birders who spent $55 billion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Collectively, anglers, birders, and hunters accounted for $131 billion in revenue in 2011 in America alone compared to $156 billion worldwide by Apple in its 2012 fiscal year.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Birding is second largest hobby in the U.S. behind gardening.</a:t>
            </a:r>
          </a:p>
          <a:p>
            <a:endParaRPr lang="en-US" dirty="0"/>
          </a:p>
          <a:p>
            <a:r>
              <a:rPr lang="en-US" dirty="0" smtClean="0"/>
              <a:t>Nature photography, botanizing, etc.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60" b="4550"/>
          <a:stretch/>
        </p:blipFill>
        <p:spPr>
          <a:xfrm>
            <a:off x="2286000" y="4930565"/>
            <a:ext cx="4219575" cy="19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3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b="1" dirty="0" smtClean="0"/>
              <a:t>Ecosystem Services</a:t>
            </a:r>
            <a:endParaRPr lang="en-US" dirty="0" smtClean="0"/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Clean water – wetlands purify water by soils acting as massive filters to bind toxic substances. Wetlands purify our water at such a vast scale that there is no economically feasible substitute.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Clean air – take up and store carbon, give off oxygen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Food, timber, other goods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" y="39497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b="1" dirty="0" smtClean="0"/>
              <a:t>Green spaces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Quality of life / connectivity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Greater productivity by workers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Attracts industry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Recreation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505200"/>
            <a:ext cx="3810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5" t="9514" r="37336" b="63186"/>
          <a:stretch/>
        </p:blipFill>
        <p:spPr bwMode="auto">
          <a:xfrm>
            <a:off x="1828800" y="1066800"/>
            <a:ext cx="4953000" cy="4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317500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Little Things Are Important!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5943600"/>
            <a:ext cx="817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Bottom-line = What are we passing down to the next generation?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4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Natural Heritage Commission protects and manages some of the most diverse areas in our state: System of Natural Areas</a:t>
            </a:r>
          </a:p>
          <a:p>
            <a:endParaRPr lang="en-US" b="1" dirty="0" smtClean="0"/>
          </a:p>
          <a:p>
            <a:r>
              <a:rPr lang="en-US" dirty="0" smtClean="0"/>
              <a:t>living museums…</a:t>
            </a:r>
          </a:p>
          <a:p>
            <a:endParaRPr lang="en-US" dirty="0"/>
          </a:p>
          <a:p>
            <a:r>
              <a:rPr lang="en-US" dirty="0" smtClean="0"/>
              <a:t>aid in the recovery of rare species…</a:t>
            </a:r>
          </a:p>
          <a:p>
            <a:endParaRPr lang="en-US" dirty="0" smtClean="0"/>
          </a:p>
          <a:p>
            <a:r>
              <a:rPr lang="en-US" dirty="0" smtClean="0"/>
              <a:t>blue prints for restoration…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6"/>
          <a:stretch/>
        </p:blipFill>
        <p:spPr>
          <a:xfrm>
            <a:off x="76200" y="3453414"/>
            <a:ext cx="4953000" cy="3290286"/>
          </a:xfrm>
          <a:prstGeom prst="rect">
            <a:avLst/>
          </a:prstGeom>
        </p:spPr>
      </p:pic>
      <p:pic>
        <p:nvPicPr>
          <p:cNvPr id="5" name="Picture 3" descr="\\DO-file03\NHC\Maps-general\71 NA dot_map_for_web - update 201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95400"/>
            <a:ext cx="3733800" cy="3389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562600" y="4953000"/>
            <a:ext cx="32004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is currently made up of 71 Natural Areas (61,000 acres) around the state.</a:t>
            </a:r>
          </a:p>
        </p:txBody>
      </p:sp>
    </p:spTree>
    <p:extLst>
      <p:ext uri="{BB962C8B-B14F-4D97-AF65-F5344CB8AC3E}">
        <p14:creationId xmlns:p14="http://schemas.microsoft.com/office/powerpoint/2010/main" val="281200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838200" y="152400"/>
            <a:ext cx="7772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000">
                <a:latin typeface="Arial Rounded MT Bold" pitchFamily="34" charset="0"/>
              </a:rPr>
              <a:t>Arkansas Natural Heritage Commission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4" t="18036" r="26563" b="13512"/>
          <a:stretch>
            <a:fillRect/>
          </a:stretch>
        </p:blipFill>
        <p:spPr bwMode="auto">
          <a:xfrm>
            <a:off x="990600" y="1524000"/>
            <a:ext cx="434340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676400" y="838200"/>
            <a:ext cx="60746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3366"/>
                </a:solidFill>
                <a:latin typeface="Arial Rounded MT Bold" pitchFamily="34" charset="0"/>
              </a:rPr>
              <a:t>Preserving </a:t>
            </a:r>
            <a:r>
              <a:rPr lang="en-US" altLang="en-US" sz="2400" dirty="0" smtClean="0">
                <a:solidFill>
                  <a:srgbClr val="003366"/>
                </a:solidFill>
                <a:latin typeface="Arial Rounded MT Bold" pitchFamily="34" charset="0"/>
              </a:rPr>
              <a:t>Arkansas’s Natural Heritage</a:t>
            </a:r>
            <a:endParaRPr lang="en-US" altLang="en-US" sz="2400" dirty="0">
              <a:solidFill>
                <a:srgbClr val="003366"/>
              </a:solidFill>
              <a:latin typeface="Arial Rounded MT Bold" pitchFamily="34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4419600" y="3810000"/>
            <a:ext cx="4343400" cy="2462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 Rounded MT Bold" pitchFamily="34" charset="0"/>
              </a:rPr>
              <a:t>Chris Colclasure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 smtClean="0">
                <a:latin typeface="Arial Rounded MT Bold" pitchFamily="34" charset="0"/>
              </a:rPr>
              <a:t>323 </a:t>
            </a:r>
            <a:r>
              <a:rPr lang="en-US" altLang="en-US" sz="2200" dirty="0">
                <a:latin typeface="Arial Rounded MT Bold" pitchFamily="34" charset="0"/>
              </a:rPr>
              <a:t>Center </a:t>
            </a:r>
            <a:r>
              <a:rPr lang="en-US" altLang="en-US" sz="2200" dirty="0" smtClean="0">
                <a:latin typeface="Arial Rounded MT Bold" pitchFamily="34" charset="0"/>
              </a:rPr>
              <a:t>Street, Suite 1500</a:t>
            </a:r>
            <a:endParaRPr lang="en-US" altLang="en-US" sz="2200" dirty="0">
              <a:latin typeface="Arial Rounded MT Bold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 Rounded MT Bold" pitchFamily="34" charset="0"/>
              </a:rPr>
              <a:t>Little Rock, AR  72201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 Rounded MT Bold" pitchFamily="34" charset="0"/>
              </a:rPr>
              <a:t>(501) 324-9760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200" dirty="0">
              <a:latin typeface="Arial Rounded MT Bold" pitchFamily="34" charset="0"/>
            </a:endParaRP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276600" y="6019800"/>
            <a:ext cx="5943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 Rounded MT Bold" pitchFamily="34" charset="0"/>
              </a:rPr>
              <a:t>Email:  chrisc@arkansasheritage.org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590800"/>
            <a:ext cx="3516924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0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2548</TotalTime>
  <Words>1158</Words>
  <Application>Microsoft Office PowerPoint</Application>
  <PresentationFormat>On-screen Show (4:3)</PresentationFormat>
  <Paragraphs>146</Paragraphs>
  <Slides>29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Executive</vt:lpstr>
      <vt:lpstr>CorelPhotoPaint.Image.8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Arkansas Heritage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Holimon</dc:creator>
  <cp:lastModifiedBy>Amanda Perez</cp:lastModifiedBy>
  <cp:revision>91</cp:revision>
  <dcterms:created xsi:type="dcterms:W3CDTF">2012-12-11T18:01:12Z</dcterms:created>
  <dcterms:modified xsi:type="dcterms:W3CDTF">2014-09-15T21:21:10Z</dcterms:modified>
</cp:coreProperties>
</file>