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9" r:id="rId3"/>
    <p:sldId id="270" r:id="rId4"/>
    <p:sldId id="260" r:id="rId5"/>
    <p:sldId id="261" r:id="rId6"/>
    <p:sldId id="267" r:id="rId7"/>
    <p:sldId id="265" r:id="rId8"/>
    <p:sldId id="271" r:id="rId9"/>
    <p:sldId id="272" r:id="rId10"/>
    <p:sldId id="273" r:id="rId11"/>
    <p:sldId id="274" r:id="rId12"/>
    <p:sldId id="275" r:id="rId13"/>
    <p:sldId id="266" r:id="rId14"/>
    <p:sldId id="276" r:id="rId15"/>
    <p:sldId id="264" r:id="rId16"/>
    <p:sldId id="263" r:id="rId17"/>
    <p:sldId id="262" r:id="rId18"/>
    <p:sldId id="269" r:id="rId19"/>
    <p:sldId id="26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203" autoAdjust="0"/>
  </p:normalViewPr>
  <p:slideViewPr>
    <p:cSldViewPr>
      <p:cViewPr>
        <p:scale>
          <a:sx n="100" d="100"/>
          <a:sy n="100" d="100"/>
        </p:scale>
        <p:origin x="-61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AE3290-F2F2-4A47-B100-743ADC785C9A}" type="doc">
      <dgm:prSet loTypeId="urn:microsoft.com/office/officeart/2005/8/layout/radial4" loCatId="relationship" qsTypeId="urn:microsoft.com/office/officeart/2005/8/quickstyle/simple3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68B687B7-7584-4A88-A5AD-F1FEF6C45CA6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SWAT 2009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5EAA069A-167E-41BB-8932-E04B38BB20B0}" type="parTrans" cxnId="{5C5A2F47-4DEF-4614-89E9-478AB8298B93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F3473910-3C83-417D-B900-1361F88D72D8}" type="sibTrans" cxnId="{5C5A2F47-4DEF-4614-89E9-478AB8298B93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5A93E672-2949-4269-9EAF-976A518CA550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Boundary</a:t>
          </a:r>
        </a:p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(12-digit HUC)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E8430986-5800-4128-8F9A-6DFE94BD9991}" type="parTrans" cxnId="{DAEA3A86-0790-448A-9AF8-12269787169E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AB03E9D9-4C61-40AA-871D-04491BB37914}" type="sibTrans" cxnId="{DAEA3A86-0790-448A-9AF8-12269787169E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26D1750C-A880-4E5A-A90D-A4BD71DC09EB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Elevation</a:t>
          </a:r>
        </a:p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(DEM-5 m)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E567F25D-5E3E-4075-AB82-0A7F55671725}" type="parTrans" cxnId="{E9DBDDE1-E72F-4DB6-B641-9CEC0D40E813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A4C3D36E-7B5D-4EB5-A92F-6266EF447303}" type="sibTrans" cxnId="{E9DBDDE1-E72F-4DB6-B641-9CEC0D40E813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4750BA74-13B0-42BB-BAF6-30EE10DF78AD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Soil Map</a:t>
          </a:r>
        </a:p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(SSURGO)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4765B9F1-7BE8-4B08-B96C-7BAF75AE22BD}" type="parTrans" cxnId="{33C8AE0D-7AC0-4AC2-88AE-9F17BA865CAB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2266DF45-D60A-4C6E-8DEB-03DD3B57A792}" type="sibTrans" cxnId="{33C8AE0D-7AC0-4AC2-88AE-9F17BA865CAB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769080EE-1BA8-41AA-8CC7-2BDB36222845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Landuse</a:t>
          </a:r>
        </a:p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(92, 99, 01, 04, 06)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6DDB46A9-0944-4D4C-B104-EB6BF97BC37B}" type="parTrans" cxnId="{FA46EA6D-0C56-4D96-A623-083A271D4B4C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BBCEF45C-A4AF-4D85-ADD8-754A890FF57C}" type="sibTrans" cxnId="{FA46EA6D-0C56-4D96-A623-083A271D4B4C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1518A38A-4CE4-4768-ADF3-56DAB480BC25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Streams</a:t>
          </a:r>
        </a:p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(NHD)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DBEEF2C3-B10F-4F64-8723-2CAC9F2317CF}" type="parTrans" cxnId="{8F2C8A02-602C-4FC6-82CE-E4E1C8E96310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57CB2333-0242-4C61-AA63-CF5863E8C215}" type="sibTrans" cxnId="{8F2C8A02-602C-4FC6-82CE-E4E1C8E96310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2B89B151-D2E4-4757-8869-438451CDE012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Weather 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NEXRAD, Gages)</a:t>
          </a:r>
        </a:p>
      </dgm:t>
    </dgm:pt>
    <dgm:pt modelId="{55155FB3-0B40-4942-BE15-04B076FC9CA3}" type="parTrans" cxnId="{7B853515-A2E9-46F7-9BFD-4BD90E15730E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0D182DD6-CA14-4DC5-AB31-4C5B8D4C41E2}" type="sibTrans" cxnId="{7B853515-A2E9-46F7-9BFD-4BD90E15730E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ADE863A1-59EC-4347-AB7C-688EBFE92390}" type="pres">
      <dgm:prSet presAssocID="{03AE3290-F2F2-4A47-B100-743ADC785C9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26C42AF-506A-4655-9CAE-06D4329A0A14}" type="pres">
      <dgm:prSet presAssocID="{68B687B7-7584-4A88-A5AD-F1FEF6C45CA6}" presName="centerShape" presStyleLbl="node0" presStyleIdx="0" presStyleCnt="1"/>
      <dgm:spPr/>
      <dgm:t>
        <a:bodyPr/>
        <a:lstStyle/>
        <a:p>
          <a:endParaRPr lang="en-US"/>
        </a:p>
      </dgm:t>
    </dgm:pt>
    <dgm:pt modelId="{8FC3F77B-FB38-44B7-A8D2-E24F02B06B19}" type="pres">
      <dgm:prSet presAssocID="{E8430986-5800-4128-8F9A-6DFE94BD9991}" presName="parTrans" presStyleLbl="bgSibTrans2D1" presStyleIdx="0" presStyleCnt="6"/>
      <dgm:spPr/>
      <dgm:t>
        <a:bodyPr/>
        <a:lstStyle/>
        <a:p>
          <a:endParaRPr lang="en-US"/>
        </a:p>
      </dgm:t>
    </dgm:pt>
    <dgm:pt modelId="{BE07FDF3-B3BC-4398-AB55-ACD094806C64}" type="pres">
      <dgm:prSet presAssocID="{5A93E672-2949-4269-9EAF-976A518CA55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CD52EE-297A-4182-BF9F-A046DAA0A0D3}" type="pres">
      <dgm:prSet presAssocID="{E567F25D-5E3E-4075-AB82-0A7F55671725}" presName="parTrans" presStyleLbl="bgSibTrans2D1" presStyleIdx="1" presStyleCnt="6"/>
      <dgm:spPr/>
      <dgm:t>
        <a:bodyPr/>
        <a:lstStyle/>
        <a:p>
          <a:endParaRPr lang="en-US"/>
        </a:p>
      </dgm:t>
    </dgm:pt>
    <dgm:pt modelId="{8A15DB44-D584-4ABF-B4DB-C41C4D4BB697}" type="pres">
      <dgm:prSet presAssocID="{26D1750C-A880-4E5A-A90D-A4BD71DC09E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8DD1A4-FC29-4A9C-9716-7F1183B213A6}" type="pres">
      <dgm:prSet presAssocID="{4765B9F1-7BE8-4B08-B96C-7BAF75AE22BD}" presName="parTrans" presStyleLbl="bgSibTrans2D1" presStyleIdx="2" presStyleCnt="6"/>
      <dgm:spPr/>
      <dgm:t>
        <a:bodyPr/>
        <a:lstStyle/>
        <a:p>
          <a:endParaRPr lang="en-US"/>
        </a:p>
      </dgm:t>
    </dgm:pt>
    <dgm:pt modelId="{BB6CEFB3-8AF5-4D23-B6A7-82AA932DB4A5}" type="pres">
      <dgm:prSet presAssocID="{4750BA74-13B0-42BB-BAF6-30EE10DF78AD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072B0A-6A24-4F36-9350-56661C0CEA63}" type="pres">
      <dgm:prSet presAssocID="{6DDB46A9-0944-4D4C-B104-EB6BF97BC37B}" presName="parTrans" presStyleLbl="bgSibTrans2D1" presStyleIdx="3" presStyleCnt="6"/>
      <dgm:spPr/>
      <dgm:t>
        <a:bodyPr/>
        <a:lstStyle/>
        <a:p>
          <a:endParaRPr lang="en-US"/>
        </a:p>
      </dgm:t>
    </dgm:pt>
    <dgm:pt modelId="{1B0733AD-41A6-40DF-87F5-87CC5DA0CF14}" type="pres">
      <dgm:prSet presAssocID="{769080EE-1BA8-41AA-8CC7-2BDB3622284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CA8783-D63E-4A5A-A951-AF59E056B131}" type="pres">
      <dgm:prSet presAssocID="{DBEEF2C3-B10F-4F64-8723-2CAC9F2317CF}" presName="parTrans" presStyleLbl="bgSibTrans2D1" presStyleIdx="4" presStyleCnt="6"/>
      <dgm:spPr/>
      <dgm:t>
        <a:bodyPr/>
        <a:lstStyle/>
        <a:p>
          <a:endParaRPr lang="en-US"/>
        </a:p>
      </dgm:t>
    </dgm:pt>
    <dgm:pt modelId="{9D3A03A9-7176-4779-A460-6B94DD9B77DA}" type="pres">
      <dgm:prSet presAssocID="{1518A38A-4CE4-4768-ADF3-56DAB480BC2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EA5AB1-FB48-4F08-8CF1-63D9EFB25358}" type="pres">
      <dgm:prSet presAssocID="{55155FB3-0B40-4942-BE15-04B076FC9CA3}" presName="parTrans" presStyleLbl="bgSibTrans2D1" presStyleIdx="5" presStyleCnt="6"/>
      <dgm:spPr/>
      <dgm:t>
        <a:bodyPr/>
        <a:lstStyle/>
        <a:p>
          <a:endParaRPr lang="en-US"/>
        </a:p>
      </dgm:t>
    </dgm:pt>
    <dgm:pt modelId="{7DC3650E-6745-45A1-92EA-C8C3D0CA8B90}" type="pres">
      <dgm:prSet presAssocID="{2B89B151-D2E4-4757-8869-438451CDE012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2C8A02-602C-4FC6-82CE-E4E1C8E96310}" srcId="{68B687B7-7584-4A88-A5AD-F1FEF6C45CA6}" destId="{1518A38A-4CE4-4768-ADF3-56DAB480BC25}" srcOrd="4" destOrd="0" parTransId="{DBEEF2C3-B10F-4F64-8723-2CAC9F2317CF}" sibTransId="{57CB2333-0242-4C61-AA63-CF5863E8C215}"/>
    <dgm:cxn modelId="{9FBF3874-5010-4681-AE0D-EAF55DBB1036}" type="presOf" srcId="{6DDB46A9-0944-4D4C-B104-EB6BF97BC37B}" destId="{E6072B0A-6A24-4F36-9350-56661C0CEA63}" srcOrd="0" destOrd="0" presId="urn:microsoft.com/office/officeart/2005/8/layout/radial4"/>
    <dgm:cxn modelId="{33C8AE0D-7AC0-4AC2-88AE-9F17BA865CAB}" srcId="{68B687B7-7584-4A88-A5AD-F1FEF6C45CA6}" destId="{4750BA74-13B0-42BB-BAF6-30EE10DF78AD}" srcOrd="2" destOrd="0" parTransId="{4765B9F1-7BE8-4B08-B96C-7BAF75AE22BD}" sibTransId="{2266DF45-D60A-4C6E-8DEB-03DD3B57A792}"/>
    <dgm:cxn modelId="{DABA16F2-619A-4318-8D16-6C95E695DC13}" type="presOf" srcId="{2B89B151-D2E4-4757-8869-438451CDE012}" destId="{7DC3650E-6745-45A1-92EA-C8C3D0CA8B90}" srcOrd="0" destOrd="0" presId="urn:microsoft.com/office/officeart/2005/8/layout/radial4"/>
    <dgm:cxn modelId="{13DD4AFD-7B28-4A7E-B13C-A502F07DD275}" type="presOf" srcId="{E567F25D-5E3E-4075-AB82-0A7F55671725}" destId="{ECCD52EE-297A-4182-BF9F-A046DAA0A0D3}" srcOrd="0" destOrd="0" presId="urn:microsoft.com/office/officeart/2005/8/layout/radial4"/>
    <dgm:cxn modelId="{7B853515-A2E9-46F7-9BFD-4BD90E15730E}" srcId="{68B687B7-7584-4A88-A5AD-F1FEF6C45CA6}" destId="{2B89B151-D2E4-4757-8869-438451CDE012}" srcOrd="5" destOrd="0" parTransId="{55155FB3-0B40-4942-BE15-04B076FC9CA3}" sibTransId="{0D182DD6-CA14-4DC5-AB31-4C5B8D4C41E2}"/>
    <dgm:cxn modelId="{7D5290FD-F5BB-4581-B349-B2D9159E1FA5}" type="presOf" srcId="{769080EE-1BA8-41AA-8CC7-2BDB36222845}" destId="{1B0733AD-41A6-40DF-87F5-87CC5DA0CF14}" srcOrd="0" destOrd="0" presId="urn:microsoft.com/office/officeart/2005/8/layout/radial4"/>
    <dgm:cxn modelId="{0D17007B-81A2-42EA-A60D-466B6CC12813}" type="presOf" srcId="{4750BA74-13B0-42BB-BAF6-30EE10DF78AD}" destId="{BB6CEFB3-8AF5-4D23-B6A7-82AA932DB4A5}" srcOrd="0" destOrd="0" presId="urn:microsoft.com/office/officeart/2005/8/layout/radial4"/>
    <dgm:cxn modelId="{31F1AF3F-4CB3-4C1D-8028-FD548687CEC6}" type="presOf" srcId="{5A93E672-2949-4269-9EAF-976A518CA550}" destId="{BE07FDF3-B3BC-4398-AB55-ACD094806C64}" srcOrd="0" destOrd="0" presId="urn:microsoft.com/office/officeart/2005/8/layout/radial4"/>
    <dgm:cxn modelId="{DAEA3A86-0790-448A-9AF8-12269787169E}" srcId="{68B687B7-7584-4A88-A5AD-F1FEF6C45CA6}" destId="{5A93E672-2949-4269-9EAF-976A518CA550}" srcOrd="0" destOrd="0" parTransId="{E8430986-5800-4128-8F9A-6DFE94BD9991}" sibTransId="{AB03E9D9-4C61-40AA-871D-04491BB37914}"/>
    <dgm:cxn modelId="{FA46EA6D-0C56-4D96-A623-083A271D4B4C}" srcId="{68B687B7-7584-4A88-A5AD-F1FEF6C45CA6}" destId="{769080EE-1BA8-41AA-8CC7-2BDB36222845}" srcOrd="3" destOrd="0" parTransId="{6DDB46A9-0944-4D4C-B104-EB6BF97BC37B}" sibTransId="{BBCEF45C-A4AF-4D85-ADD8-754A890FF57C}"/>
    <dgm:cxn modelId="{48558667-6BA2-410E-AC4C-9D88B5A7BB89}" type="presOf" srcId="{DBEEF2C3-B10F-4F64-8723-2CAC9F2317CF}" destId="{AACA8783-D63E-4A5A-A951-AF59E056B131}" srcOrd="0" destOrd="0" presId="urn:microsoft.com/office/officeart/2005/8/layout/radial4"/>
    <dgm:cxn modelId="{63DC7DEA-727A-42A3-8912-BAC8E99049BA}" type="presOf" srcId="{55155FB3-0B40-4942-BE15-04B076FC9CA3}" destId="{8CEA5AB1-FB48-4F08-8CF1-63D9EFB25358}" srcOrd="0" destOrd="0" presId="urn:microsoft.com/office/officeart/2005/8/layout/radial4"/>
    <dgm:cxn modelId="{C3A2ADAB-6AE3-40E3-8CB3-ED0D00837F6C}" type="presOf" srcId="{26D1750C-A880-4E5A-A90D-A4BD71DC09EB}" destId="{8A15DB44-D584-4ABF-B4DB-C41C4D4BB697}" srcOrd="0" destOrd="0" presId="urn:microsoft.com/office/officeart/2005/8/layout/radial4"/>
    <dgm:cxn modelId="{5C5A2F47-4DEF-4614-89E9-478AB8298B93}" srcId="{03AE3290-F2F2-4A47-B100-743ADC785C9A}" destId="{68B687B7-7584-4A88-A5AD-F1FEF6C45CA6}" srcOrd="0" destOrd="0" parTransId="{5EAA069A-167E-41BB-8932-E04B38BB20B0}" sibTransId="{F3473910-3C83-417D-B900-1361F88D72D8}"/>
    <dgm:cxn modelId="{EC210728-8BA8-40BD-B234-4E1AA8B7025C}" type="presOf" srcId="{E8430986-5800-4128-8F9A-6DFE94BD9991}" destId="{8FC3F77B-FB38-44B7-A8D2-E24F02B06B19}" srcOrd="0" destOrd="0" presId="urn:microsoft.com/office/officeart/2005/8/layout/radial4"/>
    <dgm:cxn modelId="{C87E0CFC-CD7E-4BAF-A96C-28400304BB4B}" type="presOf" srcId="{4765B9F1-7BE8-4B08-B96C-7BAF75AE22BD}" destId="{EC8DD1A4-FC29-4A9C-9716-7F1183B213A6}" srcOrd="0" destOrd="0" presId="urn:microsoft.com/office/officeart/2005/8/layout/radial4"/>
    <dgm:cxn modelId="{2EFC261E-B902-4619-B253-15E4E80DA0C5}" type="presOf" srcId="{1518A38A-4CE4-4768-ADF3-56DAB480BC25}" destId="{9D3A03A9-7176-4779-A460-6B94DD9B77DA}" srcOrd="0" destOrd="0" presId="urn:microsoft.com/office/officeart/2005/8/layout/radial4"/>
    <dgm:cxn modelId="{D9ADF496-3F0A-41E2-92A9-043D830DFDC6}" type="presOf" srcId="{03AE3290-F2F2-4A47-B100-743ADC785C9A}" destId="{ADE863A1-59EC-4347-AB7C-688EBFE92390}" srcOrd="0" destOrd="0" presId="urn:microsoft.com/office/officeart/2005/8/layout/radial4"/>
    <dgm:cxn modelId="{FFEA0479-1D2D-43A4-ADA4-B0F3C6B8909B}" type="presOf" srcId="{68B687B7-7584-4A88-A5AD-F1FEF6C45CA6}" destId="{526C42AF-506A-4655-9CAE-06D4329A0A14}" srcOrd="0" destOrd="0" presId="urn:microsoft.com/office/officeart/2005/8/layout/radial4"/>
    <dgm:cxn modelId="{E9DBDDE1-E72F-4DB6-B641-9CEC0D40E813}" srcId="{68B687B7-7584-4A88-A5AD-F1FEF6C45CA6}" destId="{26D1750C-A880-4E5A-A90D-A4BD71DC09EB}" srcOrd="1" destOrd="0" parTransId="{E567F25D-5E3E-4075-AB82-0A7F55671725}" sibTransId="{A4C3D36E-7B5D-4EB5-A92F-6266EF447303}"/>
    <dgm:cxn modelId="{61766D45-9F50-47C8-900C-E000D19208E6}" type="presParOf" srcId="{ADE863A1-59EC-4347-AB7C-688EBFE92390}" destId="{526C42AF-506A-4655-9CAE-06D4329A0A14}" srcOrd="0" destOrd="0" presId="urn:microsoft.com/office/officeart/2005/8/layout/radial4"/>
    <dgm:cxn modelId="{F513B109-F30E-415A-86BA-EBE275134594}" type="presParOf" srcId="{ADE863A1-59EC-4347-AB7C-688EBFE92390}" destId="{8FC3F77B-FB38-44B7-A8D2-E24F02B06B19}" srcOrd="1" destOrd="0" presId="urn:microsoft.com/office/officeart/2005/8/layout/radial4"/>
    <dgm:cxn modelId="{7C54E720-37E6-4E56-8FF8-86A329559894}" type="presParOf" srcId="{ADE863A1-59EC-4347-AB7C-688EBFE92390}" destId="{BE07FDF3-B3BC-4398-AB55-ACD094806C64}" srcOrd="2" destOrd="0" presId="urn:microsoft.com/office/officeart/2005/8/layout/radial4"/>
    <dgm:cxn modelId="{127B7894-244E-49A9-A8CB-236704C6E71C}" type="presParOf" srcId="{ADE863A1-59EC-4347-AB7C-688EBFE92390}" destId="{ECCD52EE-297A-4182-BF9F-A046DAA0A0D3}" srcOrd="3" destOrd="0" presId="urn:microsoft.com/office/officeart/2005/8/layout/radial4"/>
    <dgm:cxn modelId="{782FB81F-B7AA-4A0A-B9E6-1FCABD860058}" type="presParOf" srcId="{ADE863A1-59EC-4347-AB7C-688EBFE92390}" destId="{8A15DB44-D584-4ABF-B4DB-C41C4D4BB697}" srcOrd="4" destOrd="0" presId="urn:microsoft.com/office/officeart/2005/8/layout/radial4"/>
    <dgm:cxn modelId="{C88CFEE8-214D-489E-8ED0-99E05CED207B}" type="presParOf" srcId="{ADE863A1-59EC-4347-AB7C-688EBFE92390}" destId="{EC8DD1A4-FC29-4A9C-9716-7F1183B213A6}" srcOrd="5" destOrd="0" presId="urn:microsoft.com/office/officeart/2005/8/layout/radial4"/>
    <dgm:cxn modelId="{1C464A45-EE69-4D34-A71E-CDA045F8FA7C}" type="presParOf" srcId="{ADE863A1-59EC-4347-AB7C-688EBFE92390}" destId="{BB6CEFB3-8AF5-4D23-B6A7-82AA932DB4A5}" srcOrd="6" destOrd="0" presId="urn:microsoft.com/office/officeart/2005/8/layout/radial4"/>
    <dgm:cxn modelId="{DE3C4345-9765-4D51-8A75-C987D106A202}" type="presParOf" srcId="{ADE863A1-59EC-4347-AB7C-688EBFE92390}" destId="{E6072B0A-6A24-4F36-9350-56661C0CEA63}" srcOrd="7" destOrd="0" presId="urn:microsoft.com/office/officeart/2005/8/layout/radial4"/>
    <dgm:cxn modelId="{CFEDCA51-AF2C-432A-85E3-84E1C876A4EA}" type="presParOf" srcId="{ADE863A1-59EC-4347-AB7C-688EBFE92390}" destId="{1B0733AD-41A6-40DF-87F5-87CC5DA0CF14}" srcOrd="8" destOrd="0" presId="urn:microsoft.com/office/officeart/2005/8/layout/radial4"/>
    <dgm:cxn modelId="{71CC8088-3DEA-4C4C-8ABE-6B174227E155}" type="presParOf" srcId="{ADE863A1-59EC-4347-AB7C-688EBFE92390}" destId="{AACA8783-D63E-4A5A-A951-AF59E056B131}" srcOrd="9" destOrd="0" presId="urn:microsoft.com/office/officeart/2005/8/layout/radial4"/>
    <dgm:cxn modelId="{52EDFFAF-20E1-4E1E-A7E6-DA9635DA9CEE}" type="presParOf" srcId="{ADE863A1-59EC-4347-AB7C-688EBFE92390}" destId="{9D3A03A9-7176-4779-A460-6B94DD9B77DA}" srcOrd="10" destOrd="0" presId="urn:microsoft.com/office/officeart/2005/8/layout/radial4"/>
    <dgm:cxn modelId="{7C22BBF0-25DD-44BE-8709-E03925BA62E3}" type="presParOf" srcId="{ADE863A1-59EC-4347-AB7C-688EBFE92390}" destId="{8CEA5AB1-FB48-4F08-8CF1-63D9EFB25358}" srcOrd="11" destOrd="0" presId="urn:microsoft.com/office/officeart/2005/8/layout/radial4"/>
    <dgm:cxn modelId="{4E368493-F59D-4EAF-B75D-D895058E06D8}" type="presParOf" srcId="{ADE863A1-59EC-4347-AB7C-688EBFE92390}" destId="{7DC3650E-6745-45A1-92EA-C8C3D0CA8B90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AE3290-F2F2-4A47-B100-743ADC785C9A}" type="doc">
      <dgm:prSet loTypeId="urn:microsoft.com/office/officeart/2005/8/layout/radial4" loCatId="relationship" qsTypeId="urn:microsoft.com/office/officeart/2005/8/quickstyle/simple3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68B687B7-7584-4A88-A5AD-F1FEF6C45CA6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SWAT 2009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5EAA069A-167E-41BB-8932-E04B38BB20B0}" type="parTrans" cxnId="{5C5A2F47-4DEF-4614-89E9-478AB8298B93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F3473910-3C83-417D-B900-1361F88D72D8}" type="sibTrans" cxnId="{5C5A2F47-4DEF-4614-89E9-478AB8298B93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5A93E672-2949-4269-9EAF-976A518CA550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Cropping practices for each county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E8430986-5800-4128-8F9A-6DFE94BD9991}" type="parTrans" cxnId="{DAEA3A86-0790-448A-9AF8-12269787169E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AB03E9D9-4C61-40AA-871D-04491BB37914}" type="sibTrans" cxnId="{DAEA3A86-0790-448A-9AF8-12269787169E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26D1750C-A880-4E5A-A90D-A4BD71DC09EB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Point source discharge</a:t>
          </a:r>
        </a:p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(ADEQ)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E567F25D-5E3E-4075-AB82-0A7F55671725}" type="parTrans" cxnId="{E9DBDDE1-E72F-4DB6-B641-9CEC0D40E813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A4C3D36E-7B5D-4EB5-A92F-6266EF447303}" type="sibTrans" cxnId="{E9DBDDE1-E72F-4DB6-B641-9CEC0D40E813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ADE863A1-59EC-4347-AB7C-688EBFE92390}" type="pres">
      <dgm:prSet presAssocID="{03AE3290-F2F2-4A47-B100-743ADC785C9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26C42AF-506A-4655-9CAE-06D4329A0A14}" type="pres">
      <dgm:prSet presAssocID="{68B687B7-7584-4A88-A5AD-F1FEF6C45CA6}" presName="centerShape" presStyleLbl="node0" presStyleIdx="0" presStyleCnt="1"/>
      <dgm:spPr/>
      <dgm:t>
        <a:bodyPr/>
        <a:lstStyle/>
        <a:p>
          <a:endParaRPr lang="en-US"/>
        </a:p>
      </dgm:t>
    </dgm:pt>
    <dgm:pt modelId="{8FC3F77B-FB38-44B7-A8D2-E24F02B06B19}" type="pres">
      <dgm:prSet presAssocID="{E8430986-5800-4128-8F9A-6DFE94BD9991}" presName="parTrans" presStyleLbl="bgSibTrans2D1" presStyleIdx="0" presStyleCnt="2" custLinFactNeighborX="897" custLinFactNeighborY="5816"/>
      <dgm:spPr/>
      <dgm:t>
        <a:bodyPr/>
        <a:lstStyle/>
        <a:p>
          <a:endParaRPr lang="en-US"/>
        </a:p>
      </dgm:t>
    </dgm:pt>
    <dgm:pt modelId="{BE07FDF3-B3BC-4398-AB55-ACD094806C64}" type="pres">
      <dgm:prSet presAssocID="{5A93E672-2949-4269-9EAF-976A518CA550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CD52EE-297A-4182-BF9F-A046DAA0A0D3}" type="pres">
      <dgm:prSet presAssocID="{E567F25D-5E3E-4075-AB82-0A7F55671725}" presName="parTrans" presStyleLbl="bgSibTrans2D1" presStyleIdx="1" presStyleCnt="2"/>
      <dgm:spPr/>
      <dgm:t>
        <a:bodyPr/>
        <a:lstStyle/>
        <a:p>
          <a:endParaRPr lang="en-US"/>
        </a:p>
      </dgm:t>
    </dgm:pt>
    <dgm:pt modelId="{8A15DB44-D584-4ABF-B4DB-C41C4D4BB697}" type="pres">
      <dgm:prSet presAssocID="{26D1750C-A880-4E5A-A90D-A4BD71DC09EB}" presName="node" presStyleLbl="node1" presStyleIdx="1" presStyleCnt="2" custRadScaleRad="104719" custRadScaleInc="-24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D267837-A138-4E81-9201-8BFE03557682}" type="presOf" srcId="{26D1750C-A880-4E5A-A90D-A4BD71DC09EB}" destId="{8A15DB44-D584-4ABF-B4DB-C41C4D4BB697}" srcOrd="0" destOrd="0" presId="urn:microsoft.com/office/officeart/2005/8/layout/radial4"/>
    <dgm:cxn modelId="{EA9A17C3-9B00-425D-9964-2D744C9D6994}" type="presOf" srcId="{03AE3290-F2F2-4A47-B100-743ADC785C9A}" destId="{ADE863A1-59EC-4347-AB7C-688EBFE92390}" srcOrd="0" destOrd="0" presId="urn:microsoft.com/office/officeart/2005/8/layout/radial4"/>
    <dgm:cxn modelId="{EFD3CF20-7B9F-40E8-AF59-CF51DF41885E}" type="presOf" srcId="{68B687B7-7584-4A88-A5AD-F1FEF6C45CA6}" destId="{526C42AF-506A-4655-9CAE-06D4329A0A14}" srcOrd="0" destOrd="0" presId="urn:microsoft.com/office/officeart/2005/8/layout/radial4"/>
    <dgm:cxn modelId="{13C0E7FA-14EA-4463-BE45-262DA1C858DE}" type="presOf" srcId="{5A93E672-2949-4269-9EAF-976A518CA550}" destId="{BE07FDF3-B3BC-4398-AB55-ACD094806C64}" srcOrd="0" destOrd="0" presId="urn:microsoft.com/office/officeart/2005/8/layout/radial4"/>
    <dgm:cxn modelId="{9397E971-2855-499B-8989-5B3B3AE6261D}" type="presOf" srcId="{E567F25D-5E3E-4075-AB82-0A7F55671725}" destId="{ECCD52EE-297A-4182-BF9F-A046DAA0A0D3}" srcOrd="0" destOrd="0" presId="urn:microsoft.com/office/officeart/2005/8/layout/radial4"/>
    <dgm:cxn modelId="{57C9E444-38AA-4355-B1B8-FA29219F4655}" type="presOf" srcId="{E8430986-5800-4128-8F9A-6DFE94BD9991}" destId="{8FC3F77B-FB38-44B7-A8D2-E24F02B06B19}" srcOrd="0" destOrd="0" presId="urn:microsoft.com/office/officeart/2005/8/layout/radial4"/>
    <dgm:cxn modelId="{DAEA3A86-0790-448A-9AF8-12269787169E}" srcId="{68B687B7-7584-4A88-A5AD-F1FEF6C45CA6}" destId="{5A93E672-2949-4269-9EAF-976A518CA550}" srcOrd="0" destOrd="0" parTransId="{E8430986-5800-4128-8F9A-6DFE94BD9991}" sibTransId="{AB03E9D9-4C61-40AA-871D-04491BB37914}"/>
    <dgm:cxn modelId="{5C5A2F47-4DEF-4614-89E9-478AB8298B93}" srcId="{03AE3290-F2F2-4A47-B100-743ADC785C9A}" destId="{68B687B7-7584-4A88-A5AD-F1FEF6C45CA6}" srcOrd="0" destOrd="0" parTransId="{5EAA069A-167E-41BB-8932-E04B38BB20B0}" sibTransId="{F3473910-3C83-417D-B900-1361F88D72D8}"/>
    <dgm:cxn modelId="{E9DBDDE1-E72F-4DB6-B641-9CEC0D40E813}" srcId="{68B687B7-7584-4A88-A5AD-F1FEF6C45CA6}" destId="{26D1750C-A880-4E5A-A90D-A4BD71DC09EB}" srcOrd="1" destOrd="0" parTransId="{E567F25D-5E3E-4075-AB82-0A7F55671725}" sibTransId="{A4C3D36E-7B5D-4EB5-A92F-6266EF447303}"/>
    <dgm:cxn modelId="{A83BED29-7C8E-4135-AE90-5E1E5975E99C}" type="presParOf" srcId="{ADE863A1-59EC-4347-AB7C-688EBFE92390}" destId="{526C42AF-506A-4655-9CAE-06D4329A0A14}" srcOrd="0" destOrd="0" presId="urn:microsoft.com/office/officeart/2005/8/layout/radial4"/>
    <dgm:cxn modelId="{C6948234-12A4-4B1C-906C-1F182AAAE4B4}" type="presParOf" srcId="{ADE863A1-59EC-4347-AB7C-688EBFE92390}" destId="{8FC3F77B-FB38-44B7-A8D2-E24F02B06B19}" srcOrd="1" destOrd="0" presId="urn:microsoft.com/office/officeart/2005/8/layout/radial4"/>
    <dgm:cxn modelId="{9D555203-866E-4196-B1EE-42279972AF44}" type="presParOf" srcId="{ADE863A1-59EC-4347-AB7C-688EBFE92390}" destId="{BE07FDF3-B3BC-4398-AB55-ACD094806C64}" srcOrd="2" destOrd="0" presId="urn:microsoft.com/office/officeart/2005/8/layout/radial4"/>
    <dgm:cxn modelId="{5625220A-5131-4411-903C-84640567F123}" type="presParOf" srcId="{ADE863A1-59EC-4347-AB7C-688EBFE92390}" destId="{ECCD52EE-297A-4182-BF9F-A046DAA0A0D3}" srcOrd="3" destOrd="0" presId="urn:microsoft.com/office/officeart/2005/8/layout/radial4"/>
    <dgm:cxn modelId="{4319298E-37A0-4587-A69E-9B88919BF04C}" type="presParOf" srcId="{ADE863A1-59EC-4347-AB7C-688EBFE92390}" destId="{8A15DB44-D584-4ABF-B4DB-C41C4D4BB697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6C42AF-506A-4655-9CAE-06D4329A0A14}">
      <dsp:nvSpPr>
        <dsp:cNvPr id="0" name=""/>
        <dsp:cNvSpPr/>
      </dsp:nvSpPr>
      <dsp:spPr>
        <a:xfrm>
          <a:off x="3096025" y="2487136"/>
          <a:ext cx="2037549" cy="2037549"/>
        </a:xfrm>
        <a:prstGeom prst="ellipse">
          <a:avLst/>
        </a:prstGeom>
        <a:gradFill rotWithShape="0">
          <a:gsLst>
            <a:gs pos="0">
              <a:schemeClr val="accent4">
                <a:alpha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alpha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alpha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>
              <a:latin typeface="Times New Roman" pitchFamily="18" charset="0"/>
              <a:cs typeface="Times New Roman" pitchFamily="18" charset="0"/>
            </a:rPr>
            <a:t>SWAT 2009</a:t>
          </a:r>
          <a:endParaRPr lang="en-US" sz="4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94417" y="2785528"/>
        <a:ext cx="1440765" cy="1440765"/>
      </dsp:txXfrm>
    </dsp:sp>
    <dsp:sp modelId="{8FC3F77B-FB38-44B7-A8D2-E24F02B06B19}">
      <dsp:nvSpPr>
        <dsp:cNvPr id="0" name=""/>
        <dsp:cNvSpPr/>
      </dsp:nvSpPr>
      <dsp:spPr>
        <a:xfrm rot="10800000">
          <a:off x="1029684" y="3215560"/>
          <a:ext cx="1952692" cy="58070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shade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shade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E07FDF3-B3BC-4398-AB55-ACD094806C64}">
      <dsp:nvSpPr>
        <dsp:cNvPr id="0" name=""/>
        <dsp:cNvSpPr/>
      </dsp:nvSpPr>
      <dsp:spPr>
        <a:xfrm>
          <a:off x="316541" y="2935397"/>
          <a:ext cx="1426284" cy="11410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Times New Roman" pitchFamily="18" charset="0"/>
              <a:cs typeface="Times New Roman" pitchFamily="18" charset="0"/>
            </a:rPr>
            <a:t>Boundary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Times New Roman" pitchFamily="18" charset="0"/>
              <a:cs typeface="Times New Roman" pitchFamily="18" charset="0"/>
            </a:rPr>
            <a:t>(12-digit HUC)</a:t>
          </a:r>
          <a:endParaRPr lang="en-US" sz="2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9961" y="2968817"/>
        <a:ext cx="1359444" cy="1074187"/>
      </dsp:txXfrm>
    </dsp:sp>
    <dsp:sp modelId="{ECCD52EE-297A-4182-BF9F-A046DAA0A0D3}">
      <dsp:nvSpPr>
        <dsp:cNvPr id="0" name=""/>
        <dsp:cNvSpPr/>
      </dsp:nvSpPr>
      <dsp:spPr>
        <a:xfrm rot="12960000">
          <a:off x="1432423" y="1976056"/>
          <a:ext cx="1952692" cy="58070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-43514"/>
                <a:satOff val="-1186"/>
                <a:lumOff val="6410"/>
                <a:alphaOff val="0"/>
                <a:tint val="50000"/>
                <a:satMod val="300000"/>
              </a:schemeClr>
            </a:gs>
            <a:gs pos="35000">
              <a:schemeClr val="accent4">
                <a:shade val="90000"/>
                <a:hueOff val="-43514"/>
                <a:satOff val="-1186"/>
                <a:lumOff val="6410"/>
                <a:alphaOff val="0"/>
                <a:tint val="37000"/>
                <a:satMod val="300000"/>
              </a:schemeClr>
            </a:gs>
            <a:gs pos="100000">
              <a:schemeClr val="accent4">
                <a:shade val="90000"/>
                <a:hueOff val="-43514"/>
                <a:satOff val="-1186"/>
                <a:lumOff val="641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A15DB44-D584-4ABF-B4DB-C41C4D4BB697}">
      <dsp:nvSpPr>
        <dsp:cNvPr id="0" name=""/>
        <dsp:cNvSpPr/>
      </dsp:nvSpPr>
      <dsp:spPr>
        <a:xfrm>
          <a:off x="905746" y="1122011"/>
          <a:ext cx="1426284" cy="11410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8000"/>
                <a:tint val="50000"/>
                <a:satMod val="300000"/>
              </a:schemeClr>
            </a:gs>
            <a:gs pos="35000">
              <a:schemeClr val="accent4">
                <a:alpha val="90000"/>
                <a:hueOff val="0"/>
                <a:satOff val="0"/>
                <a:lumOff val="0"/>
                <a:alphaOff val="-8000"/>
                <a:tint val="37000"/>
                <a:satMod val="3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8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Times New Roman" pitchFamily="18" charset="0"/>
              <a:cs typeface="Times New Roman" pitchFamily="18" charset="0"/>
            </a:rPr>
            <a:t>Elevation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Times New Roman" pitchFamily="18" charset="0"/>
              <a:cs typeface="Times New Roman" pitchFamily="18" charset="0"/>
            </a:rPr>
            <a:t>(DEM-5 m)</a:t>
          </a:r>
          <a:endParaRPr lang="en-US" sz="2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39166" y="1155431"/>
        <a:ext cx="1359444" cy="1074187"/>
      </dsp:txXfrm>
    </dsp:sp>
    <dsp:sp modelId="{EC8DD1A4-FC29-4A9C-9716-7F1183B213A6}">
      <dsp:nvSpPr>
        <dsp:cNvPr id="0" name=""/>
        <dsp:cNvSpPr/>
      </dsp:nvSpPr>
      <dsp:spPr>
        <a:xfrm rot="15120000">
          <a:off x="2486808" y="1210000"/>
          <a:ext cx="1952692" cy="58070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-87028"/>
                <a:satOff val="-2372"/>
                <a:lumOff val="12820"/>
                <a:alphaOff val="0"/>
                <a:tint val="50000"/>
                <a:satMod val="300000"/>
              </a:schemeClr>
            </a:gs>
            <a:gs pos="35000">
              <a:schemeClr val="accent4">
                <a:shade val="90000"/>
                <a:hueOff val="-87028"/>
                <a:satOff val="-2372"/>
                <a:lumOff val="12820"/>
                <a:alphaOff val="0"/>
                <a:tint val="37000"/>
                <a:satMod val="300000"/>
              </a:schemeClr>
            </a:gs>
            <a:gs pos="100000">
              <a:schemeClr val="accent4">
                <a:shade val="90000"/>
                <a:hueOff val="-87028"/>
                <a:satOff val="-2372"/>
                <a:lumOff val="1282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B6CEFB3-8AF5-4D23-B6A7-82AA932DB4A5}">
      <dsp:nvSpPr>
        <dsp:cNvPr id="0" name=""/>
        <dsp:cNvSpPr/>
      </dsp:nvSpPr>
      <dsp:spPr>
        <a:xfrm>
          <a:off x="2448304" y="1277"/>
          <a:ext cx="1426284" cy="11410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16000"/>
                <a:tint val="50000"/>
                <a:satMod val="300000"/>
              </a:schemeClr>
            </a:gs>
            <a:gs pos="35000">
              <a:schemeClr val="accent4">
                <a:alpha val="90000"/>
                <a:hueOff val="0"/>
                <a:satOff val="0"/>
                <a:lumOff val="0"/>
                <a:alphaOff val="-16000"/>
                <a:tint val="37000"/>
                <a:satMod val="3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16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Times New Roman" pitchFamily="18" charset="0"/>
              <a:cs typeface="Times New Roman" pitchFamily="18" charset="0"/>
            </a:rPr>
            <a:t>Soil Map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Times New Roman" pitchFamily="18" charset="0"/>
              <a:cs typeface="Times New Roman" pitchFamily="18" charset="0"/>
            </a:rPr>
            <a:t>(SSURGO)</a:t>
          </a:r>
          <a:endParaRPr lang="en-US" sz="2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81724" y="34697"/>
        <a:ext cx="1359444" cy="1074187"/>
      </dsp:txXfrm>
    </dsp:sp>
    <dsp:sp modelId="{E6072B0A-6A24-4F36-9350-56661C0CEA63}">
      <dsp:nvSpPr>
        <dsp:cNvPr id="0" name=""/>
        <dsp:cNvSpPr/>
      </dsp:nvSpPr>
      <dsp:spPr>
        <a:xfrm rot="17280000">
          <a:off x="3790099" y="1210000"/>
          <a:ext cx="1952692" cy="58070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-130542"/>
                <a:satOff val="-3557"/>
                <a:lumOff val="19231"/>
                <a:alphaOff val="0"/>
                <a:tint val="50000"/>
                <a:satMod val="300000"/>
              </a:schemeClr>
            </a:gs>
            <a:gs pos="35000">
              <a:schemeClr val="accent4">
                <a:shade val="90000"/>
                <a:hueOff val="-130542"/>
                <a:satOff val="-3557"/>
                <a:lumOff val="19231"/>
                <a:alphaOff val="0"/>
                <a:tint val="37000"/>
                <a:satMod val="300000"/>
              </a:schemeClr>
            </a:gs>
            <a:gs pos="100000">
              <a:schemeClr val="accent4">
                <a:shade val="90000"/>
                <a:hueOff val="-130542"/>
                <a:satOff val="-3557"/>
                <a:lumOff val="1923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B0733AD-41A6-40DF-87F5-87CC5DA0CF14}">
      <dsp:nvSpPr>
        <dsp:cNvPr id="0" name=""/>
        <dsp:cNvSpPr/>
      </dsp:nvSpPr>
      <dsp:spPr>
        <a:xfrm>
          <a:off x="4355010" y="1277"/>
          <a:ext cx="1426284" cy="11410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4000"/>
                <a:tint val="50000"/>
                <a:satMod val="300000"/>
              </a:schemeClr>
            </a:gs>
            <a:gs pos="35000">
              <a:schemeClr val="accent4">
                <a:alpha val="90000"/>
                <a:hueOff val="0"/>
                <a:satOff val="0"/>
                <a:lumOff val="0"/>
                <a:alphaOff val="-24000"/>
                <a:tint val="37000"/>
                <a:satMod val="3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4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Times New Roman" pitchFamily="18" charset="0"/>
              <a:cs typeface="Times New Roman" pitchFamily="18" charset="0"/>
            </a:rPr>
            <a:t>Landuse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Times New Roman" pitchFamily="18" charset="0"/>
              <a:cs typeface="Times New Roman" pitchFamily="18" charset="0"/>
            </a:rPr>
            <a:t>(92, 99, 01, 04, 06)</a:t>
          </a:r>
          <a:endParaRPr lang="en-US" sz="2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88430" y="34697"/>
        <a:ext cx="1359444" cy="1074187"/>
      </dsp:txXfrm>
    </dsp:sp>
    <dsp:sp modelId="{AACA8783-D63E-4A5A-A951-AF59E056B131}">
      <dsp:nvSpPr>
        <dsp:cNvPr id="0" name=""/>
        <dsp:cNvSpPr/>
      </dsp:nvSpPr>
      <dsp:spPr>
        <a:xfrm rot="19440000">
          <a:off x="4844484" y="1976056"/>
          <a:ext cx="1952692" cy="58070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-174056"/>
                <a:satOff val="-4743"/>
                <a:lumOff val="25641"/>
                <a:alphaOff val="0"/>
                <a:tint val="50000"/>
                <a:satMod val="300000"/>
              </a:schemeClr>
            </a:gs>
            <a:gs pos="35000">
              <a:schemeClr val="accent4">
                <a:shade val="90000"/>
                <a:hueOff val="-174056"/>
                <a:satOff val="-4743"/>
                <a:lumOff val="25641"/>
                <a:alphaOff val="0"/>
                <a:tint val="37000"/>
                <a:satMod val="300000"/>
              </a:schemeClr>
            </a:gs>
            <a:gs pos="100000">
              <a:schemeClr val="accent4">
                <a:shade val="90000"/>
                <a:hueOff val="-174056"/>
                <a:satOff val="-4743"/>
                <a:lumOff val="2564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D3A03A9-7176-4779-A460-6B94DD9B77DA}">
      <dsp:nvSpPr>
        <dsp:cNvPr id="0" name=""/>
        <dsp:cNvSpPr/>
      </dsp:nvSpPr>
      <dsp:spPr>
        <a:xfrm>
          <a:off x="5897568" y="1122011"/>
          <a:ext cx="1426284" cy="11410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32000"/>
                <a:tint val="50000"/>
                <a:satMod val="300000"/>
              </a:schemeClr>
            </a:gs>
            <a:gs pos="35000">
              <a:schemeClr val="accent4">
                <a:alpha val="90000"/>
                <a:hueOff val="0"/>
                <a:satOff val="0"/>
                <a:lumOff val="0"/>
                <a:alphaOff val="-32000"/>
                <a:tint val="37000"/>
                <a:satMod val="3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32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Times New Roman" pitchFamily="18" charset="0"/>
              <a:cs typeface="Times New Roman" pitchFamily="18" charset="0"/>
            </a:rPr>
            <a:t>Streams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Times New Roman" pitchFamily="18" charset="0"/>
              <a:cs typeface="Times New Roman" pitchFamily="18" charset="0"/>
            </a:rPr>
            <a:t>(NHD)</a:t>
          </a:r>
          <a:endParaRPr lang="en-US" sz="2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30988" y="1155431"/>
        <a:ext cx="1359444" cy="1074187"/>
      </dsp:txXfrm>
    </dsp:sp>
    <dsp:sp modelId="{8CEA5AB1-FB48-4F08-8CF1-63D9EFB25358}">
      <dsp:nvSpPr>
        <dsp:cNvPr id="0" name=""/>
        <dsp:cNvSpPr/>
      </dsp:nvSpPr>
      <dsp:spPr>
        <a:xfrm>
          <a:off x="5247223" y="3215560"/>
          <a:ext cx="1952692" cy="58070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-217570"/>
                <a:satOff val="-5929"/>
                <a:lumOff val="32051"/>
                <a:alphaOff val="0"/>
                <a:tint val="50000"/>
                <a:satMod val="300000"/>
              </a:schemeClr>
            </a:gs>
            <a:gs pos="35000">
              <a:schemeClr val="accent4">
                <a:shade val="90000"/>
                <a:hueOff val="-217570"/>
                <a:satOff val="-5929"/>
                <a:lumOff val="32051"/>
                <a:alphaOff val="0"/>
                <a:tint val="37000"/>
                <a:satMod val="300000"/>
              </a:schemeClr>
            </a:gs>
            <a:gs pos="100000">
              <a:schemeClr val="accent4">
                <a:shade val="90000"/>
                <a:hueOff val="-217570"/>
                <a:satOff val="-5929"/>
                <a:lumOff val="3205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DC3650E-6745-45A1-92EA-C8C3D0CA8B90}">
      <dsp:nvSpPr>
        <dsp:cNvPr id="0" name=""/>
        <dsp:cNvSpPr/>
      </dsp:nvSpPr>
      <dsp:spPr>
        <a:xfrm>
          <a:off x="6486773" y="2935397"/>
          <a:ext cx="1426284" cy="11410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tint val="50000"/>
                <a:satMod val="300000"/>
              </a:schemeClr>
            </a:gs>
            <a:gs pos="35000">
              <a:schemeClr val="accent4">
                <a:alpha val="90000"/>
                <a:hueOff val="0"/>
                <a:satOff val="0"/>
                <a:lumOff val="0"/>
                <a:alphaOff val="-40000"/>
                <a:tint val="37000"/>
                <a:satMod val="3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Times New Roman" pitchFamily="18" charset="0"/>
              <a:cs typeface="Times New Roman" pitchFamily="18" charset="0"/>
            </a:rPr>
            <a:t>Weather </a:t>
          </a:r>
          <a:r>
            <a:rPr lang="en-US" sz="2100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en-US" sz="2100" kern="1200" dirty="0" smtClean="0">
              <a:latin typeface="Times New Roman" pitchFamily="18" charset="0"/>
              <a:cs typeface="Times New Roman" pitchFamily="18" charset="0"/>
            </a:rPr>
            <a:t>NEXRAD, Gages)</a:t>
          </a:r>
        </a:p>
      </dsp:txBody>
      <dsp:txXfrm>
        <a:off x="6520193" y="2968817"/>
        <a:ext cx="1359444" cy="10741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6C42AF-506A-4655-9CAE-06D4329A0A14}">
      <dsp:nvSpPr>
        <dsp:cNvPr id="0" name=""/>
        <dsp:cNvSpPr/>
      </dsp:nvSpPr>
      <dsp:spPr>
        <a:xfrm>
          <a:off x="1955601" y="1480944"/>
          <a:ext cx="1803796" cy="1803796"/>
        </a:xfrm>
        <a:prstGeom prst="ellipse">
          <a:avLst/>
        </a:prstGeom>
        <a:gradFill rotWithShape="0">
          <a:gsLst>
            <a:gs pos="0">
              <a:schemeClr val="accent4">
                <a:alpha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alpha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alpha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Times New Roman" pitchFamily="18" charset="0"/>
              <a:cs typeface="Times New Roman" pitchFamily="18" charset="0"/>
            </a:rPr>
            <a:t>SWAT 2009</a:t>
          </a:r>
          <a:endParaRPr lang="en-US" sz="3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19761" y="1745104"/>
        <a:ext cx="1275476" cy="1275476"/>
      </dsp:txXfrm>
    </dsp:sp>
    <dsp:sp modelId="{8FC3F77B-FB38-44B7-A8D2-E24F02B06B19}">
      <dsp:nvSpPr>
        <dsp:cNvPr id="0" name=""/>
        <dsp:cNvSpPr/>
      </dsp:nvSpPr>
      <dsp:spPr>
        <a:xfrm rot="12900000">
          <a:off x="738474" y="1172381"/>
          <a:ext cx="1455509" cy="51408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shade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shade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E07FDF3-B3BC-4398-AB55-ACD094806C64}">
      <dsp:nvSpPr>
        <dsp:cNvPr id="0" name=""/>
        <dsp:cNvSpPr/>
      </dsp:nvSpPr>
      <dsp:spPr>
        <a:xfrm>
          <a:off x="228" y="296657"/>
          <a:ext cx="1713607" cy="13708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Cropping practices for each county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380" y="336809"/>
        <a:ext cx="1633303" cy="1290581"/>
      </dsp:txXfrm>
    </dsp:sp>
    <dsp:sp modelId="{ECCD52EE-297A-4182-BF9F-A046DAA0A0D3}">
      <dsp:nvSpPr>
        <dsp:cNvPr id="0" name=""/>
        <dsp:cNvSpPr/>
      </dsp:nvSpPr>
      <dsp:spPr>
        <a:xfrm rot="19339399">
          <a:off x="3481904" y="1050344"/>
          <a:ext cx="1536492" cy="51408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-217570"/>
                <a:satOff val="-5929"/>
                <a:lumOff val="32051"/>
                <a:alphaOff val="0"/>
                <a:tint val="50000"/>
                <a:satMod val="300000"/>
              </a:schemeClr>
            </a:gs>
            <a:gs pos="35000">
              <a:schemeClr val="accent4">
                <a:shade val="90000"/>
                <a:hueOff val="-217570"/>
                <a:satOff val="-5929"/>
                <a:lumOff val="32051"/>
                <a:alphaOff val="0"/>
                <a:tint val="37000"/>
                <a:satMod val="300000"/>
              </a:schemeClr>
            </a:gs>
            <a:gs pos="100000">
              <a:schemeClr val="accent4">
                <a:shade val="90000"/>
                <a:hueOff val="-217570"/>
                <a:satOff val="-5929"/>
                <a:lumOff val="3205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A15DB44-D584-4ABF-B4DB-C41C4D4BB697}">
      <dsp:nvSpPr>
        <dsp:cNvPr id="0" name=""/>
        <dsp:cNvSpPr/>
      </dsp:nvSpPr>
      <dsp:spPr>
        <a:xfrm>
          <a:off x="4001392" y="152386"/>
          <a:ext cx="1713607" cy="13708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tint val="50000"/>
                <a:satMod val="300000"/>
              </a:schemeClr>
            </a:gs>
            <a:gs pos="35000">
              <a:schemeClr val="accent4">
                <a:alpha val="90000"/>
                <a:hueOff val="0"/>
                <a:satOff val="0"/>
                <a:lumOff val="0"/>
                <a:alphaOff val="-40000"/>
                <a:tint val="37000"/>
                <a:satMod val="3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Point source discharge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(ADEQ)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41544" y="192538"/>
        <a:ext cx="1633303" cy="12905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33050-3AF9-498E-8A25-AA82104F963E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F2ACB-ACF5-4D55-AF70-58BC588715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748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F2ACB-ACF5-4D55-AF70-58BC5887153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F2ACB-ACF5-4D55-AF70-58BC5887153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F2ACB-ACF5-4D55-AF70-58BC5887153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F2ACB-ACF5-4D55-AF70-58BC5887153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F2ACB-ACF5-4D55-AF70-58BC5887153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F2ACB-ACF5-4D55-AF70-58BC5887153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F2ACB-ACF5-4D55-AF70-58BC5887153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F2ACB-ACF5-4D55-AF70-58BC5887153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F2ACB-ACF5-4D55-AF70-58BC5887153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F2ACB-ACF5-4D55-AF70-58BC5887153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F2ACB-ACF5-4D55-AF70-58BC5887153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F2ACB-ACF5-4D55-AF70-58BC5887153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F2ACB-ACF5-4D55-AF70-58BC5887153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F2ACB-ACF5-4D55-AF70-58BC5887153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F2ACB-ACF5-4D55-AF70-58BC5887153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F2ACB-ACF5-4D55-AF70-58BC5887153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F2ACB-ACF5-4D55-AF70-58BC5887153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F2ACB-ACF5-4D55-AF70-58BC5887153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F2ACB-ACF5-4D55-AF70-58BC5887153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wm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emf"/><Relationship Id="rId9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1905000"/>
          </a:xfr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Comprehensive Watershed Modeling for 12-digit HUC Priority Watersheds – Phase II</a:t>
            </a:r>
            <a:endParaRPr lang="en-US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3200400"/>
            <a:ext cx="9144000" cy="11430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>
              <a:spcBef>
                <a:spcPct val="0"/>
              </a:spcBef>
              <a:buNone/>
              <a:defRPr sz="3600" b="1" cap="small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ctr"/>
            <a:r>
              <a:rPr lang="en-US" sz="2400" dirty="0"/>
              <a:t>Presented by:</a:t>
            </a:r>
          </a:p>
          <a:p>
            <a:pPr lvl="0" algn="ctr">
              <a:defRPr/>
            </a:pPr>
            <a:r>
              <a:rPr lang="en-US" sz="3200" dirty="0"/>
              <a:t>Naresh Pai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4572000"/>
            <a:ext cx="9144000" cy="1219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PI: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Dharmendra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Saraswat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2800" dirty="0" smtClean="0">
                <a:latin typeface="Times New Roman" pitchFamily="18" charset="0"/>
                <a:ea typeface="+mj-ea"/>
                <a:cs typeface="Times New Roman" pitchFamily="18" charset="0"/>
              </a:rPr>
              <a:t>Collaborator: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Mike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Daniels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7380" y="6015426"/>
            <a:ext cx="9116620" cy="842574"/>
            <a:chOff x="27380" y="6015426"/>
            <a:chExt cx="9116620" cy="842574"/>
          </a:xfrm>
        </p:grpSpPr>
        <p:sp>
          <p:nvSpPr>
            <p:cNvPr id="13" name="TextBox 12"/>
            <p:cNvSpPr txBox="1"/>
            <p:nvPr/>
          </p:nvSpPr>
          <p:spPr>
            <a:xfrm>
              <a:off x="3962400" y="6015426"/>
              <a:ext cx="518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Garamond" pitchFamily="18" charset="0"/>
                </a:rPr>
                <a:t>ANRC 2012 NPS Project Review Meeting, Sept. 27</a:t>
              </a:r>
              <a:endParaRPr lang="en-US" b="1" dirty="0">
                <a:latin typeface="Garamond" pitchFamily="18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882736" y="6312023"/>
              <a:ext cx="6261264" cy="5459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Garamond" pitchFamily="18" charset="0"/>
                  <a:cs typeface="Times New Roman" pitchFamily="18" charset="0"/>
                </a:rPr>
                <a:t>Cooperative Extension Service</a:t>
              </a:r>
              <a:endParaRPr lang="en-US" dirty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endParaRPr>
            </a:p>
          </p:txBody>
        </p:sp>
        <p:pic>
          <p:nvPicPr>
            <p:cNvPr id="15" name="Picture 2" descr="http://division.uaex.edu/Logos/Division_Ag/UA-color-left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0" y="6312023"/>
              <a:ext cx="2855356" cy="54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40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36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Objective</a:t>
            </a:r>
            <a:endParaRPr lang="en-US" sz="36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7380" y="6015426"/>
            <a:ext cx="9116620" cy="842574"/>
            <a:chOff x="27380" y="6015426"/>
            <a:chExt cx="9116620" cy="842574"/>
          </a:xfrm>
        </p:grpSpPr>
        <p:sp>
          <p:nvSpPr>
            <p:cNvPr id="12" name="TextBox 11"/>
            <p:cNvSpPr txBox="1"/>
            <p:nvPr/>
          </p:nvSpPr>
          <p:spPr>
            <a:xfrm>
              <a:off x="3962400" y="6015426"/>
              <a:ext cx="518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Garamond" pitchFamily="18" charset="0"/>
                </a:rPr>
                <a:t>ANRC 2012 NPS Project Review Meeting, Sept. 27</a:t>
              </a:r>
              <a:endParaRPr lang="en-US" b="1" dirty="0">
                <a:latin typeface="Garamond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882736" y="6312023"/>
              <a:ext cx="6261264" cy="5459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Garamond" pitchFamily="18" charset="0"/>
                  <a:cs typeface="Times New Roman" pitchFamily="18" charset="0"/>
                </a:rPr>
                <a:t>Cooperative Extension Service</a:t>
              </a:r>
              <a:endParaRPr lang="en-US" dirty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endParaRPr>
            </a:p>
          </p:txBody>
        </p:sp>
        <p:pic>
          <p:nvPicPr>
            <p:cNvPr id="15" name="Picture 2" descr="http://division.uaex.edu/Logos/Division_Ag/UA-color-left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0" y="6312023"/>
              <a:ext cx="2855356" cy="54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/>
          <p:cNvSpPr/>
          <p:nvPr/>
        </p:nvSpPr>
        <p:spPr>
          <a:xfrm>
            <a:off x="531233" y="1981200"/>
            <a:ext cx="8155567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Project Objective</a:t>
            </a: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3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Prioritize 12-digit HUCs using SWAT model output</a:t>
            </a:r>
            <a:endParaRPr lang="en-US" sz="30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40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36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Background</a:t>
            </a:r>
            <a:endParaRPr lang="en-US" sz="36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0" t="16648" r="28955" b="20215"/>
          <a:stretch/>
        </p:blipFill>
        <p:spPr bwMode="auto">
          <a:xfrm>
            <a:off x="533400" y="990600"/>
            <a:ext cx="5029200" cy="446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87544" y="2762071"/>
            <a:ext cx="28007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Phase I</a:t>
            </a:r>
          </a:p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(2008 – 2010)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48200" y="4953000"/>
            <a:ext cx="444224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SWAT Modeling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Project</a:t>
            </a:r>
          </a:p>
          <a:p>
            <a:pPr algn="ctr"/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12-digit HUC Prioritization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61950" y="1200150"/>
            <a:ext cx="762000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6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123950" y="990600"/>
            <a:ext cx="762000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9" name="Oval 18"/>
          <p:cNvSpPr/>
          <p:nvPr/>
        </p:nvSpPr>
        <p:spPr>
          <a:xfrm>
            <a:off x="2038350" y="2171700"/>
            <a:ext cx="762000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en-US" sz="6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3200400" y="4114800"/>
            <a:ext cx="762000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en-US" sz="6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4000500" y="2171700"/>
            <a:ext cx="762000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en-US" sz="6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7380" y="6015426"/>
            <a:ext cx="9116620" cy="842574"/>
            <a:chOff x="27380" y="6015426"/>
            <a:chExt cx="9116620" cy="842574"/>
          </a:xfrm>
        </p:grpSpPr>
        <p:sp>
          <p:nvSpPr>
            <p:cNvPr id="12" name="TextBox 11"/>
            <p:cNvSpPr txBox="1"/>
            <p:nvPr/>
          </p:nvSpPr>
          <p:spPr>
            <a:xfrm>
              <a:off x="3962400" y="6015426"/>
              <a:ext cx="518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Garamond" pitchFamily="18" charset="0"/>
                </a:rPr>
                <a:t>ANRC 2012 NPS Project Review Meeting, Sept. 27</a:t>
              </a:r>
              <a:endParaRPr lang="en-US" b="1" dirty="0">
                <a:latin typeface="Garamond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882736" y="6312023"/>
              <a:ext cx="6261264" cy="5459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Garamond" pitchFamily="18" charset="0"/>
                  <a:cs typeface="Times New Roman" pitchFamily="18" charset="0"/>
                </a:rPr>
                <a:t>Cooperative Extension Service</a:t>
              </a:r>
              <a:endParaRPr lang="en-US" dirty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endParaRPr>
            </a:p>
          </p:txBody>
        </p:sp>
        <p:pic>
          <p:nvPicPr>
            <p:cNvPr id="15" name="Picture 2" descr="http://division.uaex.edu/Logos/Division_Ag/UA-color-left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0" y="6312023"/>
              <a:ext cx="2855356" cy="54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8631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40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36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Background</a:t>
            </a:r>
            <a:endParaRPr lang="en-US" sz="36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0" t="16648" r="28955" b="20215"/>
          <a:stretch/>
        </p:blipFill>
        <p:spPr bwMode="auto">
          <a:xfrm>
            <a:off x="533400" y="990600"/>
            <a:ext cx="5029200" cy="446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96105" y="2762071"/>
            <a:ext cx="27836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Phase II</a:t>
            </a:r>
          </a:p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(2011 – 2013)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48200" y="4953000"/>
            <a:ext cx="444224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SWAT Modeling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Project</a:t>
            </a:r>
          </a:p>
          <a:p>
            <a:pPr algn="ctr"/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12-digit HUC Prioritization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514350" y="2524035"/>
            <a:ext cx="762000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6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09925" y="1019175"/>
            <a:ext cx="762000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9" name="Oval 18"/>
          <p:cNvSpPr/>
          <p:nvPr/>
        </p:nvSpPr>
        <p:spPr>
          <a:xfrm>
            <a:off x="2209800" y="3201852"/>
            <a:ext cx="762000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en-US" sz="6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7380" y="6015426"/>
            <a:ext cx="9116620" cy="842574"/>
            <a:chOff x="27380" y="6015426"/>
            <a:chExt cx="9116620" cy="842574"/>
          </a:xfrm>
        </p:grpSpPr>
        <p:sp>
          <p:nvSpPr>
            <p:cNvPr id="13" name="TextBox 12"/>
            <p:cNvSpPr txBox="1"/>
            <p:nvPr/>
          </p:nvSpPr>
          <p:spPr>
            <a:xfrm>
              <a:off x="3962400" y="6015426"/>
              <a:ext cx="518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Garamond" pitchFamily="18" charset="0"/>
                </a:rPr>
                <a:t>ANRC 2012 NPS Project Review Meeting, Sept. 27</a:t>
              </a:r>
              <a:endParaRPr lang="en-US" b="1" dirty="0">
                <a:latin typeface="Garamond" pitchFamily="18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882736" y="6312023"/>
              <a:ext cx="6261264" cy="5459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Garamond" pitchFamily="18" charset="0"/>
                  <a:cs typeface="Times New Roman" pitchFamily="18" charset="0"/>
                </a:rPr>
                <a:t>Cooperative Extension Service</a:t>
              </a:r>
              <a:endParaRPr lang="en-US" dirty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endParaRPr>
            </a:p>
          </p:txBody>
        </p:sp>
        <p:pic>
          <p:nvPicPr>
            <p:cNvPr id="16" name="Picture 2" descr="http://division.uaex.edu/Logos/Division_Ag/UA-color-left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0" y="6312023"/>
              <a:ext cx="2855356" cy="54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2230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40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36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SWAT Model New Feature</a:t>
            </a:r>
            <a:endParaRPr lang="en-US" sz="36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 l="50781" t="19792" r="14063" b="70387"/>
          <a:stretch>
            <a:fillRect/>
          </a:stretch>
        </p:blipFill>
        <p:spPr bwMode="auto">
          <a:xfrm>
            <a:off x="2495550" y="914400"/>
            <a:ext cx="4135438" cy="866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ontent Placeholder 6"/>
          <p:cNvSpPr>
            <a:spLocks noGrp="1"/>
          </p:cNvSpPr>
          <p:nvPr>
            <p:ph idx="1"/>
          </p:nvPr>
        </p:nvSpPr>
        <p:spPr>
          <a:xfrm>
            <a:off x="1371601" y="2168098"/>
            <a:ext cx="7543800" cy="8382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SWAT2009: Integrates land-use changes during simulation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7380" y="6015426"/>
            <a:ext cx="9116620" cy="842574"/>
            <a:chOff x="27380" y="6015426"/>
            <a:chExt cx="9116620" cy="842574"/>
          </a:xfrm>
        </p:grpSpPr>
        <p:sp>
          <p:nvSpPr>
            <p:cNvPr id="15" name="TextBox 14"/>
            <p:cNvSpPr txBox="1"/>
            <p:nvPr/>
          </p:nvSpPr>
          <p:spPr>
            <a:xfrm>
              <a:off x="3962400" y="6015426"/>
              <a:ext cx="518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Garamond" pitchFamily="18" charset="0"/>
                </a:rPr>
                <a:t>ANRC 2012 NPS Project Review Meeting, Sept. 27</a:t>
              </a:r>
              <a:endParaRPr lang="en-US" b="1" dirty="0">
                <a:latin typeface="Garamond" pitchFamily="18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882736" y="6312023"/>
              <a:ext cx="6261264" cy="5459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Garamond" pitchFamily="18" charset="0"/>
                  <a:cs typeface="Times New Roman" pitchFamily="18" charset="0"/>
                </a:rPr>
                <a:t>Cooperative Extension Service</a:t>
              </a:r>
              <a:endParaRPr lang="en-US" dirty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endParaRPr>
            </a:p>
          </p:txBody>
        </p:sp>
        <p:pic>
          <p:nvPicPr>
            <p:cNvPr id="17" name="Picture 2" descr="http://division.uaex.edu/Logos/Division_Ag/UA-color-left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0" y="6312023"/>
              <a:ext cx="2855356" cy="54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http://www1.pgcps.org/uploadedImages/Schools_and_Centers/Middle_Schools/Greenbelt_MS/new-icon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05999">
            <a:off x="300628" y="1697652"/>
            <a:ext cx="1295399" cy="115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6689" y="3962400"/>
            <a:ext cx="19288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Headwater Poteau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1999	2006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5213866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Urban (1.8%)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93756" y="5193268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Urban (6%)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Arrow Connector 4"/>
          <p:cNvCxnSpPr>
            <a:endCxn id="14" idx="0"/>
          </p:cNvCxnSpPr>
          <p:nvPr/>
        </p:nvCxnSpPr>
        <p:spPr>
          <a:xfrm flipH="1">
            <a:off x="727122" y="4608731"/>
            <a:ext cx="373604" cy="60513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8" idx="0"/>
          </p:cNvCxnSpPr>
          <p:nvPr/>
        </p:nvCxnSpPr>
        <p:spPr>
          <a:xfrm>
            <a:off x="1963186" y="4567029"/>
            <a:ext cx="271130" cy="62623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733800" y="3962400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Bens Creek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1999	2006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16324" y="5213866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Urban (3.8%)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10080" y="519326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Urban (13.7%)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Straight Arrow Connector 22"/>
          <p:cNvCxnSpPr>
            <a:endCxn id="21" idx="0"/>
          </p:cNvCxnSpPr>
          <p:nvPr/>
        </p:nvCxnSpPr>
        <p:spPr>
          <a:xfrm flipH="1">
            <a:off x="3643446" y="4608731"/>
            <a:ext cx="373604" cy="60513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22" idx="0"/>
          </p:cNvCxnSpPr>
          <p:nvPr/>
        </p:nvCxnSpPr>
        <p:spPr>
          <a:xfrm>
            <a:off x="4879510" y="4567029"/>
            <a:ext cx="415400" cy="62623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833096" y="3900190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Cedar Creek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1999	2006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15111" y="5151656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Urban (8.3%)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20000" y="513105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Urban (29.1%)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Straight Arrow Connector 27"/>
          <p:cNvCxnSpPr>
            <a:endCxn id="26" idx="0"/>
          </p:cNvCxnSpPr>
          <p:nvPr/>
        </p:nvCxnSpPr>
        <p:spPr>
          <a:xfrm flipH="1">
            <a:off x="6942233" y="4546521"/>
            <a:ext cx="373604" cy="60513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27" idx="0"/>
          </p:cNvCxnSpPr>
          <p:nvPr/>
        </p:nvCxnSpPr>
        <p:spPr>
          <a:xfrm>
            <a:off x="7989430" y="4504819"/>
            <a:ext cx="415400" cy="62623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012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8" grpId="0"/>
      <p:bldP spid="20" grpId="0"/>
      <p:bldP spid="21" grpId="0"/>
      <p:bldP spid="22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40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36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Overall Project Approach</a:t>
            </a:r>
            <a:endParaRPr lang="en-US" sz="36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5" descr="FARM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581" y="3399254"/>
            <a:ext cx="958850" cy="966788"/>
          </a:xfrm>
          <a:prstGeom prst="rect">
            <a:avLst/>
          </a:prstGeom>
          <a:noFill/>
        </p:spPr>
      </p:pic>
      <p:pic>
        <p:nvPicPr>
          <p:cNvPr id="10" name="Picture 13" descr="COW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3908" y="2971800"/>
            <a:ext cx="908050" cy="541338"/>
          </a:xfrm>
          <a:prstGeom prst="rect">
            <a:avLst/>
          </a:prstGeom>
          <a:noFill/>
        </p:spPr>
      </p:pic>
      <p:sp>
        <p:nvSpPr>
          <p:cNvPr id="11" name="Rectangle 17"/>
          <p:cNvSpPr>
            <a:spLocks noChangeArrowheads="1"/>
          </p:cNvSpPr>
          <p:nvPr/>
        </p:nvSpPr>
        <p:spPr bwMode="auto">
          <a:xfrm>
            <a:off x="156118" y="4359917"/>
            <a:ext cx="1361476" cy="90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altLang="zh-TW" sz="2000" b="1" dirty="0" smtClean="0">
                <a:latin typeface="Times New Roman" pitchFamily="18" charset="0"/>
                <a:ea typeface="新細明體" pitchFamily="18" charset="-120"/>
              </a:rPr>
              <a:t>Land-use/</a:t>
            </a:r>
          </a:p>
          <a:p>
            <a:pPr algn="ctr" eaLnBrk="1" hangingPunct="1"/>
            <a:r>
              <a:rPr lang="en-US" altLang="zh-TW" sz="2000" b="1" dirty="0" smtClean="0">
                <a:latin typeface="Times New Roman" pitchFamily="18" charset="0"/>
                <a:ea typeface="新細明體" pitchFamily="18" charset="-120"/>
              </a:rPr>
              <a:t>management </a:t>
            </a:r>
          </a:p>
          <a:p>
            <a:pPr algn="ctr" eaLnBrk="1" hangingPunct="1"/>
            <a:r>
              <a:rPr lang="en-US" altLang="zh-TW" sz="2000" b="1" dirty="0" smtClean="0">
                <a:latin typeface="Times New Roman" pitchFamily="18" charset="0"/>
                <a:ea typeface="新細明體" pitchFamily="18" charset="-120"/>
              </a:rPr>
              <a:t>practices</a:t>
            </a:r>
            <a:endParaRPr lang="en-US" altLang="zh-TW" sz="2000" b="1" dirty="0"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12" name="AutoShape 19"/>
          <p:cNvSpPr>
            <a:spLocks noChangeArrowheads="1"/>
          </p:cNvSpPr>
          <p:nvPr/>
        </p:nvSpPr>
        <p:spPr bwMode="auto">
          <a:xfrm>
            <a:off x="340206" y="1524000"/>
            <a:ext cx="1111312" cy="1006985"/>
          </a:xfrm>
          <a:prstGeom prst="sun">
            <a:avLst>
              <a:gd name="adj" fmla="val 25000"/>
            </a:avLst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" name="Group 20"/>
          <p:cNvGrpSpPr>
            <a:grpSpLocks/>
          </p:cNvGrpSpPr>
          <p:nvPr/>
        </p:nvGrpSpPr>
        <p:grpSpPr bwMode="auto">
          <a:xfrm>
            <a:off x="1999291" y="1446990"/>
            <a:ext cx="1060388" cy="900114"/>
            <a:chOff x="2084" y="893"/>
            <a:chExt cx="604" cy="543"/>
          </a:xfrm>
          <a:solidFill>
            <a:srgbClr val="00B0F0"/>
          </a:solidFill>
        </p:grpSpPr>
        <p:sp>
          <p:nvSpPr>
            <p:cNvPr id="14" name="Freeform 21"/>
            <p:cNvSpPr>
              <a:spLocks/>
            </p:cNvSpPr>
            <p:nvPr/>
          </p:nvSpPr>
          <p:spPr bwMode="auto">
            <a:xfrm>
              <a:off x="2084" y="893"/>
              <a:ext cx="604" cy="313"/>
            </a:xfrm>
            <a:custGeom>
              <a:avLst/>
              <a:gdLst/>
              <a:ahLst/>
              <a:cxnLst>
                <a:cxn ang="0">
                  <a:pos x="132" y="115"/>
                </a:cxn>
                <a:cxn ang="0">
                  <a:pos x="228" y="11"/>
                </a:cxn>
                <a:cxn ang="0">
                  <a:pos x="276" y="43"/>
                </a:cxn>
                <a:cxn ang="0">
                  <a:pos x="356" y="59"/>
                </a:cxn>
                <a:cxn ang="0">
                  <a:pos x="492" y="99"/>
                </a:cxn>
                <a:cxn ang="0">
                  <a:pos x="484" y="123"/>
                </a:cxn>
                <a:cxn ang="0">
                  <a:pos x="564" y="139"/>
                </a:cxn>
                <a:cxn ang="0">
                  <a:pos x="572" y="195"/>
                </a:cxn>
                <a:cxn ang="0">
                  <a:pos x="588" y="219"/>
                </a:cxn>
                <a:cxn ang="0">
                  <a:pos x="604" y="267"/>
                </a:cxn>
                <a:cxn ang="0">
                  <a:pos x="476" y="307"/>
                </a:cxn>
                <a:cxn ang="0">
                  <a:pos x="380" y="299"/>
                </a:cxn>
                <a:cxn ang="0">
                  <a:pos x="364" y="251"/>
                </a:cxn>
                <a:cxn ang="0">
                  <a:pos x="244" y="259"/>
                </a:cxn>
                <a:cxn ang="0">
                  <a:pos x="172" y="291"/>
                </a:cxn>
                <a:cxn ang="0">
                  <a:pos x="116" y="283"/>
                </a:cxn>
                <a:cxn ang="0">
                  <a:pos x="108" y="259"/>
                </a:cxn>
                <a:cxn ang="0">
                  <a:pos x="28" y="235"/>
                </a:cxn>
                <a:cxn ang="0">
                  <a:pos x="52" y="171"/>
                </a:cxn>
                <a:cxn ang="0">
                  <a:pos x="76" y="99"/>
                </a:cxn>
                <a:cxn ang="0">
                  <a:pos x="132" y="107"/>
                </a:cxn>
                <a:cxn ang="0">
                  <a:pos x="156" y="115"/>
                </a:cxn>
                <a:cxn ang="0">
                  <a:pos x="132" y="115"/>
                </a:cxn>
              </a:cxnLst>
              <a:rect l="0" t="0" r="r" b="b"/>
              <a:pathLst>
                <a:path w="604" h="313">
                  <a:moveTo>
                    <a:pt x="132" y="115"/>
                  </a:moveTo>
                  <a:cubicBezTo>
                    <a:pt x="146" y="58"/>
                    <a:pt x="172" y="30"/>
                    <a:pt x="228" y="11"/>
                  </a:cubicBezTo>
                  <a:cubicBezTo>
                    <a:pt x="326" y="31"/>
                    <a:pt x="233" y="0"/>
                    <a:pt x="276" y="43"/>
                  </a:cubicBezTo>
                  <a:cubicBezTo>
                    <a:pt x="295" y="62"/>
                    <a:pt x="329" y="55"/>
                    <a:pt x="356" y="59"/>
                  </a:cubicBezTo>
                  <a:cubicBezTo>
                    <a:pt x="400" y="88"/>
                    <a:pt x="448" y="70"/>
                    <a:pt x="492" y="99"/>
                  </a:cubicBezTo>
                  <a:cubicBezTo>
                    <a:pt x="489" y="107"/>
                    <a:pt x="479" y="116"/>
                    <a:pt x="484" y="123"/>
                  </a:cubicBezTo>
                  <a:cubicBezTo>
                    <a:pt x="487" y="127"/>
                    <a:pt x="554" y="137"/>
                    <a:pt x="564" y="139"/>
                  </a:cubicBezTo>
                  <a:cubicBezTo>
                    <a:pt x="604" y="199"/>
                    <a:pt x="562" y="123"/>
                    <a:pt x="572" y="195"/>
                  </a:cubicBezTo>
                  <a:cubicBezTo>
                    <a:pt x="573" y="205"/>
                    <a:pt x="584" y="210"/>
                    <a:pt x="588" y="219"/>
                  </a:cubicBezTo>
                  <a:cubicBezTo>
                    <a:pt x="595" y="234"/>
                    <a:pt x="604" y="267"/>
                    <a:pt x="604" y="267"/>
                  </a:cubicBezTo>
                  <a:cubicBezTo>
                    <a:pt x="555" y="283"/>
                    <a:pt x="495" y="251"/>
                    <a:pt x="476" y="307"/>
                  </a:cubicBezTo>
                  <a:cubicBezTo>
                    <a:pt x="444" y="304"/>
                    <a:pt x="409" y="313"/>
                    <a:pt x="380" y="299"/>
                  </a:cubicBezTo>
                  <a:cubicBezTo>
                    <a:pt x="365" y="291"/>
                    <a:pt x="364" y="251"/>
                    <a:pt x="364" y="251"/>
                  </a:cubicBezTo>
                  <a:cubicBezTo>
                    <a:pt x="320" y="258"/>
                    <a:pt x="287" y="270"/>
                    <a:pt x="244" y="259"/>
                  </a:cubicBezTo>
                  <a:cubicBezTo>
                    <a:pt x="187" y="278"/>
                    <a:pt x="210" y="266"/>
                    <a:pt x="172" y="291"/>
                  </a:cubicBezTo>
                  <a:cubicBezTo>
                    <a:pt x="153" y="288"/>
                    <a:pt x="133" y="291"/>
                    <a:pt x="116" y="283"/>
                  </a:cubicBezTo>
                  <a:cubicBezTo>
                    <a:pt x="108" y="279"/>
                    <a:pt x="114" y="265"/>
                    <a:pt x="108" y="259"/>
                  </a:cubicBezTo>
                  <a:cubicBezTo>
                    <a:pt x="89" y="240"/>
                    <a:pt x="50" y="239"/>
                    <a:pt x="28" y="235"/>
                  </a:cubicBezTo>
                  <a:cubicBezTo>
                    <a:pt x="0" y="193"/>
                    <a:pt x="4" y="183"/>
                    <a:pt x="52" y="171"/>
                  </a:cubicBezTo>
                  <a:cubicBezTo>
                    <a:pt x="40" y="134"/>
                    <a:pt x="49" y="126"/>
                    <a:pt x="76" y="99"/>
                  </a:cubicBezTo>
                  <a:cubicBezTo>
                    <a:pt x="95" y="102"/>
                    <a:pt x="114" y="103"/>
                    <a:pt x="132" y="107"/>
                  </a:cubicBezTo>
                  <a:cubicBezTo>
                    <a:pt x="140" y="109"/>
                    <a:pt x="156" y="107"/>
                    <a:pt x="156" y="115"/>
                  </a:cubicBezTo>
                  <a:cubicBezTo>
                    <a:pt x="156" y="123"/>
                    <a:pt x="140" y="115"/>
                    <a:pt x="132" y="115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22"/>
            <p:cNvSpPr>
              <a:spLocks/>
            </p:cNvSpPr>
            <p:nvPr/>
          </p:nvSpPr>
          <p:spPr bwMode="auto">
            <a:xfrm>
              <a:off x="2376" y="1220"/>
              <a:ext cx="24" cy="7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8" y="24"/>
                </a:cxn>
                <a:cxn ang="0">
                  <a:pos x="0" y="36"/>
                </a:cxn>
                <a:cxn ang="0">
                  <a:pos x="24" y="48"/>
                </a:cxn>
                <a:cxn ang="0">
                  <a:pos x="24" y="0"/>
                </a:cxn>
              </a:cxnLst>
              <a:rect l="0" t="0" r="r" b="b"/>
              <a:pathLst>
                <a:path w="24" h="70">
                  <a:moveTo>
                    <a:pt x="24" y="0"/>
                  </a:moveTo>
                  <a:cubicBezTo>
                    <a:pt x="19" y="8"/>
                    <a:pt x="13" y="16"/>
                    <a:pt x="8" y="24"/>
                  </a:cubicBezTo>
                  <a:cubicBezTo>
                    <a:pt x="5" y="28"/>
                    <a:pt x="0" y="36"/>
                    <a:pt x="0" y="36"/>
                  </a:cubicBezTo>
                  <a:cubicBezTo>
                    <a:pt x="4" y="56"/>
                    <a:pt x="9" y="70"/>
                    <a:pt x="24" y="48"/>
                  </a:cubicBezTo>
                  <a:cubicBezTo>
                    <a:pt x="19" y="11"/>
                    <a:pt x="17" y="26"/>
                    <a:pt x="24" y="0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23"/>
            <p:cNvSpPr>
              <a:spLocks/>
            </p:cNvSpPr>
            <p:nvPr/>
          </p:nvSpPr>
          <p:spPr bwMode="auto">
            <a:xfrm>
              <a:off x="2448" y="1248"/>
              <a:ext cx="24" cy="7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8" y="24"/>
                </a:cxn>
                <a:cxn ang="0">
                  <a:pos x="0" y="36"/>
                </a:cxn>
                <a:cxn ang="0">
                  <a:pos x="24" y="48"/>
                </a:cxn>
                <a:cxn ang="0">
                  <a:pos x="24" y="0"/>
                </a:cxn>
              </a:cxnLst>
              <a:rect l="0" t="0" r="r" b="b"/>
              <a:pathLst>
                <a:path w="24" h="70">
                  <a:moveTo>
                    <a:pt x="24" y="0"/>
                  </a:moveTo>
                  <a:cubicBezTo>
                    <a:pt x="19" y="8"/>
                    <a:pt x="13" y="16"/>
                    <a:pt x="8" y="24"/>
                  </a:cubicBezTo>
                  <a:cubicBezTo>
                    <a:pt x="5" y="28"/>
                    <a:pt x="0" y="36"/>
                    <a:pt x="0" y="36"/>
                  </a:cubicBezTo>
                  <a:cubicBezTo>
                    <a:pt x="4" y="56"/>
                    <a:pt x="9" y="70"/>
                    <a:pt x="24" y="48"/>
                  </a:cubicBezTo>
                  <a:cubicBezTo>
                    <a:pt x="19" y="11"/>
                    <a:pt x="17" y="26"/>
                    <a:pt x="24" y="0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auto">
            <a:xfrm>
              <a:off x="2112" y="1200"/>
              <a:ext cx="24" cy="7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8" y="24"/>
                </a:cxn>
                <a:cxn ang="0">
                  <a:pos x="0" y="36"/>
                </a:cxn>
                <a:cxn ang="0">
                  <a:pos x="24" y="48"/>
                </a:cxn>
                <a:cxn ang="0">
                  <a:pos x="24" y="0"/>
                </a:cxn>
              </a:cxnLst>
              <a:rect l="0" t="0" r="r" b="b"/>
              <a:pathLst>
                <a:path w="24" h="70">
                  <a:moveTo>
                    <a:pt x="24" y="0"/>
                  </a:moveTo>
                  <a:cubicBezTo>
                    <a:pt x="19" y="8"/>
                    <a:pt x="13" y="16"/>
                    <a:pt x="8" y="24"/>
                  </a:cubicBezTo>
                  <a:cubicBezTo>
                    <a:pt x="5" y="28"/>
                    <a:pt x="0" y="36"/>
                    <a:pt x="0" y="36"/>
                  </a:cubicBezTo>
                  <a:cubicBezTo>
                    <a:pt x="4" y="56"/>
                    <a:pt x="9" y="70"/>
                    <a:pt x="24" y="48"/>
                  </a:cubicBezTo>
                  <a:cubicBezTo>
                    <a:pt x="19" y="11"/>
                    <a:pt x="17" y="26"/>
                    <a:pt x="24" y="0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25"/>
            <p:cNvSpPr>
              <a:spLocks/>
            </p:cNvSpPr>
            <p:nvPr/>
          </p:nvSpPr>
          <p:spPr bwMode="auto">
            <a:xfrm>
              <a:off x="2208" y="1216"/>
              <a:ext cx="24" cy="7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8" y="24"/>
                </a:cxn>
                <a:cxn ang="0">
                  <a:pos x="0" y="36"/>
                </a:cxn>
                <a:cxn ang="0">
                  <a:pos x="24" y="48"/>
                </a:cxn>
                <a:cxn ang="0">
                  <a:pos x="24" y="0"/>
                </a:cxn>
              </a:cxnLst>
              <a:rect l="0" t="0" r="r" b="b"/>
              <a:pathLst>
                <a:path w="24" h="70">
                  <a:moveTo>
                    <a:pt x="24" y="0"/>
                  </a:moveTo>
                  <a:cubicBezTo>
                    <a:pt x="19" y="8"/>
                    <a:pt x="13" y="16"/>
                    <a:pt x="8" y="24"/>
                  </a:cubicBezTo>
                  <a:cubicBezTo>
                    <a:pt x="5" y="28"/>
                    <a:pt x="0" y="36"/>
                    <a:pt x="0" y="36"/>
                  </a:cubicBezTo>
                  <a:cubicBezTo>
                    <a:pt x="4" y="56"/>
                    <a:pt x="9" y="70"/>
                    <a:pt x="24" y="48"/>
                  </a:cubicBezTo>
                  <a:cubicBezTo>
                    <a:pt x="19" y="11"/>
                    <a:pt x="17" y="26"/>
                    <a:pt x="24" y="0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auto">
            <a:xfrm>
              <a:off x="2304" y="1200"/>
              <a:ext cx="24" cy="7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8" y="24"/>
                </a:cxn>
                <a:cxn ang="0">
                  <a:pos x="0" y="36"/>
                </a:cxn>
                <a:cxn ang="0">
                  <a:pos x="24" y="48"/>
                </a:cxn>
                <a:cxn ang="0">
                  <a:pos x="24" y="0"/>
                </a:cxn>
              </a:cxnLst>
              <a:rect l="0" t="0" r="r" b="b"/>
              <a:pathLst>
                <a:path w="24" h="70">
                  <a:moveTo>
                    <a:pt x="24" y="0"/>
                  </a:moveTo>
                  <a:cubicBezTo>
                    <a:pt x="19" y="8"/>
                    <a:pt x="13" y="16"/>
                    <a:pt x="8" y="24"/>
                  </a:cubicBezTo>
                  <a:cubicBezTo>
                    <a:pt x="5" y="28"/>
                    <a:pt x="0" y="36"/>
                    <a:pt x="0" y="36"/>
                  </a:cubicBezTo>
                  <a:cubicBezTo>
                    <a:pt x="4" y="56"/>
                    <a:pt x="9" y="70"/>
                    <a:pt x="24" y="48"/>
                  </a:cubicBezTo>
                  <a:cubicBezTo>
                    <a:pt x="19" y="11"/>
                    <a:pt x="17" y="26"/>
                    <a:pt x="24" y="0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7"/>
            <p:cNvSpPr>
              <a:spLocks/>
            </p:cNvSpPr>
            <p:nvPr/>
          </p:nvSpPr>
          <p:spPr bwMode="auto">
            <a:xfrm>
              <a:off x="2272" y="1312"/>
              <a:ext cx="24" cy="7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8" y="24"/>
                </a:cxn>
                <a:cxn ang="0">
                  <a:pos x="0" y="36"/>
                </a:cxn>
                <a:cxn ang="0">
                  <a:pos x="24" y="48"/>
                </a:cxn>
                <a:cxn ang="0">
                  <a:pos x="24" y="0"/>
                </a:cxn>
              </a:cxnLst>
              <a:rect l="0" t="0" r="r" b="b"/>
              <a:pathLst>
                <a:path w="24" h="70">
                  <a:moveTo>
                    <a:pt x="24" y="0"/>
                  </a:moveTo>
                  <a:cubicBezTo>
                    <a:pt x="19" y="8"/>
                    <a:pt x="13" y="16"/>
                    <a:pt x="8" y="24"/>
                  </a:cubicBezTo>
                  <a:cubicBezTo>
                    <a:pt x="5" y="28"/>
                    <a:pt x="0" y="36"/>
                    <a:pt x="0" y="36"/>
                  </a:cubicBezTo>
                  <a:cubicBezTo>
                    <a:pt x="4" y="56"/>
                    <a:pt x="9" y="70"/>
                    <a:pt x="24" y="48"/>
                  </a:cubicBezTo>
                  <a:cubicBezTo>
                    <a:pt x="19" y="11"/>
                    <a:pt x="17" y="26"/>
                    <a:pt x="24" y="0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8"/>
            <p:cNvSpPr>
              <a:spLocks/>
            </p:cNvSpPr>
            <p:nvPr/>
          </p:nvSpPr>
          <p:spPr bwMode="auto">
            <a:xfrm>
              <a:off x="2544" y="1248"/>
              <a:ext cx="24" cy="7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8" y="24"/>
                </a:cxn>
                <a:cxn ang="0">
                  <a:pos x="0" y="36"/>
                </a:cxn>
                <a:cxn ang="0">
                  <a:pos x="24" y="48"/>
                </a:cxn>
                <a:cxn ang="0">
                  <a:pos x="24" y="0"/>
                </a:cxn>
              </a:cxnLst>
              <a:rect l="0" t="0" r="r" b="b"/>
              <a:pathLst>
                <a:path w="24" h="70">
                  <a:moveTo>
                    <a:pt x="24" y="0"/>
                  </a:moveTo>
                  <a:cubicBezTo>
                    <a:pt x="19" y="8"/>
                    <a:pt x="13" y="16"/>
                    <a:pt x="8" y="24"/>
                  </a:cubicBezTo>
                  <a:cubicBezTo>
                    <a:pt x="5" y="28"/>
                    <a:pt x="0" y="36"/>
                    <a:pt x="0" y="36"/>
                  </a:cubicBezTo>
                  <a:cubicBezTo>
                    <a:pt x="4" y="56"/>
                    <a:pt x="9" y="70"/>
                    <a:pt x="24" y="48"/>
                  </a:cubicBezTo>
                  <a:cubicBezTo>
                    <a:pt x="19" y="11"/>
                    <a:pt x="17" y="26"/>
                    <a:pt x="24" y="0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9"/>
            <p:cNvSpPr>
              <a:spLocks/>
            </p:cNvSpPr>
            <p:nvPr/>
          </p:nvSpPr>
          <p:spPr bwMode="auto">
            <a:xfrm>
              <a:off x="2472" y="1316"/>
              <a:ext cx="24" cy="7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8" y="24"/>
                </a:cxn>
                <a:cxn ang="0">
                  <a:pos x="0" y="36"/>
                </a:cxn>
                <a:cxn ang="0">
                  <a:pos x="24" y="48"/>
                </a:cxn>
                <a:cxn ang="0">
                  <a:pos x="24" y="0"/>
                </a:cxn>
              </a:cxnLst>
              <a:rect l="0" t="0" r="r" b="b"/>
              <a:pathLst>
                <a:path w="24" h="70">
                  <a:moveTo>
                    <a:pt x="24" y="0"/>
                  </a:moveTo>
                  <a:cubicBezTo>
                    <a:pt x="19" y="8"/>
                    <a:pt x="13" y="16"/>
                    <a:pt x="8" y="24"/>
                  </a:cubicBezTo>
                  <a:cubicBezTo>
                    <a:pt x="5" y="28"/>
                    <a:pt x="0" y="36"/>
                    <a:pt x="0" y="36"/>
                  </a:cubicBezTo>
                  <a:cubicBezTo>
                    <a:pt x="4" y="56"/>
                    <a:pt x="9" y="70"/>
                    <a:pt x="24" y="48"/>
                  </a:cubicBezTo>
                  <a:cubicBezTo>
                    <a:pt x="19" y="11"/>
                    <a:pt x="17" y="26"/>
                    <a:pt x="24" y="0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30"/>
            <p:cNvSpPr>
              <a:spLocks/>
            </p:cNvSpPr>
            <p:nvPr/>
          </p:nvSpPr>
          <p:spPr bwMode="auto">
            <a:xfrm>
              <a:off x="2544" y="1344"/>
              <a:ext cx="24" cy="7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8" y="24"/>
                </a:cxn>
                <a:cxn ang="0">
                  <a:pos x="0" y="36"/>
                </a:cxn>
                <a:cxn ang="0">
                  <a:pos x="24" y="48"/>
                </a:cxn>
                <a:cxn ang="0">
                  <a:pos x="24" y="0"/>
                </a:cxn>
              </a:cxnLst>
              <a:rect l="0" t="0" r="r" b="b"/>
              <a:pathLst>
                <a:path w="24" h="70">
                  <a:moveTo>
                    <a:pt x="24" y="0"/>
                  </a:moveTo>
                  <a:cubicBezTo>
                    <a:pt x="19" y="8"/>
                    <a:pt x="13" y="16"/>
                    <a:pt x="8" y="24"/>
                  </a:cubicBezTo>
                  <a:cubicBezTo>
                    <a:pt x="5" y="28"/>
                    <a:pt x="0" y="36"/>
                    <a:pt x="0" y="36"/>
                  </a:cubicBezTo>
                  <a:cubicBezTo>
                    <a:pt x="4" y="56"/>
                    <a:pt x="9" y="70"/>
                    <a:pt x="24" y="48"/>
                  </a:cubicBezTo>
                  <a:cubicBezTo>
                    <a:pt x="19" y="11"/>
                    <a:pt x="17" y="26"/>
                    <a:pt x="24" y="0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31"/>
            <p:cNvSpPr>
              <a:spLocks/>
            </p:cNvSpPr>
            <p:nvPr/>
          </p:nvSpPr>
          <p:spPr bwMode="auto">
            <a:xfrm>
              <a:off x="2600" y="1268"/>
              <a:ext cx="24" cy="7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8" y="24"/>
                </a:cxn>
                <a:cxn ang="0">
                  <a:pos x="0" y="36"/>
                </a:cxn>
                <a:cxn ang="0">
                  <a:pos x="24" y="48"/>
                </a:cxn>
                <a:cxn ang="0">
                  <a:pos x="24" y="0"/>
                </a:cxn>
              </a:cxnLst>
              <a:rect l="0" t="0" r="r" b="b"/>
              <a:pathLst>
                <a:path w="24" h="70">
                  <a:moveTo>
                    <a:pt x="24" y="0"/>
                  </a:moveTo>
                  <a:cubicBezTo>
                    <a:pt x="19" y="8"/>
                    <a:pt x="13" y="16"/>
                    <a:pt x="8" y="24"/>
                  </a:cubicBezTo>
                  <a:cubicBezTo>
                    <a:pt x="5" y="28"/>
                    <a:pt x="0" y="36"/>
                    <a:pt x="0" y="36"/>
                  </a:cubicBezTo>
                  <a:cubicBezTo>
                    <a:pt x="4" y="56"/>
                    <a:pt x="9" y="70"/>
                    <a:pt x="24" y="48"/>
                  </a:cubicBezTo>
                  <a:cubicBezTo>
                    <a:pt x="19" y="11"/>
                    <a:pt x="17" y="26"/>
                    <a:pt x="24" y="0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32"/>
            <p:cNvSpPr>
              <a:spLocks/>
            </p:cNvSpPr>
            <p:nvPr/>
          </p:nvSpPr>
          <p:spPr bwMode="auto">
            <a:xfrm>
              <a:off x="2356" y="1294"/>
              <a:ext cx="24" cy="7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8" y="24"/>
                </a:cxn>
                <a:cxn ang="0">
                  <a:pos x="0" y="36"/>
                </a:cxn>
                <a:cxn ang="0">
                  <a:pos x="24" y="48"/>
                </a:cxn>
                <a:cxn ang="0">
                  <a:pos x="24" y="0"/>
                </a:cxn>
              </a:cxnLst>
              <a:rect l="0" t="0" r="r" b="b"/>
              <a:pathLst>
                <a:path w="24" h="70">
                  <a:moveTo>
                    <a:pt x="24" y="0"/>
                  </a:moveTo>
                  <a:cubicBezTo>
                    <a:pt x="19" y="8"/>
                    <a:pt x="13" y="16"/>
                    <a:pt x="8" y="24"/>
                  </a:cubicBezTo>
                  <a:cubicBezTo>
                    <a:pt x="5" y="28"/>
                    <a:pt x="0" y="36"/>
                    <a:pt x="0" y="36"/>
                  </a:cubicBezTo>
                  <a:cubicBezTo>
                    <a:pt x="4" y="56"/>
                    <a:pt x="9" y="70"/>
                    <a:pt x="24" y="48"/>
                  </a:cubicBezTo>
                  <a:cubicBezTo>
                    <a:pt x="19" y="11"/>
                    <a:pt x="17" y="26"/>
                    <a:pt x="24" y="0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33"/>
            <p:cNvSpPr>
              <a:spLocks/>
            </p:cNvSpPr>
            <p:nvPr/>
          </p:nvSpPr>
          <p:spPr bwMode="auto">
            <a:xfrm>
              <a:off x="2152" y="1276"/>
              <a:ext cx="24" cy="7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8" y="24"/>
                </a:cxn>
                <a:cxn ang="0">
                  <a:pos x="0" y="36"/>
                </a:cxn>
                <a:cxn ang="0">
                  <a:pos x="24" y="48"/>
                </a:cxn>
                <a:cxn ang="0">
                  <a:pos x="24" y="0"/>
                </a:cxn>
              </a:cxnLst>
              <a:rect l="0" t="0" r="r" b="b"/>
              <a:pathLst>
                <a:path w="24" h="70">
                  <a:moveTo>
                    <a:pt x="24" y="0"/>
                  </a:moveTo>
                  <a:cubicBezTo>
                    <a:pt x="19" y="8"/>
                    <a:pt x="13" y="16"/>
                    <a:pt x="8" y="24"/>
                  </a:cubicBezTo>
                  <a:cubicBezTo>
                    <a:pt x="5" y="28"/>
                    <a:pt x="0" y="36"/>
                    <a:pt x="0" y="36"/>
                  </a:cubicBezTo>
                  <a:cubicBezTo>
                    <a:pt x="4" y="56"/>
                    <a:pt x="9" y="70"/>
                    <a:pt x="24" y="48"/>
                  </a:cubicBezTo>
                  <a:cubicBezTo>
                    <a:pt x="19" y="11"/>
                    <a:pt x="17" y="26"/>
                    <a:pt x="24" y="0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34"/>
            <p:cNvSpPr>
              <a:spLocks/>
            </p:cNvSpPr>
            <p:nvPr/>
          </p:nvSpPr>
          <p:spPr bwMode="auto">
            <a:xfrm>
              <a:off x="2206" y="1366"/>
              <a:ext cx="24" cy="7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8" y="24"/>
                </a:cxn>
                <a:cxn ang="0">
                  <a:pos x="0" y="36"/>
                </a:cxn>
                <a:cxn ang="0">
                  <a:pos x="24" y="48"/>
                </a:cxn>
                <a:cxn ang="0">
                  <a:pos x="24" y="0"/>
                </a:cxn>
              </a:cxnLst>
              <a:rect l="0" t="0" r="r" b="b"/>
              <a:pathLst>
                <a:path w="24" h="70">
                  <a:moveTo>
                    <a:pt x="24" y="0"/>
                  </a:moveTo>
                  <a:cubicBezTo>
                    <a:pt x="19" y="8"/>
                    <a:pt x="13" y="16"/>
                    <a:pt x="8" y="24"/>
                  </a:cubicBezTo>
                  <a:cubicBezTo>
                    <a:pt x="5" y="28"/>
                    <a:pt x="0" y="36"/>
                    <a:pt x="0" y="36"/>
                  </a:cubicBezTo>
                  <a:cubicBezTo>
                    <a:pt x="4" y="56"/>
                    <a:pt x="9" y="70"/>
                    <a:pt x="24" y="48"/>
                  </a:cubicBezTo>
                  <a:cubicBezTo>
                    <a:pt x="19" y="11"/>
                    <a:pt x="17" y="26"/>
                    <a:pt x="24" y="0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AutoShape 36"/>
          <p:cNvSpPr>
            <a:spLocks noChangeArrowheads="1"/>
          </p:cNvSpPr>
          <p:nvPr/>
        </p:nvSpPr>
        <p:spPr bwMode="auto">
          <a:xfrm rot="8970230" flipV="1">
            <a:off x="3921360" y="2563257"/>
            <a:ext cx="1156891" cy="280152"/>
          </a:xfrm>
          <a:prstGeom prst="leftArrow">
            <a:avLst>
              <a:gd name="adj1" fmla="val 47843"/>
              <a:gd name="adj2" fmla="val 123322"/>
            </a:avLst>
          </a:prstGeom>
          <a:solidFill>
            <a:schemeClr val="accent3">
              <a:lumMod val="50000"/>
            </a:schemeClr>
          </a:solidFill>
          <a:ln w="9525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Oval 10"/>
          <p:cNvSpPr>
            <a:spLocks noChangeArrowheads="1"/>
          </p:cNvSpPr>
          <p:nvPr/>
        </p:nvSpPr>
        <p:spPr bwMode="auto">
          <a:xfrm>
            <a:off x="1624383" y="2831955"/>
            <a:ext cx="1828800" cy="8382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SWAT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" name="Picture 2" descr="C:\Documents and Settings\Naresh Pai\Local Settings\Temporary Internet Files\Content.IE5\84I1OW5X\MP900431722[1]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99"/>
          <a:stretch/>
        </p:blipFill>
        <p:spPr bwMode="auto">
          <a:xfrm>
            <a:off x="3622357" y="3392836"/>
            <a:ext cx="644843" cy="45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5" descr="http://gis.nic.in/gisprimer/images/de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544" y="4419600"/>
            <a:ext cx="790085" cy="56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17"/>
          <p:cNvSpPr>
            <a:spLocks noChangeArrowheads="1"/>
          </p:cNvSpPr>
          <p:nvPr/>
        </p:nvSpPr>
        <p:spPr bwMode="auto">
          <a:xfrm>
            <a:off x="1545244" y="4876800"/>
            <a:ext cx="1406683" cy="5334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altLang="zh-TW" sz="2000" b="1" dirty="0" smtClean="0">
                <a:latin typeface="Times New Roman" pitchFamily="18" charset="0"/>
                <a:ea typeface="新細明體" pitchFamily="18" charset="-120"/>
              </a:rPr>
              <a:t>Topography</a:t>
            </a:r>
            <a:endParaRPr lang="en-US" altLang="zh-TW" sz="2000" b="1" dirty="0"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33" name="Rectangle 17"/>
          <p:cNvSpPr>
            <a:spLocks noChangeArrowheads="1"/>
          </p:cNvSpPr>
          <p:nvPr/>
        </p:nvSpPr>
        <p:spPr bwMode="auto">
          <a:xfrm>
            <a:off x="4169146" y="3920197"/>
            <a:ext cx="936254" cy="33167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altLang="zh-TW" sz="2000" b="1" dirty="0" smtClean="0">
                <a:latin typeface="Times New Roman" pitchFamily="18" charset="0"/>
                <a:ea typeface="新細明體" pitchFamily="18" charset="-120"/>
              </a:rPr>
              <a:t>Soils</a:t>
            </a:r>
            <a:endParaRPr lang="en-US" altLang="zh-TW" sz="2000" b="1" dirty="0"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34" name="Rectangle 17"/>
          <p:cNvSpPr>
            <a:spLocks noChangeArrowheads="1"/>
          </p:cNvSpPr>
          <p:nvPr/>
        </p:nvSpPr>
        <p:spPr bwMode="auto">
          <a:xfrm>
            <a:off x="223129" y="1132729"/>
            <a:ext cx="1361476" cy="5334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altLang="zh-TW" sz="2000" b="1" dirty="0" smtClean="0">
                <a:latin typeface="Times New Roman" pitchFamily="18" charset="0"/>
                <a:ea typeface="新細明體" pitchFamily="18" charset="-120"/>
              </a:rPr>
              <a:t>Temperature</a:t>
            </a:r>
            <a:endParaRPr lang="en-US" altLang="zh-TW" sz="2000" b="1" dirty="0"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35" name="Rectangle 17"/>
          <p:cNvSpPr>
            <a:spLocks noChangeArrowheads="1"/>
          </p:cNvSpPr>
          <p:nvPr/>
        </p:nvSpPr>
        <p:spPr bwMode="auto">
          <a:xfrm>
            <a:off x="1890056" y="1042674"/>
            <a:ext cx="1361476" cy="5334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altLang="zh-TW" sz="2000" b="1" dirty="0" smtClean="0">
                <a:latin typeface="Times New Roman" pitchFamily="18" charset="0"/>
                <a:ea typeface="新細明體" pitchFamily="18" charset="-120"/>
              </a:rPr>
              <a:t>Precipitation</a:t>
            </a:r>
            <a:endParaRPr lang="en-US" altLang="zh-TW" sz="2000" b="1" dirty="0"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36" name="Oval 10"/>
          <p:cNvSpPr>
            <a:spLocks noChangeArrowheads="1"/>
          </p:cNvSpPr>
          <p:nvPr/>
        </p:nvSpPr>
        <p:spPr bwMode="auto">
          <a:xfrm>
            <a:off x="5363032" y="1371600"/>
            <a:ext cx="1828800" cy="8382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Calibration/</a:t>
            </a:r>
          </a:p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Validation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AutoShape 36"/>
          <p:cNvSpPr>
            <a:spLocks noChangeArrowheads="1"/>
          </p:cNvSpPr>
          <p:nvPr/>
        </p:nvSpPr>
        <p:spPr bwMode="auto">
          <a:xfrm rot="14707393" flipV="1">
            <a:off x="6233449" y="2897660"/>
            <a:ext cx="1156891" cy="280152"/>
          </a:xfrm>
          <a:prstGeom prst="leftArrow">
            <a:avLst>
              <a:gd name="adj1" fmla="val 47843"/>
              <a:gd name="adj2" fmla="val 123322"/>
            </a:avLst>
          </a:prstGeom>
          <a:solidFill>
            <a:schemeClr val="accent3">
              <a:lumMod val="50000"/>
            </a:schemeClr>
          </a:solidFill>
          <a:ln w="9525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Oval 10"/>
          <p:cNvSpPr>
            <a:spLocks noChangeArrowheads="1"/>
          </p:cNvSpPr>
          <p:nvPr/>
        </p:nvSpPr>
        <p:spPr bwMode="auto">
          <a:xfrm>
            <a:off x="6125032" y="3733800"/>
            <a:ext cx="1828800" cy="1252846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Prioritization</a:t>
            </a:r>
          </a:p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(Flow-weighted </a:t>
            </a:r>
          </a:p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concentration)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2" name="Curved Connector 41"/>
          <p:cNvCxnSpPr/>
          <p:nvPr/>
        </p:nvCxnSpPr>
        <p:spPr>
          <a:xfrm>
            <a:off x="1267431" y="2530985"/>
            <a:ext cx="488887" cy="440815"/>
          </a:xfrm>
          <a:prstGeom prst="curvedConnector3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/>
          <p:cNvCxnSpPr/>
          <p:nvPr/>
        </p:nvCxnSpPr>
        <p:spPr>
          <a:xfrm rot="5400000" flipH="1" flipV="1">
            <a:off x="1957743" y="3948675"/>
            <a:ext cx="472839" cy="108846"/>
          </a:xfrm>
          <a:prstGeom prst="curvedConnector3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urved Connector 43"/>
          <p:cNvCxnSpPr>
            <a:endCxn id="29" idx="6"/>
          </p:cNvCxnSpPr>
          <p:nvPr/>
        </p:nvCxnSpPr>
        <p:spPr>
          <a:xfrm rot="10800000">
            <a:off x="3453184" y="3251056"/>
            <a:ext cx="637869" cy="84399"/>
          </a:xfrm>
          <a:prstGeom prst="curvedConnector3">
            <a:avLst>
              <a:gd name="adj1" fmla="val 50000"/>
            </a:avLst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urved Connector 44"/>
          <p:cNvCxnSpPr/>
          <p:nvPr/>
        </p:nvCxnSpPr>
        <p:spPr>
          <a:xfrm flipV="1">
            <a:off x="1208501" y="3513138"/>
            <a:ext cx="455773" cy="253540"/>
          </a:xfrm>
          <a:prstGeom prst="curvedConnector3">
            <a:avLst>
              <a:gd name="adj1" fmla="val 50000"/>
            </a:avLst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45"/>
          <p:cNvCxnSpPr/>
          <p:nvPr/>
        </p:nvCxnSpPr>
        <p:spPr>
          <a:xfrm flipV="1">
            <a:off x="7039432" y="1628625"/>
            <a:ext cx="402215" cy="123975"/>
          </a:xfrm>
          <a:prstGeom prst="curvedConnector3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17"/>
          <p:cNvSpPr>
            <a:spLocks noChangeArrowheads="1"/>
          </p:cNvSpPr>
          <p:nvPr/>
        </p:nvSpPr>
        <p:spPr bwMode="auto">
          <a:xfrm>
            <a:off x="7420433" y="990600"/>
            <a:ext cx="914400" cy="146737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en-US" altLang="zh-TW" sz="2000" b="1" dirty="0" smtClean="0">
                <a:latin typeface="Times New Roman" pitchFamily="18" charset="0"/>
                <a:ea typeface="新細明體" pitchFamily="18" charset="-120"/>
              </a:rPr>
              <a:t>PBIAS</a:t>
            </a:r>
            <a:endParaRPr lang="en-US" altLang="zh-TW" sz="2000" b="1" baseline="30000" dirty="0" smtClean="0">
              <a:latin typeface="Times New Roman" pitchFamily="18" charset="0"/>
              <a:ea typeface="新細明體" pitchFamily="18" charset="-120"/>
            </a:endParaRPr>
          </a:p>
          <a:p>
            <a:pPr eaLnBrk="1" hangingPunct="1"/>
            <a:r>
              <a:rPr lang="en-US" altLang="zh-TW" sz="2000" b="1" dirty="0" smtClean="0">
                <a:latin typeface="Times New Roman" pitchFamily="18" charset="0"/>
                <a:ea typeface="新細明體" pitchFamily="18" charset="-120"/>
              </a:rPr>
              <a:t>NSE</a:t>
            </a:r>
          </a:p>
          <a:p>
            <a:pPr eaLnBrk="1" hangingPunct="1"/>
            <a:r>
              <a:rPr lang="en-US" altLang="zh-TW" sz="2000" b="1" dirty="0" smtClean="0">
                <a:latin typeface="Times New Roman" pitchFamily="18" charset="0"/>
                <a:ea typeface="新細明體" pitchFamily="18" charset="-120"/>
              </a:rPr>
              <a:t>R</a:t>
            </a:r>
            <a:r>
              <a:rPr lang="en-US" altLang="zh-TW" sz="2000" b="1" baseline="30000" dirty="0" smtClean="0">
                <a:latin typeface="Times New Roman" pitchFamily="18" charset="0"/>
                <a:ea typeface="新細明體" pitchFamily="18" charset="-120"/>
              </a:rPr>
              <a:t>2</a:t>
            </a:r>
          </a:p>
          <a:p>
            <a:pPr eaLnBrk="1" hangingPunct="1"/>
            <a:r>
              <a:rPr lang="en-US" altLang="zh-TW" sz="2000" b="1" dirty="0" smtClean="0">
                <a:latin typeface="Times New Roman" pitchFamily="18" charset="0"/>
                <a:ea typeface="新細明體" pitchFamily="18" charset="-120"/>
              </a:rPr>
              <a:t>RSR</a:t>
            </a:r>
            <a:endParaRPr lang="en-US" altLang="zh-TW" sz="2000" b="1" baseline="30000" dirty="0">
              <a:latin typeface="Times New Roman" pitchFamily="18" charset="0"/>
              <a:ea typeface="新細明體" pitchFamily="18" charset="-120"/>
            </a:endParaRPr>
          </a:p>
        </p:txBody>
      </p:sp>
      <p:cxnSp>
        <p:nvCxnSpPr>
          <p:cNvPr id="48" name="Curved Connector 47"/>
          <p:cNvCxnSpPr/>
          <p:nvPr/>
        </p:nvCxnSpPr>
        <p:spPr>
          <a:xfrm rot="5400000">
            <a:off x="2272508" y="2460121"/>
            <a:ext cx="440815" cy="214780"/>
          </a:xfrm>
          <a:prstGeom prst="curvedConnector3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912" y="998888"/>
            <a:ext cx="914400" cy="11128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56" name="Curved Connector 55"/>
          <p:cNvCxnSpPr/>
          <p:nvPr/>
        </p:nvCxnSpPr>
        <p:spPr>
          <a:xfrm rot="16200000" flipH="1">
            <a:off x="5170741" y="1396807"/>
            <a:ext cx="314786" cy="304429"/>
          </a:xfrm>
          <a:prstGeom prst="curvedConnector3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636" y="4038600"/>
            <a:ext cx="476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Rectangle 17"/>
          <p:cNvSpPr>
            <a:spLocks noChangeArrowheads="1"/>
          </p:cNvSpPr>
          <p:nvPr/>
        </p:nvSpPr>
        <p:spPr bwMode="auto">
          <a:xfrm>
            <a:off x="2682803" y="4495800"/>
            <a:ext cx="1406683" cy="5334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altLang="zh-TW" sz="2000" b="1" dirty="0" smtClean="0">
                <a:latin typeface="Times New Roman" pitchFamily="18" charset="0"/>
                <a:ea typeface="新細明體" pitchFamily="18" charset="-120"/>
              </a:rPr>
              <a:t>Point </a:t>
            </a:r>
          </a:p>
          <a:p>
            <a:pPr algn="ctr" eaLnBrk="1" hangingPunct="1"/>
            <a:r>
              <a:rPr lang="en-US" altLang="zh-TW" sz="2000" b="1" dirty="0" smtClean="0">
                <a:latin typeface="Times New Roman" pitchFamily="18" charset="0"/>
                <a:ea typeface="新細明體" pitchFamily="18" charset="-120"/>
              </a:rPr>
              <a:t>Sources</a:t>
            </a:r>
            <a:endParaRPr lang="en-US" altLang="zh-TW" sz="2000" b="1" dirty="0">
              <a:latin typeface="Times New Roman" pitchFamily="18" charset="0"/>
              <a:ea typeface="新細明體" pitchFamily="18" charset="-120"/>
            </a:endParaRPr>
          </a:p>
        </p:txBody>
      </p:sp>
      <p:cxnSp>
        <p:nvCxnSpPr>
          <p:cNvPr id="60" name="Curved Connector 59"/>
          <p:cNvCxnSpPr>
            <a:stCxn id="58" idx="0"/>
          </p:cNvCxnSpPr>
          <p:nvPr/>
        </p:nvCxnSpPr>
        <p:spPr>
          <a:xfrm rot="16200000" flipV="1">
            <a:off x="2829444" y="3626282"/>
            <a:ext cx="410813" cy="413823"/>
          </a:xfrm>
          <a:prstGeom prst="curvedConnector2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3" name="Group 62"/>
          <p:cNvGrpSpPr/>
          <p:nvPr/>
        </p:nvGrpSpPr>
        <p:grpSpPr>
          <a:xfrm>
            <a:off x="27380" y="6015426"/>
            <a:ext cx="9116620" cy="842574"/>
            <a:chOff x="27380" y="6015426"/>
            <a:chExt cx="9116620" cy="842574"/>
          </a:xfrm>
        </p:grpSpPr>
        <p:sp>
          <p:nvSpPr>
            <p:cNvPr id="64" name="TextBox 63"/>
            <p:cNvSpPr txBox="1"/>
            <p:nvPr/>
          </p:nvSpPr>
          <p:spPr>
            <a:xfrm>
              <a:off x="3962400" y="6015426"/>
              <a:ext cx="518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Garamond" pitchFamily="18" charset="0"/>
                </a:rPr>
                <a:t>ANRC 2012 NPS Project Review Meeting, Sept. 27</a:t>
              </a:r>
              <a:endParaRPr lang="en-US" b="1" dirty="0">
                <a:latin typeface="Garamond" pitchFamily="18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2882736" y="6312023"/>
              <a:ext cx="6261264" cy="5459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Garamond" pitchFamily="18" charset="0"/>
                  <a:cs typeface="Times New Roman" pitchFamily="18" charset="0"/>
                </a:rPr>
                <a:t>Cooperative Extension Service</a:t>
              </a:r>
              <a:endParaRPr lang="en-US" dirty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endParaRPr>
            </a:p>
          </p:txBody>
        </p:sp>
        <p:pic>
          <p:nvPicPr>
            <p:cNvPr id="66" name="Picture 2" descr="http://division.uaex.edu/Logos/Division_Ag/UA-color-left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0" y="6312023"/>
              <a:ext cx="2855356" cy="54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1589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28" grpId="0" animBg="1"/>
      <p:bldP spid="29" grpId="0" animBg="1"/>
      <p:bldP spid="32" grpId="0"/>
      <p:bldP spid="33" grpId="0"/>
      <p:bldP spid="34" grpId="0"/>
      <p:bldP spid="35" grpId="0"/>
      <p:bldP spid="36" grpId="0" animBg="1"/>
      <p:bldP spid="37" grpId="0" animBg="1"/>
      <p:bldP spid="38" grpId="0" animBg="1"/>
      <p:bldP spid="47" grpId="0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40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36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SWAT Model Setup: Spatial Data</a:t>
            </a:r>
            <a:endParaRPr lang="en-US" sz="36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1505497"/>
              </p:ext>
            </p:extLst>
          </p:nvPr>
        </p:nvGraphicFramePr>
        <p:xfrm>
          <a:off x="381000" y="1219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27380" y="6015426"/>
            <a:ext cx="9116620" cy="842574"/>
            <a:chOff x="27380" y="6015426"/>
            <a:chExt cx="9116620" cy="842574"/>
          </a:xfrm>
        </p:grpSpPr>
        <p:sp>
          <p:nvSpPr>
            <p:cNvPr id="8" name="TextBox 7"/>
            <p:cNvSpPr txBox="1"/>
            <p:nvPr/>
          </p:nvSpPr>
          <p:spPr>
            <a:xfrm>
              <a:off x="3962400" y="6015426"/>
              <a:ext cx="518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Garamond" pitchFamily="18" charset="0"/>
                </a:rPr>
                <a:t>ANRC 2012 NPS Project Review Meeting, Sept. 27</a:t>
              </a:r>
              <a:endParaRPr lang="en-US" b="1" dirty="0">
                <a:latin typeface="Garamond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882736" y="6312023"/>
              <a:ext cx="6261264" cy="5459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Garamond" pitchFamily="18" charset="0"/>
                  <a:cs typeface="Times New Roman" pitchFamily="18" charset="0"/>
                </a:rPr>
                <a:t>Cooperative Extension Service</a:t>
              </a:r>
              <a:endParaRPr lang="en-US" dirty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endParaRPr>
            </a:p>
          </p:txBody>
        </p:sp>
        <p:pic>
          <p:nvPicPr>
            <p:cNvPr id="10" name="Picture 2" descr="http://division.uaex.edu/Logos/Division_Ag/UA-color-left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0" y="6312023"/>
              <a:ext cx="2855356" cy="54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5126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40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36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SWAT Data Processing</a:t>
            </a:r>
            <a:endParaRPr lang="en-US" sz="36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7380" y="6015426"/>
            <a:ext cx="9116620" cy="842574"/>
            <a:chOff x="27380" y="6015426"/>
            <a:chExt cx="9116620" cy="842574"/>
          </a:xfrm>
        </p:grpSpPr>
        <p:sp>
          <p:nvSpPr>
            <p:cNvPr id="10" name="TextBox 9"/>
            <p:cNvSpPr txBox="1"/>
            <p:nvPr/>
          </p:nvSpPr>
          <p:spPr>
            <a:xfrm>
              <a:off x="3962400" y="6015426"/>
              <a:ext cx="518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Garamond" pitchFamily="18" charset="0"/>
                </a:rPr>
                <a:t>ANRC 2012 NPS Project Review Meeting, Sept. 27</a:t>
              </a:r>
              <a:endParaRPr lang="en-US" b="1" dirty="0">
                <a:latin typeface="Garamond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882736" y="6312023"/>
              <a:ext cx="6261264" cy="5459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Garamond" pitchFamily="18" charset="0"/>
                  <a:cs typeface="Times New Roman" pitchFamily="18" charset="0"/>
                </a:rPr>
                <a:t>Cooperative Extension Service</a:t>
              </a:r>
              <a:endParaRPr lang="en-US" dirty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endParaRPr>
            </a:p>
          </p:txBody>
        </p:sp>
        <p:pic>
          <p:nvPicPr>
            <p:cNvPr id="12" name="Picture 2" descr="http://division.uaex.edu/Logos/Division_Ag/UA-color-left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0" y="6312023"/>
              <a:ext cx="2855356" cy="54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04800" y="838200"/>
            <a:ext cx="5708568" cy="1981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Elevation:</a:t>
            </a:r>
          </a:p>
          <a:p>
            <a:endParaRPr lang="en-US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Download </a:t>
            </a:r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DEM from </a:t>
            </a:r>
            <a:r>
              <a:rPr lang="en-US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Geostor</a:t>
            </a:r>
            <a:endParaRPr lang="en-US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endParaRPr lang="en-US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Clip to watershed boundary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en-US" sz="20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3" descr="E:\Grad_Asst_Duties\SWAT_Modeling\Poteau\Data_Analysis\Maps\PRW_DEM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" y="3017520"/>
            <a:ext cx="2560320" cy="274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5" name="Picture 14" descr="E:\Grad_Asst_Duties\SWAT_Modeling\Strawberry\Data_Analysis\Maps\SRW_DEM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017520"/>
            <a:ext cx="2560320" cy="274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6" name="Picture 15" descr="E:\Grad_Asst_Duties\SWAT_Modeling\Upper_Saline\Data_Analysis\Maps\USRW_DEM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040" y="3017520"/>
            <a:ext cx="2560320" cy="274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0033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40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36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SWAT Data Processing</a:t>
            </a:r>
            <a:endParaRPr lang="en-US" sz="36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7380" y="6015426"/>
            <a:ext cx="9116620" cy="842574"/>
            <a:chOff x="27380" y="6015426"/>
            <a:chExt cx="9116620" cy="842574"/>
          </a:xfrm>
        </p:grpSpPr>
        <p:sp>
          <p:nvSpPr>
            <p:cNvPr id="10" name="TextBox 9"/>
            <p:cNvSpPr txBox="1"/>
            <p:nvPr/>
          </p:nvSpPr>
          <p:spPr>
            <a:xfrm>
              <a:off x="3962400" y="6015426"/>
              <a:ext cx="518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Garamond" pitchFamily="18" charset="0"/>
                </a:rPr>
                <a:t>ANRC 2012 NPS Project Review Meeting, Sept. 27</a:t>
              </a:r>
              <a:endParaRPr lang="en-US" b="1" dirty="0">
                <a:latin typeface="Garamond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882736" y="6312023"/>
              <a:ext cx="6261264" cy="5459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Garamond" pitchFamily="18" charset="0"/>
                  <a:cs typeface="Times New Roman" pitchFamily="18" charset="0"/>
                </a:rPr>
                <a:t>Cooperative Extension Service</a:t>
              </a:r>
              <a:endParaRPr lang="en-US" dirty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endParaRPr>
            </a:p>
          </p:txBody>
        </p:sp>
        <p:pic>
          <p:nvPicPr>
            <p:cNvPr id="12" name="Picture 2" descr="http://division.uaex.edu/Logos/Division_Ag/UA-color-left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0" y="6312023"/>
              <a:ext cx="2855356" cy="54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04800" y="838200"/>
            <a:ext cx="5708568" cy="1981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Land-use:</a:t>
            </a:r>
          </a:p>
          <a:p>
            <a:endParaRPr lang="en-US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LULC: 1992, 1999, 2001, 2004, 2006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Activate land-use update module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en-US" sz="20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1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3017520"/>
            <a:ext cx="2560320" cy="2743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017520"/>
            <a:ext cx="2560320" cy="2743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40" y="3017520"/>
            <a:ext cx="2560320" cy="2743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2612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40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36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SWAT Data Processing</a:t>
            </a:r>
            <a:endParaRPr lang="en-US" sz="36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7380" y="6015426"/>
            <a:ext cx="9116620" cy="842574"/>
            <a:chOff x="27380" y="6015426"/>
            <a:chExt cx="9116620" cy="842574"/>
          </a:xfrm>
        </p:grpSpPr>
        <p:sp>
          <p:nvSpPr>
            <p:cNvPr id="10" name="TextBox 9"/>
            <p:cNvSpPr txBox="1"/>
            <p:nvPr/>
          </p:nvSpPr>
          <p:spPr>
            <a:xfrm>
              <a:off x="3962400" y="6015426"/>
              <a:ext cx="518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Garamond" pitchFamily="18" charset="0"/>
                </a:rPr>
                <a:t>ANRC 2012 NPS Project Review Meeting, Sept. 27</a:t>
              </a:r>
              <a:endParaRPr lang="en-US" b="1" dirty="0">
                <a:latin typeface="Garamond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882736" y="6312023"/>
              <a:ext cx="6261264" cy="5459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Garamond" pitchFamily="18" charset="0"/>
                  <a:cs typeface="Times New Roman" pitchFamily="18" charset="0"/>
                </a:rPr>
                <a:t>Cooperative Extension Service</a:t>
              </a:r>
              <a:endParaRPr lang="en-US" dirty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endParaRPr>
            </a:p>
          </p:txBody>
        </p:sp>
        <p:pic>
          <p:nvPicPr>
            <p:cNvPr id="12" name="Picture 2" descr="http://division.uaex.edu/Logos/Division_Ag/UA-color-left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0" y="6312023"/>
              <a:ext cx="2855356" cy="54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04800" y="838200"/>
            <a:ext cx="5708568" cy="1981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Soil:</a:t>
            </a:r>
          </a:p>
          <a:p>
            <a:endParaRPr lang="en-US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Download and clip SSURGO soil layer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Update SWAT soil database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en-US" sz="20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3" descr="E:\Grad_Asst_Duties\SWAT_Modeling\Poteau\Data_Analysis\Maps\PRW_HydroGroup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" y="3017520"/>
            <a:ext cx="2560320" cy="274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5" name="Picture 14" descr="E:\Grad_Asst_Duties\SWAT_Modeling\Strawberry\Data_Analysis\Maps\SRW_HydroGroup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184" y="3017520"/>
            <a:ext cx="2560320" cy="274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6" name="Picture 15" descr="E:\Grad_Asst_Duties\SWAT_Modeling\Upper_Saline\Data_Analysis\Maps\USRW_HydroGroup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040" y="3017520"/>
            <a:ext cx="2560320" cy="274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9929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40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36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SWAT Data Processing</a:t>
            </a:r>
            <a:endParaRPr lang="en-US" sz="36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7380" y="6015426"/>
            <a:ext cx="9116620" cy="842574"/>
            <a:chOff x="27380" y="6015426"/>
            <a:chExt cx="9116620" cy="842574"/>
          </a:xfrm>
        </p:grpSpPr>
        <p:sp>
          <p:nvSpPr>
            <p:cNvPr id="10" name="TextBox 9"/>
            <p:cNvSpPr txBox="1"/>
            <p:nvPr/>
          </p:nvSpPr>
          <p:spPr>
            <a:xfrm>
              <a:off x="3962400" y="6015426"/>
              <a:ext cx="518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Garamond" pitchFamily="18" charset="0"/>
                </a:rPr>
                <a:t>ANRC 2012 NPS Project Review Meeting, Sept. 27</a:t>
              </a:r>
              <a:endParaRPr lang="en-US" b="1" dirty="0">
                <a:latin typeface="Garamond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882736" y="6312023"/>
              <a:ext cx="6261264" cy="5459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Garamond" pitchFamily="18" charset="0"/>
                  <a:cs typeface="Times New Roman" pitchFamily="18" charset="0"/>
                </a:rPr>
                <a:t>Cooperative Extension Service</a:t>
              </a:r>
              <a:endParaRPr lang="en-US" dirty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endParaRPr>
            </a:p>
          </p:txBody>
        </p:sp>
        <p:pic>
          <p:nvPicPr>
            <p:cNvPr id="12" name="Picture 2" descr="http://division.uaex.edu/Logos/Division_Ag/UA-color-left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0" y="6312023"/>
              <a:ext cx="2855356" cy="54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04800" y="838200"/>
            <a:ext cx="5708568" cy="1981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Weather:</a:t>
            </a:r>
          </a:p>
          <a:p>
            <a:endParaRPr lang="en-US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Precipitation: Aggregate NEXRAD to daily scale for each subwatershed 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Temperature: daily data from gages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en-US" sz="20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16" descr="E:\Grad_Asst_Duties\SWAT_Modeling\Poteau\Data_Analysis\Maps\PRW_NEXRAD_Gri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" y="3017520"/>
            <a:ext cx="2560320" cy="274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8" name="Picture 17" descr="E:\Grad_Asst_Duties\SWAT_Modeling\Strawberry\Data_Analysis\Maps\SRW_NEXRAD_Grid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017520"/>
            <a:ext cx="2560320" cy="274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9" name="Picture 18" descr="E:\Grad_Asst_Duties\SWAT_Modeling\Upper_Saline\Data_Analysis\Maps\USRW_NEXRAD_Grid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040" y="3017520"/>
            <a:ext cx="2560320" cy="274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8075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40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36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SWAT Data Processing</a:t>
            </a:r>
            <a:endParaRPr lang="en-US" sz="36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7380" y="6015426"/>
            <a:ext cx="9116620" cy="842574"/>
            <a:chOff x="27380" y="6015426"/>
            <a:chExt cx="9116620" cy="842574"/>
          </a:xfrm>
        </p:grpSpPr>
        <p:sp>
          <p:nvSpPr>
            <p:cNvPr id="10" name="TextBox 9"/>
            <p:cNvSpPr txBox="1"/>
            <p:nvPr/>
          </p:nvSpPr>
          <p:spPr>
            <a:xfrm>
              <a:off x="3962400" y="6015426"/>
              <a:ext cx="518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Garamond" pitchFamily="18" charset="0"/>
                </a:rPr>
                <a:t>ANRC 2012 NPS Project Review Meeting, Sept. 27</a:t>
              </a:r>
              <a:endParaRPr lang="en-US" b="1" dirty="0">
                <a:latin typeface="Garamond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882736" y="6312023"/>
              <a:ext cx="6261264" cy="5459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Garamond" pitchFamily="18" charset="0"/>
                  <a:cs typeface="Times New Roman" pitchFamily="18" charset="0"/>
                </a:rPr>
                <a:t>Cooperative Extension Service</a:t>
              </a:r>
              <a:endParaRPr lang="en-US" dirty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endParaRPr>
            </a:p>
          </p:txBody>
        </p:sp>
        <p:pic>
          <p:nvPicPr>
            <p:cNvPr id="12" name="Picture 2" descr="http://division.uaex.edu/Logos/Division_Ag/UA-color-left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0" y="6312023"/>
              <a:ext cx="2855356" cy="54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04800" y="838200"/>
            <a:ext cx="7924800" cy="4648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User-defined subwatershed boundaries:</a:t>
            </a:r>
          </a:p>
          <a:p>
            <a:endParaRPr lang="en-US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Download certified 12-digit HUC boundaries and post-process to make it SWAT compatible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Streams:</a:t>
            </a:r>
          </a:p>
          <a:p>
            <a:endParaRPr lang="en-US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Download NHD data and post-process to make it compatible with user-defined subwatershed boundaries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en-US" sz="20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19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40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36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SWAT Model Setup: Tabular Data</a:t>
            </a:r>
            <a:endParaRPr lang="en-US" sz="36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0971637"/>
              </p:ext>
            </p:extLst>
          </p:nvPr>
        </p:nvGraphicFramePr>
        <p:xfrm>
          <a:off x="3200400" y="1981201"/>
          <a:ext cx="5715000" cy="3581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228600" y="1524000"/>
            <a:ext cx="2667000" cy="4038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Crop rotation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Timing &amp;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frequency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tillage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Planting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date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Harvesting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date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Timing and rate of fertilizer application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Irrigation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Pesticides</a:t>
            </a:r>
          </a:p>
          <a:p>
            <a:pPr algn="ctr"/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urved Down Arrow 6"/>
          <p:cNvSpPr/>
          <p:nvPr/>
        </p:nvSpPr>
        <p:spPr>
          <a:xfrm rot="915363">
            <a:off x="2749414" y="1192350"/>
            <a:ext cx="2236626" cy="925945"/>
          </a:xfrm>
          <a:prstGeom prst="curvedDownArrow">
            <a:avLst>
              <a:gd name="adj1" fmla="val 25000"/>
              <a:gd name="adj2" fmla="val 59600"/>
              <a:gd name="adj3" fmla="val 42951"/>
            </a:avLst>
          </a:prstGeom>
          <a:solidFill>
            <a:srgbClr val="FF66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1066800"/>
            <a:ext cx="2621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Management Data</a:t>
            </a:r>
            <a:endParaRPr lang="en-US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7380" y="6015426"/>
            <a:ext cx="9116620" cy="842574"/>
            <a:chOff x="27380" y="6015426"/>
            <a:chExt cx="9116620" cy="842574"/>
          </a:xfrm>
        </p:grpSpPr>
        <p:sp>
          <p:nvSpPr>
            <p:cNvPr id="10" name="TextBox 9"/>
            <p:cNvSpPr txBox="1"/>
            <p:nvPr/>
          </p:nvSpPr>
          <p:spPr>
            <a:xfrm>
              <a:off x="3962400" y="6015426"/>
              <a:ext cx="518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Garamond" pitchFamily="18" charset="0"/>
                </a:rPr>
                <a:t>ANRC 2012 NPS Project Review Meeting, Sept. 27</a:t>
              </a:r>
              <a:endParaRPr lang="en-US" b="1" dirty="0">
                <a:latin typeface="Garamond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882736" y="6312023"/>
              <a:ext cx="6261264" cy="5459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Garamond" pitchFamily="18" charset="0"/>
                  <a:cs typeface="Times New Roman" pitchFamily="18" charset="0"/>
                </a:rPr>
                <a:t>Cooperative Extension Service</a:t>
              </a:r>
              <a:endParaRPr lang="en-US" dirty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endParaRPr>
            </a:p>
          </p:txBody>
        </p:sp>
        <p:pic>
          <p:nvPicPr>
            <p:cNvPr id="12" name="Picture 2" descr="http://division.uaex.edu/Logos/Division_Ag/UA-color-left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0" y="6312023"/>
              <a:ext cx="2855356" cy="54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5534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40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36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SWAT Data Processing</a:t>
            </a:r>
            <a:endParaRPr lang="en-US" sz="36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7380" y="6015426"/>
            <a:ext cx="9116620" cy="842574"/>
            <a:chOff x="27380" y="6015426"/>
            <a:chExt cx="9116620" cy="842574"/>
          </a:xfrm>
        </p:grpSpPr>
        <p:sp>
          <p:nvSpPr>
            <p:cNvPr id="10" name="TextBox 9"/>
            <p:cNvSpPr txBox="1"/>
            <p:nvPr/>
          </p:nvSpPr>
          <p:spPr>
            <a:xfrm>
              <a:off x="3962400" y="6015426"/>
              <a:ext cx="518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Garamond" pitchFamily="18" charset="0"/>
                </a:rPr>
                <a:t>ANRC 2012 NPS Project Review Meeting, Sept. 27</a:t>
              </a:r>
              <a:endParaRPr lang="en-US" b="1" dirty="0">
                <a:latin typeface="Garamond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882736" y="6312023"/>
              <a:ext cx="6261264" cy="5459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Garamond" pitchFamily="18" charset="0"/>
                  <a:cs typeface="Times New Roman" pitchFamily="18" charset="0"/>
                </a:rPr>
                <a:t>Cooperative Extension Service</a:t>
              </a:r>
              <a:endParaRPr lang="en-US" dirty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endParaRPr>
            </a:p>
          </p:txBody>
        </p:sp>
        <p:pic>
          <p:nvPicPr>
            <p:cNvPr id="12" name="Picture 2" descr="http://division.uaex.edu/Logos/Division_Ag/UA-color-left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0" y="6312023"/>
              <a:ext cx="2855356" cy="54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04800" y="838200"/>
            <a:ext cx="5708568" cy="1981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Point Sources:</a:t>
            </a:r>
          </a:p>
          <a:p>
            <a:endParaRPr lang="en-US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Process ADEQ data into SWAT compatible format</a:t>
            </a:r>
          </a:p>
        </p:txBody>
      </p:sp>
      <p:pic>
        <p:nvPicPr>
          <p:cNvPr id="14" name="Picture 13" descr="E:\Grad_Asst_Duties\SWAT_Modeling\Poteau\Data_Analysis\Maps\PRW_PointSources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" y="3017520"/>
            <a:ext cx="2560320" cy="274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5" name="Picture 14" descr="E:\Grad_Asst_Duties\SWAT_Modeling\Strawberry\Data_Analysis\Maps\SRW_PointSources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017520"/>
            <a:ext cx="2560320" cy="274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6" name="Picture 15" descr="E:\Grad_Asst_Duties\SWAT_Modeling\Upper_Saline\Data_Analysis\Maps\USRW_PointSources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040" y="3017520"/>
            <a:ext cx="2560320" cy="274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3147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40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36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Watershed Profile</a:t>
            </a:r>
            <a:endParaRPr lang="en-US" sz="36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2422" y="611148"/>
            <a:ext cx="389157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Poteau River Watershed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" y="1174671"/>
            <a:ext cx="4842299" cy="37417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3000" y="1219200"/>
            <a:ext cx="4114800" cy="4876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Area: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556 sq. mi.</a:t>
            </a:r>
          </a:p>
          <a:p>
            <a:pPr marL="457200" indent="-457200"/>
            <a:endParaRPr lang="en-US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Land-use: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Forest (56%)</a:t>
            </a:r>
          </a:p>
          <a:p>
            <a:pPr marL="457200" indent="-457200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Pasture (21%)</a:t>
            </a:r>
          </a:p>
          <a:p>
            <a:pPr marL="457200" indent="-457200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Urban (3%)</a:t>
            </a:r>
          </a:p>
          <a:p>
            <a:pPr marL="457200" indent="-457200"/>
            <a:endParaRPr lang="en-US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Elevation: 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865 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ft. (mean) </a:t>
            </a:r>
          </a:p>
          <a:p>
            <a:pPr marL="457200" indent="-457200"/>
            <a:endParaRPr lang="en-US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Slope: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46% area under &gt;8% slope</a:t>
            </a:r>
          </a:p>
          <a:p>
            <a:pPr marL="457200" indent="-457200"/>
            <a:endParaRPr lang="en-US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Soil: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80% area under group C/D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en-US" sz="20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Precipitation: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40 inch (mean)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en-US" sz="20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7380" y="6015426"/>
            <a:ext cx="9116620" cy="842574"/>
            <a:chOff x="27380" y="6015426"/>
            <a:chExt cx="9116620" cy="842574"/>
          </a:xfrm>
        </p:grpSpPr>
        <p:sp>
          <p:nvSpPr>
            <p:cNvPr id="7" name="TextBox 6"/>
            <p:cNvSpPr txBox="1"/>
            <p:nvPr/>
          </p:nvSpPr>
          <p:spPr>
            <a:xfrm>
              <a:off x="3962400" y="6015426"/>
              <a:ext cx="518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Garamond" pitchFamily="18" charset="0"/>
                </a:rPr>
                <a:t>ANRC 2012 NPS Project Review Meeting, Sept. 27</a:t>
              </a:r>
              <a:endParaRPr lang="en-US" b="1" dirty="0">
                <a:latin typeface="Garamond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882736" y="6312023"/>
              <a:ext cx="6261264" cy="5459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Garamond" pitchFamily="18" charset="0"/>
                  <a:cs typeface="Times New Roman" pitchFamily="18" charset="0"/>
                </a:rPr>
                <a:t>Cooperative Extension Service</a:t>
              </a:r>
              <a:endParaRPr lang="en-US" dirty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endParaRPr>
            </a:p>
          </p:txBody>
        </p:sp>
        <p:pic>
          <p:nvPicPr>
            <p:cNvPr id="9" name="Picture 2" descr="http://division.uaex.edu/Logos/Division_Ag/UA-color-left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0" y="6312023"/>
              <a:ext cx="2855356" cy="54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2395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40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36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Watershed Profile</a:t>
            </a:r>
            <a:endParaRPr lang="en-US" sz="36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48200" y="620673"/>
            <a:ext cx="455361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Strawberry River Watershed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" y="1179576"/>
            <a:ext cx="4851703" cy="37490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53000" y="1219200"/>
            <a:ext cx="4114800" cy="4876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Area: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761 sq. mi.</a:t>
            </a:r>
          </a:p>
          <a:p>
            <a:pPr marL="457200" indent="-457200"/>
            <a:endParaRPr lang="en-US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Land-use: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Forest (58%)</a:t>
            </a:r>
          </a:p>
          <a:p>
            <a:pPr marL="457200" indent="-457200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Pasture (33%)</a:t>
            </a:r>
          </a:p>
          <a:p>
            <a:pPr marL="457200" indent="-457200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Urban (3%)</a:t>
            </a:r>
          </a:p>
          <a:p>
            <a:pPr marL="457200" indent="-457200"/>
            <a:endParaRPr lang="en-US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Elevation: 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574 ft. (mean) </a:t>
            </a:r>
          </a:p>
          <a:p>
            <a:pPr marL="457200" indent="-457200"/>
            <a:endParaRPr lang="en-US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Slope: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39% area under &gt;8% slope</a:t>
            </a:r>
          </a:p>
          <a:p>
            <a:pPr marL="457200" indent="-457200"/>
            <a:endParaRPr lang="en-US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Soil: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60% area under group C/D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en-US" sz="20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Precipitation: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43 inch (mean)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en-US" sz="20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7380" y="6015426"/>
            <a:ext cx="9116620" cy="842574"/>
            <a:chOff x="27380" y="6015426"/>
            <a:chExt cx="9116620" cy="842574"/>
          </a:xfrm>
        </p:grpSpPr>
        <p:sp>
          <p:nvSpPr>
            <p:cNvPr id="8" name="TextBox 7"/>
            <p:cNvSpPr txBox="1"/>
            <p:nvPr/>
          </p:nvSpPr>
          <p:spPr>
            <a:xfrm>
              <a:off x="3962400" y="6015426"/>
              <a:ext cx="518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Garamond" pitchFamily="18" charset="0"/>
                </a:rPr>
                <a:t>ANRC 2012 NPS Project Review Meeting, Sept. 27</a:t>
              </a:r>
              <a:endParaRPr lang="en-US" b="1" dirty="0">
                <a:latin typeface="Garamond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882736" y="6312023"/>
              <a:ext cx="6261264" cy="5459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Garamond" pitchFamily="18" charset="0"/>
                  <a:cs typeface="Times New Roman" pitchFamily="18" charset="0"/>
                </a:rPr>
                <a:t>Cooperative Extension Service</a:t>
              </a:r>
              <a:endParaRPr lang="en-US" dirty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endParaRPr>
            </a:p>
          </p:txBody>
        </p:sp>
        <p:pic>
          <p:nvPicPr>
            <p:cNvPr id="11" name="Picture 2" descr="http://division.uaex.edu/Logos/Division_Ag/UA-color-left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0" y="6312023"/>
              <a:ext cx="2855356" cy="54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297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40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36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Watershed Profile</a:t>
            </a:r>
            <a:endParaRPr lang="en-US" sz="36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" y="1179576"/>
            <a:ext cx="4846320" cy="374488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231582" y="609600"/>
            <a:ext cx="391241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Upper Saline Watershed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53000" y="1219200"/>
            <a:ext cx="4114800" cy="4876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Area: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1715 sq. mi.</a:t>
            </a:r>
          </a:p>
          <a:p>
            <a:pPr marL="457200" indent="-457200"/>
            <a:endParaRPr lang="en-US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Land-use: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Forest (79%)</a:t>
            </a:r>
          </a:p>
          <a:p>
            <a:pPr marL="457200" indent="-457200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Pasture (10%)</a:t>
            </a:r>
          </a:p>
          <a:p>
            <a:pPr marL="457200" indent="-457200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Urban (3%)</a:t>
            </a:r>
          </a:p>
          <a:p>
            <a:pPr marL="457200" indent="-457200"/>
            <a:endParaRPr lang="en-US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Elevation: 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390 ft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(mean) </a:t>
            </a:r>
          </a:p>
          <a:p>
            <a:pPr marL="457200" indent="-457200"/>
            <a:endParaRPr lang="en-US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Slope: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26% area under &gt;8% slope</a:t>
            </a:r>
          </a:p>
          <a:p>
            <a:pPr marL="457200" indent="-457200"/>
            <a:endParaRPr lang="en-US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Soil: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70% area under group C/D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en-US" sz="20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Precipitation: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45 inch (mean)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en-US" sz="20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7380" y="6015426"/>
            <a:ext cx="9116620" cy="842574"/>
            <a:chOff x="27380" y="6015426"/>
            <a:chExt cx="9116620" cy="842574"/>
          </a:xfrm>
        </p:grpSpPr>
        <p:sp>
          <p:nvSpPr>
            <p:cNvPr id="9" name="TextBox 8"/>
            <p:cNvSpPr txBox="1"/>
            <p:nvPr/>
          </p:nvSpPr>
          <p:spPr>
            <a:xfrm>
              <a:off x="3962400" y="6015426"/>
              <a:ext cx="518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Garamond" pitchFamily="18" charset="0"/>
                </a:rPr>
                <a:t>ANRC 2012 NPS Project Review Meeting, Sept. 27</a:t>
              </a:r>
              <a:endParaRPr lang="en-US" b="1" dirty="0">
                <a:latin typeface="Garamond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882736" y="6312023"/>
              <a:ext cx="6261264" cy="5459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Garamond" pitchFamily="18" charset="0"/>
                  <a:cs typeface="Times New Roman" pitchFamily="18" charset="0"/>
                </a:rPr>
                <a:t>Cooperative Extension Service</a:t>
              </a:r>
              <a:endParaRPr lang="en-US" dirty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endParaRPr>
            </a:p>
          </p:txBody>
        </p:sp>
        <p:pic>
          <p:nvPicPr>
            <p:cNvPr id="12" name="Picture 2" descr="http://division.uaex.edu/Logos/Division_Ag/UA-color-left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0" y="6312023"/>
              <a:ext cx="2855356" cy="54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3897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40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36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Remaining Tasks</a:t>
            </a:r>
            <a:endParaRPr lang="en-US" sz="36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7380" y="6015426"/>
            <a:ext cx="9116620" cy="842574"/>
            <a:chOff x="27380" y="6015426"/>
            <a:chExt cx="9116620" cy="842574"/>
          </a:xfrm>
        </p:grpSpPr>
        <p:sp>
          <p:nvSpPr>
            <p:cNvPr id="10" name="TextBox 9"/>
            <p:cNvSpPr txBox="1"/>
            <p:nvPr/>
          </p:nvSpPr>
          <p:spPr>
            <a:xfrm>
              <a:off x="3962400" y="6015426"/>
              <a:ext cx="518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Garamond" pitchFamily="18" charset="0"/>
                </a:rPr>
                <a:t>ANRC 2012 NPS Project Review Meeting, Sept. 27</a:t>
              </a:r>
              <a:endParaRPr lang="en-US" b="1" dirty="0">
                <a:latin typeface="Garamond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882736" y="6312023"/>
              <a:ext cx="6261264" cy="5459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Garamond" pitchFamily="18" charset="0"/>
                  <a:cs typeface="Times New Roman" pitchFamily="18" charset="0"/>
                </a:rPr>
                <a:t>Cooperative Extension Service</a:t>
              </a:r>
              <a:endParaRPr lang="en-US" dirty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endParaRPr>
            </a:p>
          </p:txBody>
        </p:sp>
        <p:pic>
          <p:nvPicPr>
            <p:cNvPr id="12" name="Picture 2" descr="http://division.uaex.edu/Logos/Division_Ag/UA-color-left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0" y="6312023"/>
              <a:ext cx="2855356" cy="54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152400" y="838200"/>
            <a:ext cx="8686800" cy="4876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ü"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Sensitivity analysis</a:t>
            </a:r>
          </a:p>
          <a:p>
            <a:pPr marL="457200" indent="-457200">
              <a:buFont typeface="Wingdings" pitchFamily="2" charset="2"/>
              <a:buChar char="ü"/>
            </a:pPr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Check potential model problems using SWAT Check*</a:t>
            </a:r>
          </a:p>
          <a:p>
            <a:pPr marL="457200" indent="-457200">
              <a:buFont typeface="Wingdings" pitchFamily="2" charset="2"/>
              <a:buChar char="ü"/>
            </a:pPr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Annual calibration</a:t>
            </a:r>
          </a:p>
          <a:p>
            <a:pPr marL="457200" indent="-457200">
              <a:buFont typeface="Wingdings" pitchFamily="2" charset="2"/>
              <a:buChar char="ü"/>
            </a:pPr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Monthly calibration/validation</a:t>
            </a:r>
          </a:p>
          <a:p>
            <a:pPr marL="457200" indent="-457200">
              <a:buFont typeface="Wingdings" pitchFamily="2" charset="2"/>
              <a:buChar char="ü"/>
            </a:pPr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Qualitative comparison with AWRC data (2011-2012)</a:t>
            </a:r>
          </a:p>
          <a:p>
            <a:pPr marL="457200" indent="-457200">
              <a:buFont typeface="Wingdings" pitchFamily="2" charset="2"/>
              <a:buChar char="ü"/>
            </a:pPr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Uncertainty analysis</a:t>
            </a:r>
          </a:p>
          <a:p>
            <a:pPr marL="457200" indent="-457200">
              <a:buFont typeface="Wingdings" pitchFamily="2" charset="2"/>
              <a:buChar char="ü"/>
            </a:pPr>
            <a:endParaRPr lang="en-US" sz="20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Subwatershed prioritization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24" y="6047601"/>
            <a:ext cx="13644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*White et al., 2012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68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40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36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Acknowledgements</a:t>
            </a:r>
            <a:endParaRPr lang="en-US" sz="36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7380" y="6015426"/>
            <a:ext cx="9116620" cy="842574"/>
            <a:chOff x="27380" y="6015426"/>
            <a:chExt cx="9116620" cy="842574"/>
          </a:xfrm>
        </p:grpSpPr>
        <p:sp>
          <p:nvSpPr>
            <p:cNvPr id="10" name="TextBox 9"/>
            <p:cNvSpPr txBox="1"/>
            <p:nvPr/>
          </p:nvSpPr>
          <p:spPr>
            <a:xfrm>
              <a:off x="3962400" y="6015426"/>
              <a:ext cx="518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Garamond" pitchFamily="18" charset="0"/>
                </a:rPr>
                <a:t>ANRC 2012 NPS Project Review Meeting, Sept. 27</a:t>
              </a:r>
              <a:endParaRPr lang="en-US" b="1" dirty="0">
                <a:latin typeface="Garamond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882736" y="6312023"/>
              <a:ext cx="6261264" cy="5459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Garamond" pitchFamily="18" charset="0"/>
                  <a:cs typeface="Times New Roman" pitchFamily="18" charset="0"/>
                </a:rPr>
                <a:t>Cooperative Extension Service</a:t>
              </a:r>
              <a:endParaRPr lang="en-US" dirty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endParaRPr>
            </a:p>
          </p:txBody>
        </p:sp>
        <p:pic>
          <p:nvPicPr>
            <p:cNvPr id="12" name="Picture 2" descr="http://division.uaex.edu/Logos/Division_Ag/UA-color-left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0" y="6312023"/>
              <a:ext cx="2855356" cy="54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Content Placeholder 5" descr="anrc_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3000" y="1066800"/>
            <a:ext cx="7058025" cy="10763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57200" y="2704417"/>
            <a:ext cx="8305800" cy="31629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ü"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Mike White,  Jeff Arnold, Nancy Sammons, USDA-ARS</a:t>
            </a:r>
          </a:p>
          <a:p>
            <a:pPr marL="457200" indent="-457200">
              <a:buFont typeface="Wingdings" pitchFamily="2" charset="2"/>
              <a:buChar char="ü"/>
            </a:pPr>
            <a:endParaRPr lang="en-US" sz="20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en-US" sz="2000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Raghavan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Srinivasan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Texas A&amp;M University</a:t>
            </a:r>
          </a:p>
          <a:p>
            <a:pPr marL="457200" indent="-457200">
              <a:buFont typeface="Wingdings" pitchFamily="2" charset="2"/>
              <a:buChar char="ü"/>
            </a:pPr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sz="20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sz="20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40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1968</TotalTime>
  <Words>712</Words>
  <Application>Microsoft Office PowerPoint</Application>
  <PresentationFormat>On-screen Show (4:3)</PresentationFormat>
  <Paragraphs>249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Comprehensive Watershed Modeling for 12-digit HUC Priority Watersheds – Phase II</vt:lpstr>
      <vt:lpstr>Objective</vt:lpstr>
      <vt:lpstr>Background</vt:lpstr>
      <vt:lpstr>Background</vt:lpstr>
      <vt:lpstr>SWAT Model New Feature</vt:lpstr>
      <vt:lpstr>Overall Project Approach</vt:lpstr>
      <vt:lpstr>SWAT Model Setup: Spatial Data</vt:lpstr>
      <vt:lpstr>SWAT Data Processing</vt:lpstr>
      <vt:lpstr>SWAT Data Processing</vt:lpstr>
      <vt:lpstr>SWAT Data Processing</vt:lpstr>
      <vt:lpstr>SWAT Data Processing</vt:lpstr>
      <vt:lpstr>SWAT Data Processing</vt:lpstr>
      <vt:lpstr>SWAT Model Setup: Tabular Data</vt:lpstr>
      <vt:lpstr>SWAT Data Processing</vt:lpstr>
      <vt:lpstr>Watershed Profile</vt:lpstr>
      <vt:lpstr>Watershed Profile</vt:lpstr>
      <vt:lpstr>Watershed Profile</vt:lpstr>
      <vt:lpstr>Remaining Tasks</vt:lpstr>
      <vt:lpstr>Acknowledgements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SWAT Modeling of  Illinois River Watershed</dc:title>
  <dc:creator>dm</dc:creator>
  <cp:lastModifiedBy>Naresh Pai</cp:lastModifiedBy>
  <cp:revision>171</cp:revision>
  <dcterms:created xsi:type="dcterms:W3CDTF">2006-08-16T00:00:00Z</dcterms:created>
  <dcterms:modified xsi:type="dcterms:W3CDTF">2012-09-27T12:40:25Z</dcterms:modified>
</cp:coreProperties>
</file>