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8" r:id="rId3"/>
    <p:sldId id="259" r:id="rId4"/>
    <p:sldId id="261" r:id="rId5"/>
    <p:sldId id="284" r:id="rId6"/>
    <p:sldId id="278" r:id="rId7"/>
    <p:sldId id="279" r:id="rId8"/>
    <p:sldId id="280" r:id="rId9"/>
    <p:sldId id="281" r:id="rId10"/>
    <p:sldId id="282" r:id="rId11"/>
    <p:sldId id="283" r:id="rId12"/>
    <p:sldId id="260" r:id="rId13"/>
    <p:sldId id="271" r:id="rId14"/>
    <p:sldId id="257" r:id="rId15"/>
    <p:sldId id="276" r:id="rId16"/>
    <p:sldId id="285" r:id="rId17"/>
    <p:sldId id="265" r:id="rId18"/>
    <p:sldId id="266" r:id="rId19"/>
    <p:sldId id="274" r:id="rId20"/>
    <p:sldId id="273" r:id="rId21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8000"/>
    <a:srgbClr val="CC00CC"/>
    <a:srgbClr val="EE8E00"/>
    <a:srgbClr val="FFFFFF"/>
    <a:srgbClr val="B00000"/>
    <a:srgbClr val="A4041B"/>
    <a:srgbClr val="B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60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3CBC5-5D0A-4D00-8A59-D9EDD934B653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AB8D-E53C-461E-A9BE-D1F295107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535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0AE7B-0FB1-44AB-840C-69207B3090DE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09DA0-5EC4-444B-A2B1-80681CA85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019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09DA0-5EC4-444B-A2B1-80681CA85BA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12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rgbClr val="A404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1B2E-81FB-4466-AD11-D20F6B2EAF81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C1843-7DD7-4389-BB77-0A913A8DE8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entagon 10"/>
          <p:cNvSpPr/>
          <p:nvPr userDrawn="1"/>
        </p:nvSpPr>
        <p:spPr>
          <a:xfrm rot="10800000">
            <a:off x="7010400" y="5791200"/>
            <a:ext cx="2133600" cy="1066800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UA-color-cntr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391400" y="5867400"/>
            <a:ext cx="1634947" cy="914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aex.edu/washington/podcast/default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urses.uaex.edu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courses.uaex.edu/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jhpennington@uaex.edu" TargetMode="External"/><Relationship Id="rId2" Type="http://schemas.openxmlformats.org/officeDocument/2006/relationships/hyperlink" Target="mailto:jmaginot@uaex.edu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kteague@uaex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685800"/>
            <a:ext cx="6096000" cy="253365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NPS Pollution Prevention</a:t>
            </a:r>
            <a:br>
              <a:rPr lang="en-US" dirty="0" smtClean="0"/>
            </a:br>
            <a:r>
              <a:rPr lang="en-US" dirty="0" smtClean="0"/>
              <a:t>BMP E-Education</a:t>
            </a:r>
            <a:br>
              <a:rPr lang="en-US" dirty="0" smtClean="0"/>
            </a:br>
            <a:r>
              <a:rPr lang="en-US" sz="3100" dirty="0" smtClean="0"/>
              <a:t>FY09-1700</a:t>
            </a:r>
            <a:endParaRPr lang="en-U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429000"/>
            <a:ext cx="7543800" cy="1752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000" b="1" dirty="0" smtClean="0">
                <a:solidFill>
                  <a:schemeClr val="bg2">
                    <a:lumMod val="10000"/>
                  </a:schemeClr>
                </a:solidFill>
              </a:rPr>
              <a:t>Jane Maginot, John Pennington, 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</a:rPr>
              <a:t>K</a:t>
            </a:r>
            <a:r>
              <a:rPr lang="en-US" sz="3000" b="1" dirty="0" smtClean="0">
                <a:solidFill>
                  <a:schemeClr val="bg2">
                    <a:lumMod val="10000"/>
                  </a:schemeClr>
                </a:solidFill>
              </a:rPr>
              <a:t>atie 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</a:rPr>
              <a:t>Teague</a:t>
            </a:r>
          </a:p>
          <a:p>
            <a:pPr>
              <a:defRPr/>
            </a:pPr>
            <a:r>
              <a:rPr lang="en-US" sz="2400" i="1" dirty="0" smtClean="0">
                <a:solidFill>
                  <a:schemeClr val="bg2">
                    <a:lumMod val="10000"/>
                  </a:schemeClr>
                </a:solidFill>
              </a:rPr>
              <a:t>Washington County Cooperative Extension Service</a:t>
            </a:r>
            <a:endParaRPr lang="en-US" sz="2400" i="1" dirty="0">
              <a:solidFill>
                <a:schemeClr val="bg2">
                  <a:lumMod val="1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4" name="Picture 3" descr="online_education_myth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970919">
            <a:off x="426500" y="1086562"/>
            <a:ext cx="2032000" cy="152400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NSA 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69970" y="1828800"/>
            <a:ext cx="2751567" cy="327660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NSA watershe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982" y="3276600"/>
            <a:ext cx="1319794" cy="118262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7391400" y="1905000"/>
            <a:ext cx="900679" cy="1371600"/>
          </a:xfrm>
          <a:prstGeom prst="line">
            <a:avLst/>
          </a:prstGeom>
          <a:ln w="28575">
            <a:solidFill>
              <a:srgbClr val="B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315200" y="4114800"/>
            <a:ext cx="928121" cy="990600"/>
          </a:xfrm>
          <a:prstGeom prst="line">
            <a:avLst/>
          </a:prstGeom>
          <a:ln w="28575">
            <a:solidFill>
              <a:srgbClr val="B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Project Goals/Objectives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39447"/>
            <a:ext cx="3733800" cy="331835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Develop and use electronic teaching tools to reduce nutrient nonpoint source pollution in NSA watersheds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Task 1</a:t>
            </a:r>
            <a:r>
              <a:rPr lang="en-US" dirty="0"/>
              <a:t>: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Nonpoint source pollution prevention BMP podcasts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1981200"/>
            <a:ext cx="4572000" cy="3200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sz="2800" dirty="0" smtClean="0"/>
              <a:t>Develop and post a series </a:t>
            </a:r>
            <a:r>
              <a:rPr lang="en-US" sz="2800" dirty="0"/>
              <a:t>of 2- to </a:t>
            </a:r>
            <a:r>
              <a:rPr lang="en-US" sz="2800" dirty="0" smtClean="0"/>
              <a:t>10-minute </a:t>
            </a:r>
            <a:r>
              <a:rPr lang="en-US" sz="2800" dirty="0"/>
              <a:t>video podcasts </a:t>
            </a:r>
            <a:r>
              <a:rPr lang="en-US" sz="2800" dirty="0" smtClean="0"/>
              <a:t>to </a:t>
            </a:r>
            <a:r>
              <a:rPr lang="en-US" sz="2800" dirty="0"/>
              <a:t>educate the public about the ease and effectiveness of NPS pollution prevention homeowner </a:t>
            </a:r>
            <a:r>
              <a:rPr lang="en-US" sz="2800" dirty="0" smtClean="0"/>
              <a:t>BMPs</a:t>
            </a:r>
            <a:endParaRPr lang="en-US" sz="2800" dirty="0"/>
          </a:p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6096000" y="1905000"/>
            <a:ext cx="2390775" cy="2362200"/>
            <a:chOff x="6477000" y="1752600"/>
            <a:chExt cx="2162175" cy="2114550"/>
          </a:xfrm>
        </p:grpSpPr>
        <p:pic>
          <p:nvPicPr>
            <p:cNvPr id="11" name="Picture 10" descr="videocast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7000" y="1752600"/>
              <a:ext cx="2162175" cy="2114550"/>
            </a:xfrm>
            <a:prstGeom prst="rect">
              <a:avLst/>
            </a:prstGeom>
          </p:spPr>
        </p:pic>
        <p:pic>
          <p:nvPicPr>
            <p:cNvPr id="13" name="Picture 12" descr="spreader.jpg"/>
            <p:cNvPicPr>
              <a:picLocks noChangeAspect="1"/>
            </p:cNvPicPr>
            <p:nvPr/>
          </p:nvPicPr>
          <p:blipFill>
            <a:blip r:embed="rId3" cstate="print"/>
            <a:srcRect r="15217"/>
            <a:stretch>
              <a:fillRect/>
            </a:stretch>
          </p:blipFill>
          <p:spPr>
            <a:xfrm>
              <a:off x="6553200" y="1905000"/>
              <a:ext cx="1981200" cy="152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i="1" dirty="0" smtClean="0"/>
              <a:t>Developed 19 Educational</a:t>
            </a:r>
            <a:br>
              <a:rPr lang="en-US" sz="3600" i="1" dirty="0" smtClean="0"/>
            </a:br>
            <a:r>
              <a:rPr lang="en-US" sz="3600" i="1" dirty="0" smtClean="0"/>
              <a:t>Water Quality Video Podcasts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4267200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/>
              <a:t>Soil testing</a:t>
            </a:r>
          </a:p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 smtClean="0"/>
              <a:t>Measure your lawn/garden</a:t>
            </a:r>
            <a:endParaRPr lang="en-US" sz="2400" dirty="0"/>
          </a:p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/>
              <a:t>Purchasing type/amount of </a:t>
            </a:r>
            <a:r>
              <a:rPr lang="en-US" sz="2400" dirty="0" smtClean="0"/>
              <a:t>fertilizer</a:t>
            </a:r>
            <a:endParaRPr lang="en-US" sz="2400" dirty="0"/>
          </a:p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/>
              <a:t>Fertilizer spreader calibration</a:t>
            </a:r>
          </a:p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 smtClean="0"/>
              <a:t>Composting</a:t>
            </a:r>
          </a:p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 smtClean="0"/>
              <a:t>Yard waste management</a:t>
            </a:r>
            <a:endParaRPr lang="en-US" sz="2400" dirty="0"/>
          </a:p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/>
              <a:t>Lawn and garden Integrated Pest Management (IPM)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265237"/>
            <a:ext cx="4419600" cy="4525963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 smtClean="0"/>
              <a:t>Build/use rain barrels</a:t>
            </a:r>
          </a:p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 smtClean="0"/>
              <a:t>Create/use rain gardens</a:t>
            </a:r>
          </a:p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 smtClean="0"/>
              <a:t>Household hazardous waste (HHW) management</a:t>
            </a:r>
          </a:p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 smtClean="0"/>
              <a:t>Pet waste management</a:t>
            </a:r>
          </a:p>
          <a:p>
            <a:pPr lvl="0"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400" dirty="0" smtClean="0"/>
              <a:t>Riparian buffer function, improvement, maintenance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What is water quality?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What are watersheds?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Stormwater </a:t>
            </a:r>
            <a:r>
              <a:rPr lang="en-US" sz="2400" dirty="0" smtClean="0"/>
              <a:t>runoff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Creek clean participation</a:t>
            </a:r>
          </a:p>
          <a:p>
            <a:pPr>
              <a:buFont typeface="Wingdings" pitchFamily="2" charset="2"/>
              <a:buChar char="ü"/>
            </a:pPr>
            <a:endParaRPr lang="en-US" sz="2400" dirty="0"/>
          </a:p>
          <a:p>
            <a:pPr>
              <a:buFont typeface="Wingdings" pitchFamily="2" charset="2"/>
              <a:buChar char="ü"/>
            </a:pP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4871709"/>
            <a:ext cx="3200400" cy="8002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Link to podcasts:</a:t>
            </a:r>
          </a:p>
          <a:p>
            <a:r>
              <a:rPr lang="en-US" sz="2800" b="1" i="1" dirty="0" smtClean="0"/>
              <a:t>   </a:t>
            </a:r>
            <a:r>
              <a:rPr lang="en-US" sz="2800" b="1" i="1" dirty="0" smtClean="0">
                <a:hlinkClick r:id="rId3"/>
              </a:rPr>
              <a:t>www.uaex.edu</a:t>
            </a:r>
            <a:endParaRPr lang="en-US" sz="2800" b="1" i="1" dirty="0"/>
          </a:p>
        </p:txBody>
      </p:sp>
      <p:pic>
        <p:nvPicPr>
          <p:cNvPr id="8" name="Picture 7" descr="youtube logo.jpg"/>
          <p:cNvPicPr>
            <a:picLocks noChangeAspect="1"/>
          </p:cNvPicPr>
          <p:nvPr/>
        </p:nvPicPr>
        <p:blipFill>
          <a:blip r:embed="rId4" cstate="print"/>
          <a:srcRect t="17010" b="29382"/>
          <a:stretch>
            <a:fillRect/>
          </a:stretch>
        </p:blipFill>
        <p:spPr>
          <a:xfrm rot="20992389">
            <a:off x="1718744" y="5714337"/>
            <a:ext cx="1782641" cy="639609"/>
          </a:xfrm>
          <a:prstGeom prst="rect">
            <a:avLst/>
          </a:prstGeom>
          <a:ln w="3175"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http://t3.gstatic.com/images?q=tbn:ANd9GcR7c-6va3HYLtj5uOgKuEWnlp6rG-1SAdbPrMfiLenLfbXhpC_eT6XcuqF-H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54086">
            <a:off x="3230440" y="4912579"/>
            <a:ext cx="838200" cy="83820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8" t="3592" r="2598" b="1868"/>
          <a:stretch/>
        </p:blipFill>
        <p:spPr>
          <a:xfrm>
            <a:off x="381000" y="228600"/>
            <a:ext cx="8248650" cy="626745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324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76200"/>
            <a:ext cx="7772400" cy="8080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Podcast Viewership</a:t>
            </a:r>
            <a:endParaRPr lang="en-US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26991" t="7997" r="15595" b="6980"/>
          <a:stretch/>
        </p:blipFill>
        <p:spPr bwMode="auto">
          <a:xfrm>
            <a:off x="1600200" y="685800"/>
            <a:ext cx="5953125" cy="495889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 rot="181564">
            <a:off x="609600" y="1378208"/>
            <a:ext cx="5553076" cy="1080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21,289  - Total hits</a:t>
            </a:r>
            <a:endParaRPr lang="en-US" sz="4000" b="1" dirty="0"/>
          </a:p>
        </p:txBody>
      </p:sp>
      <p:sp>
        <p:nvSpPr>
          <p:cNvPr id="5" name="Rectangle 4"/>
          <p:cNvSpPr/>
          <p:nvPr/>
        </p:nvSpPr>
        <p:spPr>
          <a:xfrm rot="21218975">
            <a:off x="1295400" y="4191000"/>
            <a:ext cx="5553076" cy="108001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6.77 Total hits per visitor</a:t>
            </a:r>
            <a:endParaRPr lang="en-US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2819400" y="2743200"/>
            <a:ext cx="5553076" cy="1080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90 – Average hits per day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8540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8080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Podcast Viewership</a:t>
            </a:r>
            <a:endParaRPr lang="en-US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24635" t="20472" r="10855" b="12394"/>
          <a:stretch/>
        </p:blipFill>
        <p:spPr bwMode="auto">
          <a:xfrm>
            <a:off x="685800" y="914400"/>
            <a:ext cx="7810051" cy="457200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 rot="21217940">
            <a:off x="1066800" y="3375545"/>
            <a:ext cx="7445756" cy="584775"/>
          </a:xfrm>
          <a:prstGeom prst="rect">
            <a:avLst/>
          </a:prstGeom>
          <a:solidFill>
            <a:schemeClr val="bg2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/>
              <a:t>Direct relationship with promotional efforts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066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Podcast Views by State</a:t>
            </a:r>
            <a:endParaRPr lang="en-US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24904" t="19783" r="12592" b="21080"/>
          <a:stretch/>
        </p:blipFill>
        <p:spPr bwMode="auto">
          <a:xfrm>
            <a:off x="457200" y="990600"/>
            <a:ext cx="8143366" cy="4333875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272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25"/>
            <a:ext cx="8229600" cy="9604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Podcast Views by City</a:t>
            </a:r>
            <a:endParaRPr lang="en-US" sz="36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5670" t="13048" r="3949" b="7190"/>
          <a:stretch/>
        </p:blipFill>
        <p:spPr bwMode="auto">
          <a:xfrm>
            <a:off x="281905" y="762000"/>
            <a:ext cx="8481095" cy="4733925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609600" y="838200"/>
            <a:ext cx="5553076" cy="1080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Little Rock – 10,836 hits</a:t>
            </a:r>
            <a:endParaRPr lang="en-US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2667000" y="1981200"/>
            <a:ext cx="5553076" cy="108001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Fayetteville – 261 hits</a:t>
            </a:r>
            <a:endParaRPr lang="en-US" sz="4000" b="1" dirty="0"/>
          </a:p>
        </p:txBody>
      </p:sp>
      <p:sp>
        <p:nvSpPr>
          <p:cNvPr id="7" name="Rectangle 6"/>
          <p:cNvSpPr/>
          <p:nvPr/>
        </p:nvSpPr>
        <p:spPr>
          <a:xfrm>
            <a:off x="1219200" y="3110984"/>
            <a:ext cx="5553076" cy="1080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Springdale – 111 hits</a:t>
            </a:r>
            <a:endParaRPr lang="en-US" sz="4000" b="1" dirty="0"/>
          </a:p>
        </p:txBody>
      </p:sp>
      <p:sp>
        <p:nvSpPr>
          <p:cNvPr id="8" name="Rectangle 7"/>
          <p:cNvSpPr/>
          <p:nvPr/>
        </p:nvSpPr>
        <p:spPr>
          <a:xfrm>
            <a:off x="2447924" y="4253984"/>
            <a:ext cx="5553076" cy="1080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Farmington – 110 hits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67643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Podcast Views by Day of Week</a:t>
            </a:r>
            <a:endParaRPr lang="en-US" sz="36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5670" t="13680" r="4187" b="3192"/>
          <a:stretch/>
        </p:blipFill>
        <p:spPr bwMode="auto">
          <a:xfrm>
            <a:off x="762000" y="990600"/>
            <a:ext cx="7705460" cy="449580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346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Podcast Views by Hour of Day</a:t>
            </a:r>
            <a:endParaRPr lang="en-US" sz="36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5788" t="14100" r="4661" b="3192"/>
          <a:stretch/>
        </p:blipFill>
        <p:spPr bwMode="auto">
          <a:xfrm>
            <a:off x="685800" y="914400"/>
            <a:ext cx="7924800" cy="4634593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534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u="sng" dirty="0"/>
              <a:t>Task 2</a:t>
            </a:r>
            <a:r>
              <a:rPr lang="en-US" sz="4000" dirty="0"/>
              <a:t>: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 BMP training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0" y="1752600"/>
            <a:ext cx="5334000" cy="3810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dirty="0" smtClean="0"/>
              <a:t>An </a:t>
            </a:r>
            <a:r>
              <a:rPr lang="en-US" sz="2800" dirty="0"/>
              <a:t>online BMP guide will be developed using the </a:t>
            </a:r>
            <a:r>
              <a:rPr lang="en-US" sz="2800" b="1" dirty="0" err="1"/>
              <a:t>Moodle</a:t>
            </a:r>
            <a:r>
              <a:rPr lang="en-US" sz="2800" dirty="0"/>
              <a:t> platform </a:t>
            </a:r>
            <a:r>
              <a:rPr lang="en-US" sz="2800" dirty="0" smtClean="0"/>
              <a:t>with </a:t>
            </a:r>
            <a:r>
              <a:rPr lang="en-US" sz="2800" b="1" dirty="0" smtClean="0"/>
              <a:t>PowerPoint</a:t>
            </a:r>
            <a:r>
              <a:rPr lang="en-US" sz="2800" dirty="0" smtClean="0"/>
              <a:t> and  </a:t>
            </a:r>
            <a:r>
              <a:rPr lang="en-US" sz="2800" b="1" dirty="0"/>
              <a:t>Articulate </a:t>
            </a:r>
            <a:r>
              <a:rPr lang="en-US" sz="2800" b="1" dirty="0" smtClean="0"/>
              <a:t>Studio</a:t>
            </a:r>
            <a:r>
              <a:rPr lang="en-US" sz="2800" dirty="0" smtClean="0"/>
              <a:t>…</a:t>
            </a:r>
            <a:endParaRPr lang="en-US" sz="16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/>
              <a:t>Interactive learning – BMPs for </a:t>
            </a:r>
            <a:r>
              <a:rPr lang="en-US" sz="2800" dirty="0"/>
              <a:t>homeowners, business owners, </a:t>
            </a:r>
            <a:r>
              <a:rPr lang="en-US" sz="2800" dirty="0" smtClean="0"/>
              <a:t>and </a:t>
            </a:r>
            <a:r>
              <a:rPr lang="en-US" sz="2800" dirty="0"/>
              <a:t>land </a:t>
            </a:r>
            <a:r>
              <a:rPr lang="en-US" sz="2800" dirty="0" smtClean="0"/>
              <a:t>managers</a:t>
            </a:r>
            <a:endParaRPr lang="en-US" sz="2800" dirty="0"/>
          </a:p>
          <a:p>
            <a:endParaRPr lang="en-US" dirty="0"/>
          </a:p>
        </p:txBody>
      </p:sp>
      <p:pic>
        <p:nvPicPr>
          <p:cNvPr id="10" name="Picture 9" descr="youtube logo.jpg"/>
          <p:cNvPicPr>
            <a:picLocks noChangeAspect="1"/>
          </p:cNvPicPr>
          <p:nvPr/>
        </p:nvPicPr>
        <p:blipFill>
          <a:blip r:embed="rId2" cstate="print"/>
          <a:srcRect t="15662" b="15334"/>
          <a:stretch>
            <a:fillRect/>
          </a:stretch>
        </p:blipFill>
        <p:spPr>
          <a:xfrm>
            <a:off x="533400" y="4191000"/>
            <a:ext cx="1917112" cy="635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elearnin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681480"/>
            <a:ext cx="3048000" cy="2357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articulateLogo_blue_small.jpg"/>
          <p:cNvPicPr>
            <a:picLocks noChangeAspect="1"/>
          </p:cNvPicPr>
          <p:nvPr/>
        </p:nvPicPr>
        <p:blipFill>
          <a:blip r:embed="rId4" cstate="print"/>
          <a:srcRect l="9111" t="21831" r="9111" b="21831"/>
          <a:stretch>
            <a:fillRect/>
          </a:stretch>
        </p:blipFill>
        <p:spPr>
          <a:xfrm>
            <a:off x="762000" y="4953000"/>
            <a:ext cx="2514600" cy="546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0249"/>
            <a:ext cx="6997899" cy="1143000"/>
          </a:xfrm>
        </p:spPr>
        <p:txBody>
          <a:bodyPr>
            <a:normAutofit fontScale="90000"/>
          </a:bodyPr>
          <a:lstStyle/>
          <a:p>
            <a:r>
              <a:rPr lang="en-US" sz="3600" i="1" dirty="0" smtClean="0"/>
              <a:t>Online “Greening Your Life”</a:t>
            </a:r>
            <a:br>
              <a:rPr lang="en-US" sz="3600" i="1" dirty="0" smtClean="0"/>
            </a:br>
            <a:r>
              <a:rPr lang="en-US" sz="3600" i="1" dirty="0" smtClean="0"/>
              <a:t>Training Guide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2743200"/>
            <a:ext cx="4038600" cy="2712929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0"/>
              </a:spcBef>
              <a:spcAft>
                <a:spcPts val="1200"/>
              </a:spcAft>
              <a:buClr>
                <a:srgbClr val="008000"/>
              </a:buClr>
              <a:buFont typeface="+mj-lt"/>
              <a:buAutoNum type="arabicPeriod" startAt="6"/>
            </a:pPr>
            <a:r>
              <a:rPr lang="en-US" sz="2600" dirty="0" smtClean="0"/>
              <a:t>HHW Management</a:t>
            </a:r>
          </a:p>
          <a:p>
            <a:pPr marL="514350" indent="-514350">
              <a:spcBef>
                <a:spcPts val="0"/>
              </a:spcBef>
              <a:spcAft>
                <a:spcPts val="1200"/>
              </a:spcAft>
              <a:buClr>
                <a:srgbClr val="008000"/>
              </a:buClr>
              <a:buFont typeface="+mj-lt"/>
              <a:buAutoNum type="arabicPeriod" startAt="6"/>
            </a:pPr>
            <a:r>
              <a:rPr lang="en-US" sz="2600" dirty="0" smtClean="0"/>
              <a:t>Pet Waste Management</a:t>
            </a:r>
          </a:p>
          <a:p>
            <a:pPr marL="514350" indent="-514350">
              <a:spcBef>
                <a:spcPts val="0"/>
              </a:spcBef>
              <a:spcAft>
                <a:spcPts val="1200"/>
              </a:spcAft>
              <a:buClr>
                <a:srgbClr val="008000"/>
              </a:buClr>
              <a:buFont typeface="+mj-lt"/>
              <a:buAutoNum type="arabicPeriod" startAt="6"/>
            </a:pPr>
            <a:r>
              <a:rPr lang="en-US" sz="2600" dirty="0" smtClean="0"/>
              <a:t>Riparian Management</a:t>
            </a:r>
          </a:p>
          <a:p>
            <a:pPr marL="514350" indent="-514350">
              <a:spcBef>
                <a:spcPts val="0"/>
              </a:spcBef>
              <a:spcAft>
                <a:spcPts val="1200"/>
              </a:spcAft>
              <a:buClr>
                <a:srgbClr val="008000"/>
              </a:buClr>
              <a:buFont typeface="+mj-lt"/>
              <a:buAutoNum type="arabicPeriod" startAt="6"/>
            </a:pPr>
            <a:r>
              <a:rPr lang="en-US" sz="2600" dirty="0" smtClean="0"/>
              <a:t>Getting Involved in Community Efforts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1539657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spcAft>
                <a:spcPts val="12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en-US" sz="2600" dirty="0"/>
              <a:t>Water Quality in Arkansas</a:t>
            </a:r>
          </a:p>
          <a:p>
            <a:pPr marL="514350" indent="-514350">
              <a:spcAft>
                <a:spcPts val="12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en-US" sz="2600" dirty="0"/>
              <a:t>Nutrient Management</a:t>
            </a:r>
          </a:p>
          <a:p>
            <a:pPr marL="514350" indent="-514350">
              <a:spcAft>
                <a:spcPts val="12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en-US" sz="2600" dirty="0"/>
              <a:t>Yard Waste Management</a:t>
            </a:r>
          </a:p>
          <a:p>
            <a:pPr marL="514350" indent="-514350">
              <a:spcAft>
                <a:spcPts val="12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en-US" sz="2600" dirty="0"/>
              <a:t>Lawn and Garden IPM</a:t>
            </a:r>
          </a:p>
          <a:p>
            <a:pPr marL="514350" indent="-514350">
              <a:buClr>
                <a:srgbClr val="008000"/>
              </a:buClr>
              <a:buFont typeface="+mj-lt"/>
              <a:buAutoNum type="arabicPeriod"/>
            </a:pPr>
            <a:r>
              <a:rPr lang="en-US" sz="2600" dirty="0" smtClean="0"/>
              <a:t>Runoff Management/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     Water Conservation</a:t>
            </a:r>
            <a:endParaRPr lang="en-US" sz="2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705">
            <a:off x="6697392" y="550133"/>
            <a:ext cx="1515415" cy="1756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979118" y="4950767"/>
            <a:ext cx="3289683" cy="461665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hlinkClick r:id="rId3"/>
              </a:rPr>
              <a:t>http://courses.uaex.edu</a:t>
            </a:r>
            <a:endParaRPr lang="en-US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9101"/>
            <a:ext cx="6477000" cy="5360943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8453289" cy="5181600"/>
          </a:xfrm>
          <a:prstGeom prst="rect">
            <a:avLst/>
          </a:prstGeom>
          <a:ln w="3175"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609600" y="2590800"/>
            <a:ext cx="2438400" cy="304800"/>
          </a:xfrm>
          <a:prstGeom prst="round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0" y="2526268"/>
            <a:ext cx="76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Books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599" y="3417332"/>
            <a:ext cx="2819113" cy="304800"/>
          </a:xfrm>
          <a:prstGeom prst="roundRect">
            <a:avLst/>
          </a:prstGeom>
          <a:noFill/>
          <a:ln w="28575"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70105" y="3417332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C00CC"/>
                </a:solidFill>
              </a:rPr>
              <a:t>Activities</a:t>
            </a:r>
            <a:endParaRPr lang="en-US" b="1" dirty="0">
              <a:solidFill>
                <a:srgbClr val="CC00CC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9600" y="3048000"/>
            <a:ext cx="2743200" cy="304800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55072" y="2994092"/>
            <a:ext cx="1914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Discussion forums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9600" y="3200400"/>
            <a:ext cx="2209800" cy="304800"/>
          </a:xfrm>
          <a:prstGeom prst="roundRect">
            <a:avLst/>
          </a:prstGeom>
          <a:noFill/>
          <a:ln w="28575">
            <a:solidFill>
              <a:srgbClr val="EE8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07472" y="3146492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E8E00"/>
                </a:solidFill>
              </a:rPr>
              <a:t>Videos</a:t>
            </a:r>
            <a:endParaRPr lang="en-US" b="1" dirty="0">
              <a:solidFill>
                <a:srgbClr val="EE8E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9599" y="3885550"/>
            <a:ext cx="2960505" cy="304800"/>
          </a:xfrm>
          <a:prstGeom prst="roundRect">
            <a:avLst/>
          </a:prstGeom>
          <a:noFill/>
          <a:ln w="285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657600" y="3831642"/>
            <a:ext cx="161152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Quizzes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599" y="4267200"/>
            <a:ext cx="3313211" cy="114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096976" y="4654034"/>
            <a:ext cx="161152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Resource information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19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  <p:bldP spid="6" grpId="0" animBg="1"/>
      <p:bldP spid="6" grpId="1" animBg="1"/>
      <p:bldP spid="7" grpId="0"/>
      <p:bldP spid="7" grpId="1"/>
      <p:bldP spid="8" grpId="0" animBg="1"/>
      <p:bldP spid="8" grpId="1" animBg="1"/>
      <p:bldP spid="9" grpId="0"/>
      <p:bldP spid="9" grpId="1"/>
      <p:bldP spid="11" grpId="0" animBg="1"/>
      <p:bldP spid="11" grpId="1" animBg="1"/>
      <p:bldP spid="12" grpId="0"/>
      <p:bldP spid="12" grpId="1"/>
      <p:bldP spid="13" grpId="0" animBg="1"/>
      <p:bldP spid="13" grpId="1" animBg="1"/>
      <p:bldP spid="14" grpId="0"/>
      <p:bldP spid="14" grpId="1"/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Let’s look at a few</a:t>
            </a:r>
            <a:br>
              <a:rPr lang="en-US" i="1" dirty="0" smtClean="0"/>
            </a:br>
            <a:r>
              <a:rPr lang="en-US" i="1" dirty="0" smtClean="0"/>
              <a:t>course components online…</a:t>
            </a:r>
            <a:endParaRPr lang="en-US" i="1" dirty="0"/>
          </a:p>
        </p:txBody>
      </p:sp>
      <p:pic>
        <p:nvPicPr>
          <p:cNvPr id="3" name="Picture 2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192482"/>
            <a:ext cx="2575560" cy="298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8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15400" cy="1143000"/>
          </a:xfrm>
        </p:spPr>
        <p:txBody>
          <a:bodyPr>
            <a:normAutofit/>
          </a:bodyPr>
          <a:lstStyle/>
          <a:p>
            <a:r>
              <a:rPr lang="en-US" sz="3600" u="sng" dirty="0"/>
              <a:t>Task 3</a:t>
            </a:r>
            <a:r>
              <a:rPr lang="en-US" sz="3600" dirty="0"/>
              <a:t>: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BMP workshops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NSA counties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0" y="1752600"/>
            <a:ext cx="4572000" cy="320039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sz="3000" dirty="0"/>
              <a:t>For those who do not have home/business access to the internet or prefer </a:t>
            </a:r>
            <a:r>
              <a:rPr lang="en-US" sz="3000" dirty="0" smtClean="0"/>
              <a:t>group learning, sessions </a:t>
            </a:r>
            <a:r>
              <a:rPr lang="en-US" sz="3000" dirty="0"/>
              <a:t>of the online BMP guide will be conducted as workshops across the NSA counties.</a:t>
            </a:r>
          </a:p>
          <a:p>
            <a:endParaRPr lang="en-US" dirty="0"/>
          </a:p>
        </p:txBody>
      </p:sp>
      <p:pic>
        <p:nvPicPr>
          <p:cNvPr id="9" name="Picture 8" descr="elearnin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600200"/>
            <a:ext cx="3102133" cy="334772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23">
            <a:off x="4194637" y="990600"/>
            <a:ext cx="4707240" cy="36953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participants</a:t>
            </a:r>
            <a:r>
              <a:rPr lang="en-US" sz="3600" i="1" dirty="0" smtClean="0"/>
              <a:t> with audience response!</a:t>
            </a:r>
            <a:endParaRPr lang="en-US" sz="36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3609899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Master Gardener Trainings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Baxter County</a:t>
            </a:r>
          </a:p>
          <a:p>
            <a:pPr lvl="1"/>
            <a:r>
              <a:rPr lang="en-US" dirty="0" smtClean="0"/>
              <a:t>Benton County</a:t>
            </a:r>
          </a:p>
          <a:p>
            <a:pPr lvl="1"/>
            <a:r>
              <a:rPr lang="en-US" dirty="0" smtClean="0"/>
              <a:t>Carroll County</a:t>
            </a:r>
          </a:p>
          <a:p>
            <a:pPr lvl="1"/>
            <a:r>
              <a:rPr lang="en-US" dirty="0" smtClean="0"/>
              <a:t>Marion County</a:t>
            </a:r>
          </a:p>
          <a:p>
            <a:pPr lvl="1"/>
            <a:r>
              <a:rPr lang="en-US" dirty="0" smtClean="0"/>
              <a:t>Polk County</a:t>
            </a:r>
          </a:p>
          <a:p>
            <a:pPr lvl="1"/>
            <a:r>
              <a:rPr lang="en-US" dirty="0" smtClean="0"/>
              <a:t>Sebastian County</a:t>
            </a:r>
          </a:p>
          <a:p>
            <a:pPr lvl="1"/>
            <a:r>
              <a:rPr lang="en-US" dirty="0" smtClean="0"/>
              <a:t>Washington County</a:t>
            </a:r>
          </a:p>
          <a:p>
            <a:pPr lvl="1"/>
            <a:endParaRPr lang="en-US" dirty="0"/>
          </a:p>
          <a:p>
            <a:r>
              <a:rPr lang="en-US" u="sng" dirty="0" smtClean="0"/>
              <a:t>Garden and Civic </a:t>
            </a:r>
            <a:r>
              <a:rPr lang="en-US" u="sng" dirty="0"/>
              <a:t>P</a:t>
            </a:r>
            <a:r>
              <a:rPr lang="en-US" u="sng" dirty="0" smtClean="0"/>
              <a:t>resentations</a:t>
            </a:r>
            <a:r>
              <a:rPr lang="en-US" dirty="0" smtClean="0"/>
              <a:t>:</a:t>
            </a:r>
          </a:p>
          <a:p>
            <a:pPr>
              <a:tabLst>
                <a:tab pos="342900" algn="l"/>
              </a:tabLst>
            </a:pPr>
            <a:r>
              <a:rPr lang="en-US" dirty="0"/>
              <a:t>	</a:t>
            </a:r>
            <a:r>
              <a:rPr lang="en-US" dirty="0" smtClean="0"/>
              <a:t>Crawford County garden club</a:t>
            </a:r>
          </a:p>
          <a:p>
            <a:pPr>
              <a:tabLst>
                <a:tab pos="342900" algn="l"/>
              </a:tabLst>
            </a:pPr>
            <a:r>
              <a:rPr lang="en-US" dirty="0" smtClean="0"/>
              <a:t>	Flower Garden &amp; Nature Society</a:t>
            </a:r>
          </a:p>
          <a:p>
            <a:pPr>
              <a:tabLst>
                <a:tab pos="342900" algn="l"/>
              </a:tabLst>
            </a:pPr>
            <a:r>
              <a:rPr lang="en-US" dirty="0"/>
              <a:t>	</a:t>
            </a:r>
            <a:r>
              <a:rPr lang="en-US" dirty="0" smtClean="0"/>
              <a:t>Sebastian County garden club</a:t>
            </a:r>
          </a:p>
          <a:p>
            <a:pPr>
              <a:tabLst>
                <a:tab pos="342900" algn="l"/>
              </a:tabLst>
            </a:pPr>
            <a:r>
              <a:rPr lang="en-US" dirty="0"/>
              <a:t>	</a:t>
            </a:r>
            <a:r>
              <a:rPr lang="en-US" dirty="0" smtClean="0"/>
              <a:t>UA Environmental Health</a:t>
            </a:r>
          </a:p>
          <a:p>
            <a:pPr>
              <a:tabLst>
                <a:tab pos="342900" algn="l"/>
              </a:tabLst>
            </a:pPr>
            <a:r>
              <a:rPr lang="en-US" dirty="0" smtClean="0"/>
              <a:t>	Washington County garden clubs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https://encrypted-tbn3.gstatic.com/images?q=tbn:ANd9GcSgKKuWK1XnHN-iqtXEE1jXotAFPD7wvmIOJDBpcndKQwRd6Z5iL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7868">
            <a:off x="4924329" y="4550154"/>
            <a:ext cx="1628775" cy="1628776"/>
          </a:xfrm>
          <a:prstGeom prst="rect">
            <a:avLst/>
          </a:prstGeo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57200" y="457200"/>
            <a:ext cx="8077200" cy="5029200"/>
          </a:xfrm>
          <a:prstGeom prst="roundRect">
            <a:avLst/>
          </a:prstGeom>
          <a:solidFill>
            <a:schemeClr val="bg1"/>
          </a:solidFill>
          <a:ln>
            <a:solidFill>
              <a:srgbClr val="008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33400"/>
            <a:ext cx="6553200" cy="1219200"/>
          </a:xfrm>
        </p:spPr>
        <p:txBody>
          <a:bodyPr>
            <a:noAutofit/>
          </a:bodyPr>
          <a:lstStyle/>
          <a:p>
            <a:pPr marL="514350" indent="-514350"/>
            <a:r>
              <a:rPr lang="en-US" sz="4000" dirty="0" smtClean="0"/>
              <a:t>Impacts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7772400" cy="39624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800" b="0" dirty="0" smtClean="0"/>
              <a:t>Created podcasts, online guide, and interactive workshops</a:t>
            </a:r>
          </a:p>
          <a:p>
            <a:pPr>
              <a:spcBef>
                <a:spcPts val="2400"/>
              </a:spcBef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800" b="0" dirty="0" smtClean="0"/>
              <a:t> Reaching a widespread audience through electronic education</a:t>
            </a:r>
          </a:p>
          <a:p>
            <a:pPr>
              <a:spcBef>
                <a:spcPts val="2400"/>
              </a:spcBef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800" dirty="0"/>
              <a:t>Easily transferable and adoptable BMP education, outreach, and management actions</a:t>
            </a:r>
          </a:p>
          <a:p>
            <a:pPr>
              <a:spcBef>
                <a:spcPts val="24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0983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609600"/>
            <a:ext cx="6400800" cy="1752600"/>
          </a:xfrm>
        </p:spPr>
        <p:txBody>
          <a:bodyPr>
            <a:normAutofit/>
          </a:bodyPr>
          <a:lstStyle/>
          <a:p>
            <a:r>
              <a:rPr lang="en-US" sz="72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  <a:endParaRPr lang="en-US" sz="7200" b="1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2590800"/>
            <a:ext cx="6471515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Jane Maginot</a:t>
            </a:r>
            <a:r>
              <a:rPr lang="en-US" sz="2800" dirty="0" smtClean="0"/>
              <a:t>, </a:t>
            </a:r>
            <a:r>
              <a:rPr lang="en-US" sz="2800" dirty="0" smtClean="0">
                <a:hlinkClick r:id="rId2"/>
              </a:rPr>
              <a:t>jmaginot@uaex.edu</a:t>
            </a:r>
            <a:r>
              <a:rPr lang="en-US" sz="2800" dirty="0" smtClean="0"/>
              <a:t> </a:t>
            </a:r>
          </a:p>
          <a:p>
            <a:pPr algn="ctr"/>
            <a:r>
              <a:rPr lang="en-US" sz="2800" b="1" dirty="0" smtClean="0"/>
              <a:t>John Pennington</a:t>
            </a:r>
            <a:r>
              <a:rPr lang="en-US" sz="2800" dirty="0" smtClean="0"/>
              <a:t>, </a:t>
            </a:r>
            <a:r>
              <a:rPr lang="en-US" sz="2800" dirty="0" smtClean="0">
                <a:hlinkClick r:id="rId3"/>
              </a:rPr>
              <a:t>jhpennington@uaex.edu</a:t>
            </a:r>
            <a:r>
              <a:rPr lang="en-US" sz="2800" dirty="0" smtClean="0"/>
              <a:t> </a:t>
            </a:r>
          </a:p>
          <a:p>
            <a:pPr algn="ctr"/>
            <a:r>
              <a:rPr lang="en-US" sz="2800" b="1" dirty="0" smtClean="0"/>
              <a:t>Katie Teague</a:t>
            </a:r>
            <a:r>
              <a:rPr lang="en-US" sz="2800" dirty="0" smtClean="0"/>
              <a:t>, </a:t>
            </a:r>
            <a:r>
              <a:rPr lang="en-US" sz="2800" dirty="0" smtClean="0">
                <a:hlinkClick r:id="rId4"/>
              </a:rPr>
              <a:t>kteague@uaex.edu</a:t>
            </a:r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479-444-1755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408</Words>
  <Application>Microsoft Office PowerPoint</Application>
  <PresentationFormat>On-screen Show (4:3)</PresentationFormat>
  <Paragraphs>92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NPS Pollution Prevention BMP E-Education FY09-1700</vt:lpstr>
      <vt:lpstr>Project Goals/Objectives:</vt:lpstr>
      <vt:lpstr>Task 1: Nonpoint source pollution prevention BMP podcasts</vt:lpstr>
      <vt:lpstr>Developed 19 Educational Water Quality Video Podcasts</vt:lpstr>
      <vt:lpstr>PowerPoint Presentation</vt:lpstr>
      <vt:lpstr>Podcast Viewership</vt:lpstr>
      <vt:lpstr>Podcast Viewership</vt:lpstr>
      <vt:lpstr>Podcast Views by State</vt:lpstr>
      <vt:lpstr>Podcast Views by City</vt:lpstr>
      <vt:lpstr>Podcast Views by Day of Week</vt:lpstr>
      <vt:lpstr>Podcast Views by Hour of Day</vt:lpstr>
      <vt:lpstr>Task 2: Online BMP training</vt:lpstr>
      <vt:lpstr>Online “Greening Your Life” Training Guide</vt:lpstr>
      <vt:lpstr>PowerPoint Presentation</vt:lpstr>
      <vt:lpstr>PowerPoint Presentation</vt:lpstr>
      <vt:lpstr>Let’s look at a few course components online…</vt:lpstr>
      <vt:lpstr>Task 3: BMP workshops in NSA counties</vt:lpstr>
      <vt:lpstr>Engage participants with audience response!</vt:lpstr>
      <vt:lpstr>Impacts</vt:lpstr>
      <vt:lpstr>PowerPoint Presentation</vt:lpstr>
    </vt:vector>
  </TitlesOfParts>
  <Company>Coop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UAEX</dc:creator>
  <cp:lastModifiedBy>UAEX</cp:lastModifiedBy>
  <cp:revision>47</cp:revision>
  <cp:lastPrinted>2012-09-25T22:07:24Z</cp:lastPrinted>
  <dcterms:created xsi:type="dcterms:W3CDTF">2011-09-19T17:56:12Z</dcterms:created>
  <dcterms:modified xsi:type="dcterms:W3CDTF">2012-09-27T11:29:03Z</dcterms:modified>
</cp:coreProperties>
</file>