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96" r:id="rId2"/>
    <p:sldId id="315" r:id="rId3"/>
    <p:sldId id="278" r:id="rId4"/>
    <p:sldId id="306" r:id="rId5"/>
    <p:sldId id="308" r:id="rId6"/>
    <p:sldId id="314" r:id="rId7"/>
    <p:sldId id="304" r:id="rId8"/>
    <p:sldId id="316" r:id="rId9"/>
    <p:sldId id="299" r:id="rId10"/>
    <p:sldId id="305" r:id="rId11"/>
    <p:sldId id="313" r:id="rId12"/>
    <p:sldId id="302" r:id="rId13"/>
    <p:sldId id="310" r:id="rId14"/>
    <p:sldId id="311" r:id="rId15"/>
    <p:sldId id="312" r:id="rId16"/>
    <p:sldId id="303" r:id="rId17"/>
    <p:sldId id="30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resh Pai" initials="N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xmlns:mv="urn:schemas-microsoft-com:mac:vml" xmlns:mc="http://schemas.openxmlformats.org/markup-compatibility/2006">
          <a:srgbClr val="FF0000"/>
        </p14:laserClr>
      </p:ext>
      <p:ext uri="{2FDB2607-1784-4EEB-B798-7EB5836EED8A}">
        <p14:showMediaCtrls xmlns="" xmlns:p14="http://schemas.microsoft.com/office/powerpoint/2010/main" xmlns:mv="urn:schemas-microsoft-com:mac:vml" xmlns:mc="http://schemas.openxmlformats.org/markup-compatibility/2006" val="1"/>
      </p:ext>
    </p:extLst>
  </p:showPr>
  <p:clrMru>
    <a:srgbClr val="0929C7"/>
    <a:srgbClr val="3C7445"/>
    <a:srgbClr val="26B8E6"/>
  </p:clrMru>
  <p:extLst>
    <p:ext uri="{E76CE94A-603C-4142-B9EB-6D1370010A27}">
      <p14:discardImageEditData xmlns="" xmlns:p14="http://schemas.microsoft.com/office/powerpoint/2010/main" xmlns:mv="urn:schemas-microsoft-com:mac:vml" xmlns:mc="http://schemas.openxmlformats.org/markup-compatibility/2006" val="0"/>
    </p:ext>
    <p:ext uri="{D31A062A-798A-4329-ABDD-BBA856620510}">
      <p14:defaultImageDpi xmlns=""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26" autoAdjust="0"/>
    <p:restoredTop sz="94571" autoAdjust="0"/>
  </p:normalViewPr>
  <p:slideViewPr>
    <p:cSldViewPr>
      <p:cViewPr>
        <p:scale>
          <a:sx n="80" d="100"/>
          <a:sy n="80" d="100"/>
        </p:scale>
        <p:origin x="720" y="-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78A146-AB99-47A9-AF2F-AD4B8BB1F3A9}" type="doc">
      <dgm:prSet loTypeId="urn:microsoft.com/office/officeart/2005/8/layout/radial4" loCatId="relationship" qsTypeId="urn:microsoft.com/office/officeart/2005/8/quickstyle/simple1" qsCatId="simple" csTypeId="urn:microsoft.com/office/officeart/2005/8/colors/accent1_1" csCatId="accent1" phldr="1"/>
      <dgm:spPr/>
      <dgm:t>
        <a:bodyPr/>
        <a:lstStyle/>
        <a:p>
          <a:endParaRPr lang="en-US"/>
        </a:p>
      </dgm:t>
    </dgm:pt>
    <dgm:pt modelId="{2841C4E7-A7EB-40FC-B08C-010FC129CB91}">
      <dgm:prSet phldrT="[Text]" custT="1"/>
      <dgm:spPr/>
      <dgm:t>
        <a:bodyPr/>
        <a:lstStyle/>
        <a:p>
          <a:r>
            <a:rPr lang="en-US" sz="1800" dirty="0" smtClean="0">
              <a:latin typeface="Garamond" pitchFamily="18" charset="0"/>
            </a:rPr>
            <a:t>Cover Crop</a:t>
          </a:r>
          <a:endParaRPr lang="en-US" sz="1800" dirty="0">
            <a:latin typeface="Garamond" pitchFamily="18" charset="0"/>
          </a:endParaRPr>
        </a:p>
      </dgm:t>
    </dgm:pt>
    <dgm:pt modelId="{CAB13A4A-B795-4851-A1B7-FB45AB43B611}" type="parTrans" cxnId="{7093B562-B5A7-4463-B0E6-E8927AE49665}">
      <dgm:prSet/>
      <dgm:spPr/>
      <dgm:t>
        <a:bodyPr/>
        <a:lstStyle/>
        <a:p>
          <a:endParaRPr lang="en-US" sz="1800">
            <a:latin typeface="Garamond" pitchFamily="18" charset="0"/>
          </a:endParaRPr>
        </a:p>
      </dgm:t>
    </dgm:pt>
    <dgm:pt modelId="{9A780DA7-A260-4627-BCC2-8EE22883A4D2}" type="sibTrans" cxnId="{7093B562-B5A7-4463-B0E6-E8927AE49665}">
      <dgm:prSet/>
      <dgm:spPr/>
      <dgm:t>
        <a:bodyPr/>
        <a:lstStyle/>
        <a:p>
          <a:endParaRPr lang="en-US" sz="1800">
            <a:latin typeface="Garamond" pitchFamily="18" charset="0"/>
          </a:endParaRPr>
        </a:p>
      </dgm:t>
    </dgm:pt>
    <dgm:pt modelId="{6C40A183-1C15-412C-AD54-5C766F9A1616}">
      <dgm:prSet phldrT="[Text]" custT="1"/>
      <dgm:spPr/>
      <dgm:t>
        <a:bodyPr/>
        <a:lstStyle/>
        <a:p>
          <a:r>
            <a:rPr lang="en-US" sz="1800" dirty="0" smtClean="0">
              <a:latin typeface="Garamond" pitchFamily="18" charset="0"/>
            </a:rPr>
            <a:t>Vegetative Filter Strips</a:t>
          </a:r>
          <a:endParaRPr lang="en-US" sz="1800" dirty="0">
            <a:latin typeface="Garamond" pitchFamily="18" charset="0"/>
          </a:endParaRPr>
        </a:p>
      </dgm:t>
    </dgm:pt>
    <dgm:pt modelId="{A172623B-89C8-43D6-8430-681AE4B07BF9}" type="parTrans" cxnId="{2FE493DA-62DD-4364-8B81-9C4443C5E54B}">
      <dgm:prSet/>
      <dgm:spPr/>
      <dgm:t>
        <a:bodyPr/>
        <a:lstStyle/>
        <a:p>
          <a:endParaRPr lang="en-US" sz="1800">
            <a:latin typeface="Garamond" pitchFamily="18" charset="0"/>
          </a:endParaRPr>
        </a:p>
      </dgm:t>
    </dgm:pt>
    <dgm:pt modelId="{F89F2E37-4229-47E7-A1B5-A99EB5D065F8}" type="sibTrans" cxnId="{2FE493DA-62DD-4364-8B81-9C4443C5E54B}">
      <dgm:prSet/>
      <dgm:spPr/>
      <dgm:t>
        <a:bodyPr/>
        <a:lstStyle/>
        <a:p>
          <a:endParaRPr lang="en-US" sz="1800">
            <a:latin typeface="Garamond" pitchFamily="18" charset="0"/>
          </a:endParaRPr>
        </a:p>
      </dgm:t>
    </dgm:pt>
    <dgm:pt modelId="{E36E72A2-26E3-4929-BE01-5A1708DD3484}">
      <dgm:prSet phldrT="[Text]" custT="1"/>
      <dgm:spPr/>
      <dgm:t>
        <a:bodyPr/>
        <a:lstStyle/>
        <a:p>
          <a:r>
            <a:rPr lang="en-US" sz="1800" dirty="0" smtClean="0">
              <a:latin typeface="Garamond" pitchFamily="18" charset="0"/>
            </a:rPr>
            <a:t>Nutrient </a:t>
          </a:r>
          <a:r>
            <a:rPr lang="en-US" sz="1800" dirty="0" err="1" smtClean="0">
              <a:latin typeface="Garamond" pitchFamily="18" charset="0"/>
            </a:rPr>
            <a:t>Mgt</a:t>
          </a:r>
          <a:r>
            <a:rPr lang="en-US" sz="1800" dirty="0" smtClean="0">
              <a:latin typeface="Garamond" pitchFamily="18" charset="0"/>
            </a:rPr>
            <a:t> Plans</a:t>
          </a:r>
          <a:endParaRPr lang="en-US" sz="1800" dirty="0">
            <a:latin typeface="Garamond" pitchFamily="18" charset="0"/>
          </a:endParaRPr>
        </a:p>
      </dgm:t>
    </dgm:pt>
    <dgm:pt modelId="{B3798374-B22A-4F94-A8ED-6A7A13D1A69F}" type="parTrans" cxnId="{CF947E53-3917-4D55-8343-6BE9DEE623BA}">
      <dgm:prSet/>
      <dgm:spPr/>
      <dgm:t>
        <a:bodyPr/>
        <a:lstStyle/>
        <a:p>
          <a:endParaRPr lang="en-US" sz="1800">
            <a:latin typeface="Garamond" pitchFamily="18" charset="0"/>
          </a:endParaRPr>
        </a:p>
      </dgm:t>
    </dgm:pt>
    <dgm:pt modelId="{523974EA-BC29-48DD-989F-FA7AF951484C}" type="sibTrans" cxnId="{CF947E53-3917-4D55-8343-6BE9DEE623BA}">
      <dgm:prSet/>
      <dgm:spPr/>
      <dgm:t>
        <a:bodyPr/>
        <a:lstStyle/>
        <a:p>
          <a:endParaRPr lang="en-US" sz="1800">
            <a:latin typeface="Garamond" pitchFamily="18" charset="0"/>
          </a:endParaRPr>
        </a:p>
      </dgm:t>
    </dgm:pt>
    <dgm:pt modelId="{C7D433CA-6811-4A77-BA5C-17350E23D5D4}">
      <dgm:prSet phldrT="[Text]" custT="1"/>
      <dgm:spPr/>
      <dgm:t>
        <a:bodyPr/>
        <a:lstStyle/>
        <a:p>
          <a:r>
            <a:rPr lang="en-US" sz="1800" dirty="0" smtClean="0">
              <a:latin typeface="Garamond" pitchFamily="18" charset="0"/>
            </a:rPr>
            <a:t>Conservation/ No Till</a:t>
          </a:r>
          <a:endParaRPr lang="en-US" sz="1800" dirty="0">
            <a:latin typeface="Garamond" pitchFamily="18" charset="0"/>
          </a:endParaRPr>
        </a:p>
      </dgm:t>
    </dgm:pt>
    <dgm:pt modelId="{6C3C9D07-2DF2-435E-AAA4-32DB57CAB91E}" type="parTrans" cxnId="{DF46CBE3-1194-43E0-9A50-2D34F0E0A74C}">
      <dgm:prSet/>
      <dgm:spPr/>
      <dgm:t>
        <a:bodyPr/>
        <a:lstStyle/>
        <a:p>
          <a:endParaRPr lang="en-US" sz="1800">
            <a:latin typeface="Garamond" pitchFamily="18" charset="0"/>
          </a:endParaRPr>
        </a:p>
      </dgm:t>
    </dgm:pt>
    <dgm:pt modelId="{DA5A265A-DBDE-40C8-8904-4411F2AB97C3}" type="sibTrans" cxnId="{DF46CBE3-1194-43E0-9A50-2D34F0E0A74C}">
      <dgm:prSet/>
      <dgm:spPr/>
      <dgm:t>
        <a:bodyPr/>
        <a:lstStyle/>
        <a:p>
          <a:endParaRPr lang="en-US" sz="1800">
            <a:latin typeface="Garamond" pitchFamily="18" charset="0"/>
          </a:endParaRPr>
        </a:p>
      </dgm:t>
    </dgm:pt>
    <dgm:pt modelId="{60A77597-B4BF-4984-B70C-985BB2AD4084}">
      <dgm:prSet phldrT="[Text]" custT="1"/>
      <dgm:spPr/>
      <dgm:t>
        <a:bodyPr/>
        <a:lstStyle/>
        <a:p>
          <a:r>
            <a:rPr lang="en-US" sz="1800" dirty="0" smtClean="0">
              <a:latin typeface="Garamond" pitchFamily="18" charset="0"/>
            </a:rPr>
            <a:t>B</a:t>
          </a:r>
          <a:endParaRPr lang="en-US" sz="1800" dirty="0">
            <a:latin typeface="Garamond" pitchFamily="18" charset="0"/>
          </a:endParaRPr>
        </a:p>
      </dgm:t>
    </dgm:pt>
    <dgm:pt modelId="{72084497-9A23-4F02-8451-3FA92923AF7A}" type="sibTrans" cxnId="{31CDDC2C-D670-4F57-B751-759E89D28B0E}">
      <dgm:prSet/>
      <dgm:spPr/>
      <dgm:t>
        <a:bodyPr/>
        <a:lstStyle/>
        <a:p>
          <a:endParaRPr lang="en-US" sz="1800">
            <a:latin typeface="Garamond" pitchFamily="18" charset="0"/>
          </a:endParaRPr>
        </a:p>
      </dgm:t>
    </dgm:pt>
    <dgm:pt modelId="{D7BA912B-DE1A-4BA8-A4DC-4FB762D4747C}" type="parTrans" cxnId="{31CDDC2C-D670-4F57-B751-759E89D28B0E}">
      <dgm:prSet/>
      <dgm:spPr/>
      <dgm:t>
        <a:bodyPr/>
        <a:lstStyle/>
        <a:p>
          <a:endParaRPr lang="en-US" sz="1800">
            <a:latin typeface="Garamond" pitchFamily="18" charset="0"/>
          </a:endParaRPr>
        </a:p>
      </dgm:t>
    </dgm:pt>
    <dgm:pt modelId="{6B2154AA-2386-4047-8B44-60FA5DC74A1A}">
      <dgm:prSet phldrT="[Text]" custT="1"/>
      <dgm:spPr/>
      <dgm:t>
        <a:bodyPr/>
        <a:lstStyle/>
        <a:p>
          <a:r>
            <a:rPr lang="en-US" sz="1800" dirty="0" smtClean="0">
              <a:latin typeface="Garamond" pitchFamily="18" charset="0"/>
            </a:rPr>
            <a:t>Water Control Structure</a:t>
          </a:r>
          <a:endParaRPr lang="en-US" sz="1800" dirty="0">
            <a:latin typeface="Garamond" pitchFamily="18" charset="0"/>
          </a:endParaRPr>
        </a:p>
      </dgm:t>
    </dgm:pt>
    <dgm:pt modelId="{41DB4BDA-A3C6-411C-81D1-34314231ABFD}" type="parTrans" cxnId="{7BE9D328-E2A8-4193-97D7-6BADA52B0E3C}">
      <dgm:prSet/>
      <dgm:spPr/>
      <dgm:t>
        <a:bodyPr/>
        <a:lstStyle/>
        <a:p>
          <a:endParaRPr lang="en-US"/>
        </a:p>
      </dgm:t>
    </dgm:pt>
    <dgm:pt modelId="{90864867-FE55-4768-A660-8B837CAC75C4}" type="sibTrans" cxnId="{7BE9D328-E2A8-4193-97D7-6BADA52B0E3C}">
      <dgm:prSet/>
      <dgm:spPr/>
      <dgm:t>
        <a:bodyPr/>
        <a:lstStyle/>
        <a:p>
          <a:endParaRPr lang="en-US"/>
        </a:p>
      </dgm:t>
    </dgm:pt>
    <dgm:pt modelId="{865A7222-0E17-4802-AA9F-E95861FD8416}">
      <dgm:prSet phldrT="[Text]" custT="1"/>
      <dgm:spPr/>
      <dgm:t>
        <a:bodyPr/>
        <a:lstStyle/>
        <a:p>
          <a:r>
            <a:rPr lang="en-US" sz="1800" dirty="0" smtClean="0">
              <a:latin typeface="Garamond" pitchFamily="18" charset="0"/>
            </a:rPr>
            <a:t>Grade Stabilization</a:t>
          </a:r>
          <a:endParaRPr lang="en-US" sz="1800" dirty="0">
            <a:latin typeface="Garamond" pitchFamily="18" charset="0"/>
          </a:endParaRPr>
        </a:p>
      </dgm:t>
    </dgm:pt>
    <dgm:pt modelId="{B95A0D07-FE98-4BDF-B16A-865E215D4E7B}" type="parTrans" cxnId="{9F5E8BC8-497D-4FB4-8DFA-414765E136EA}">
      <dgm:prSet/>
      <dgm:spPr/>
      <dgm:t>
        <a:bodyPr/>
        <a:lstStyle/>
        <a:p>
          <a:endParaRPr lang="en-US"/>
        </a:p>
      </dgm:t>
    </dgm:pt>
    <dgm:pt modelId="{267D2303-4B52-4F0A-AE7C-B3E12077A74F}" type="sibTrans" cxnId="{9F5E8BC8-497D-4FB4-8DFA-414765E136EA}">
      <dgm:prSet/>
      <dgm:spPr/>
      <dgm:t>
        <a:bodyPr/>
        <a:lstStyle/>
        <a:p>
          <a:endParaRPr lang="en-US"/>
        </a:p>
      </dgm:t>
    </dgm:pt>
    <dgm:pt modelId="{FA5584FB-7A22-4114-AF4E-B026B385B396}">
      <dgm:prSet phldrT="[Text]" custT="1"/>
      <dgm:spPr/>
      <dgm:t>
        <a:bodyPr/>
        <a:lstStyle/>
        <a:p>
          <a:r>
            <a:rPr lang="en-US" sz="1800" dirty="0" smtClean="0">
              <a:latin typeface="Garamond" pitchFamily="18" charset="0"/>
            </a:rPr>
            <a:t>Riparian planting</a:t>
          </a:r>
          <a:endParaRPr lang="en-US" sz="1800" dirty="0">
            <a:latin typeface="Garamond" pitchFamily="18" charset="0"/>
          </a:endParaRPr>
        </a:p>
      </dgm:t>
    </dgm:pt>
    <dgm:pt modelId="{08689603-87B5-44F1-A12F-A0C6233E8077}" type="parTrans" cxnId="{4CAE946F-4819-4B28-B78E-CD4F6937154B}">
      <dgm:prSet/>
      <dgm:spPr/>
      <dgm:t>
        <a:bodyPr/>
        <a:lstStyle/>
        <a:p>
          <a:endParaRPr lang="en-US"/>
        </a:p>
      </dgm:t>
    </dgm:pt>
    <dgm:pt modelId="{40DE5966-319A-4B03-BA3D-E81288A3D5EE}" type="sibTrans" cxnId="{4CAE946F-4819-4B28-B78E-CD4F6937154B}">
      <dgm:prSet/>
      <dgm:spPr/>
      <dgm:t>
        <a:bodyPr/>
        <a:lstStyle/>
        <a:p>
          <a:endParaRPr lang="en-US"/>
        </a:p>
      </dgm:t>
    </dgm:pt>
    <dgm:pt modelId="{4022B390-7BA2-4BCC-8A10-E88A69790C57}" type="pres">
      <dgm:prSet presAssocID="{1478A146-AB99-47A9-AF2F-AD4B8BB1F3A9}" presName="cycle" presStyleCnt="0">
        <dgm:presLayoutVars>
          <dgm:chMax val="1"/>
          <dgm:dir/>
          <dgm:animLvl val="ctr"/>
          <dgm:resizeHandles val="exact"/>
        </dgm:presLayoutVars>
      </dgm:prSet>
      <dgm:spPr/>
      <dgm:t>
        <a:bodyPr/>
        <a:lstStyle/>
        <a:p>
          <a:endParaRPr lang="en-US"/>
        </a:p>
      </dgm:t>
    </dgm:pt>
    <dgm:pt modelId="{10A69291-A552-449D-9399-2BE4A925350D}" type="pres">
      <dgm:prSet presAssocID="{60A77597-B4BF-4984-B70C-985BB2AD4084}" presName="centerShape" presStyleLbl="node0" presStyleIdx="0" presStyleCnt="1"/>
      <dgm:spPr/>
      <dgm:t>
        <a:bodyPr/>
        <a:lstStyle/>
        <a:p>
          <a:endParaRPr lang="en-US"/>
        </a:p>
      </dgm:t>
    </dgm:pt>
    <dgm:pt modelId="{9132D9F2-7010-4ABC-9CF8-B840687E5C6C}" type="pres">
      <dgm:prSet presAssocID="{CAB13A4A-B795-4851-A1B7-FB45AB43B611}" presName="parTrans" presStyleLbl="bgSibTrans2D1" presStyleIdx="0" presStyleCnt="7"/>
      <dgm:spPr/>
      <dgm:t>
        <a:bodyPr/>
        <a:lstStyle/>
        <a:p>
          <a:endParaRPr lang="en-US"/>
        </a:p>
      </dgm:t>
    </dgm:pt>
    <dgm:pt modelId="{98CC3881-81EC-4423-BDEB-6EFEB7D63304}" type="pres">
      <dgm:prSet presAssocID="{2841C4E7-A7EB-40FC-B08C-010FC129CB91}" presName="node" presStyleLbl="node1" presStyleIdx="0" presStyleCnt="7">
        <dgm:presLayoutVars>
          <dgm:bulletEnabled val="1"/>
        </dgm:presLayoutVars>
      </dgm:prSet>
      <dgm:spPr/>
      <dgm:t>
        <a:bodyPr/>
        <a:lstStyle/>
        <a:p>
          <a:endParaRPr lang="en-US"/>
        </a:p>
      </dgm:t>
    </dgm:pt>
    <dgm:pt modelId="{435B39A4-3404-4524-92D5-CEFD41FF6E3E}" type="pres">
      <dgm:prSet presAssocID="{A172623B-89C8-43D6-8430-681AE4B07BF9}" presName="parTrans" presStyleLbl="bgSibTrans2D1" presStyleIdx="1" presStyleCnt="7"/>
      <dgm:spPr/>
      <dgm:t>
        <a:bodyPr/>
        <a:lstStyle/>
        <a:p>
          <a:endParaRPr lang="en-US"/>
        </a:p>
      </dgm:t>
    </dgm:pt>
    <dgm:pt modelId="{81524B40-1703-4E59-9413-84D7B6D746F5}" type="pres">
      <dgm:prSet presAssocID="{6C40A183-1C15-412C-AD54-5C766F9A1616}" presName="node" presStyleLbl="node1" presStyleIdx="1" presStyleCnt="7">
        <dgm:presLayoutVars>
          <dgm:bulletEnabled val="1"/>
        </dgm:presLayoutVars>
      </dgm:prSet>
      <dgm:spPr/>
      <dgm:t>
        <a:bodyPr/>
        <a:lstStyle/>
        <a:p>
          <a:endParaRPr lang="en-US"/>
        </a:p>
      </dgm:t>
    </dgm:pt>
    <dgm:pt modelId="{ABEDDBFD-5B7B-498E-95B1-9BEF4363EBFD}" type="pres">
      <dgm:prSet presAssocID="{B3798374-B22A-4F94-A8ED-6A7A13D1A69F}" presName="parTrans" presStyleLbl="bgSibTrans2D1" presStyleIdx="2" presStyleCnt="7"/>
      <dgm:spPr/>
      <dgm:t>
        <a:bodyPr/>
        <a:lstStyle/>
        <a:p>
          <a:endParaRPr lang="en-US"/>
        </a:p>
      </dgm:t>
    </dgm:pt>
    <dgm:pt modelId="{0A21E7D3-BE06-46A9-A45E-62274EB8E44F}" type="pres">
      <dgm:prSet presAssocID="{E36E72A2-26E3-4929-BE01-5A1708DD3484}" presName="node" presStyleLbl="node1" presStyleIdx="2" presStyleCnt="7">
        <dgm:presLayoutVars>
          <dgm:bulletEnabled val="1"/>
        </dgm:presLayoutVars>
      </dgm:prSet>
      <dgm:spPr/>
      <dgm:t>
        <a:bodyPr/>
        <a:lstStyle/>
        <a:p>
          <a:endParaRPr lang="en-US"/>
        </a:p>
      </dgm:t>
    </dgm:pt>
    <dgm:pt modelId="{434D70DB-090C-4612-9E7C-22A6D9E1E7E7}" type="pres">
      <dgm:prSet presAssocID="{6C3C9D07-2DF2-435E-AAA4-32DB57CAB91E}" presName="parTrans" presStyleLbl="bgSibTrans2D1" presStyleIdx="3" presStyleCnt="7"/>
      <dgm:spPr/>
      <dgm:t>
        <a:bodyPr/>
        <a:lstStyle/>
        <a:p>
          <a:endParaRPr lang="en-US"/>
        </a:p>
      </dgm:t>
    </dgm:pt>
    <dgm:pt modelId="{0490FEDF-0F94-4800-B6EB-B3D68203DFAB}" type="pres">
      <dgm:prSet presAssocID="{C7D433CA-6811-4A77-BA5C-17350E23D5D4}" presName="node" presStyleLbl="node1" presStyleIdx="3" presStyleCnt="7" custScaleX="110725">
        <dgm:presLayoutVars>
          <dgm:bulletEnabled val="1"/>
        </dgm:presLayoutVars>
      </dgm:prSet>
      <dgm:spPr/>
      <dgm:t>
        <a:bodyPr/>
        <a:lstStyle/>
        <a:p>
          <a:endParaRPr lang="en-US"/>
        </a:p>
      </dgm:t>
    </dgm:pt>
    <dgm:pt modelId="{DBA69B0F-E7EE-402B-BEF1-65505632E2B5}" type="pres">
      <dgm:prSet presAssocID="{41DB4BDA-A3C6-411C-81D1-34314231ABFD}" presName="parTrans" presStyleLbl="bgSibTrans2D1" presStyleIdx="4" presStyleCnt="7"/>
      <dgm:spPr/>
      <dgm:t>
        <a:bodyPr/>
        <a:lstStyle/>
        <a:p>
          <a:endParaRPr lang="en-US"/>
        </a:p>
      </dgm:t>
    </dgm:pt>
    <dgm:pt modelId="{EAA167A8-B4AF-485A-BF33-559212908C8F}" type="pres">
      <dgm:prSet presAssocID="{6B2154AA-2386-4047-8B44-60FA5DC74A1A}" presName="node" presStyleLbl="node1" presStyleIdx="4" presStyleCnt="7">
        <dgm:presLayoutVars>
          <dgm:bulletEnabled val="1"/>
        </dgm:presLayoutVars>
      </dgm:prSet>
      <dgm:spPr/>
      <dgm:t>
        <a:bodyPr/>
        <a:lstStyle/>
        <a:p>
          <a:endParaRPr lang="en-US"/>
        </a:p>
      </dgm:t>
    </dgm:pt>
    <dgm:pt modelId="{7AE14D0C-72A5-4E8C-9718-321F0D03B186}" type="pres">
      <dgm:prSet presAssocID="{B95A0D07-FE98-4BDF-B16A-865E215D4E7B}" presName="parTrans" presStyleLbl="bgSibTrans2D1" presStyleIdx="5" presStyleCnt="7"/>
      <dgm:spPr/>
      <dgm:t>
        <a:bodyPr/>
        <a:lstStyle/>
        <a:p>
          <a:endParaRPr lang="en-US"/>
        </a:p>
      </dgm:t>
    </dgm:pt>
    <dgm:pt modelId="{991D35CC-BA96-41A2-9038-C946C3EA0B21}" type="pres">
      <dgm:prSet presAssocID="{865A7222-0E17-4802-AA9F-E95861FD8416}" presName="node" presStyleLbl="node1" presStyleIdx="5" presStyleCnt="7">
        <dgm:presLayoutVars>
          <dgm:bulletEnabled val="1"/>
        </dgm:presLayoutVars>
      </dgm:prSet>
      <dgm:spPr/>
      <dgm:t>
        <a:bodyPr/>
        <a:lstStyle/>
        <a:p>
          <a:endParaRPr lang="en-US"/>
        </a:p>
      </dgm:t>
    </dgm:pt>
    <dgm:pt modelId="{E96AED09-F252-4CE9-826E-D6793947049B}" type="pres">
      <dgm:prSet presAssocID="{08689603-87B5-44F1-A12F-A0C6233E8077}" presName="parTrans" presStyleLbl="bgSibTrans2D1" presStyleIdx="6" presStyleCnt="7"/>
      <dgm:spPr/>
      <dgm:t>
        <a:bodyPr/>
        <a:lstStyle/>
        <a:p>
          <a:endParaRPr lang="en-US"/>
        </a:p>
      </dgm:t>
    </dgm:pt>
    <dgm:pt modelId="{2407D09E-F14E-4FEB-9616-F653BBDFEF17}" type="pres">
      <dgm:prSet presAssocID="{FA5584FB-7A22-4114-AF4E-B026B385B396}" presName="node" presStyleLbl="node1" presStyleIdx="6" presStyleCnt="7">
        <dgm:presLayoutVars>
          <dgm:bulletEnabled val="1"/>
        </dgm:presLayoutVars>
      </dgm:prSet>
      <dgm:spPr/>
      <dgm:t>
        <a:bodyPr/>
        <a:lstStyle/>
        <a:p>
          <a:endParaRPr lang="en-US"/>
        </a:p>
      </dgm:t>
    </dgm:pt>
  </dgm:ptLst>
  <dgm:cxnLst>
    <dgm:cxn modelId="{012543A6-CD13-45C8-A303-7DE8E7088EEF}" type="presOf" srcId="{2841C4E7-A7EB-40FC-B08C-010FC129CB91}" destId="{98CC3881-81EC-4423-BDEB-6EFEB7D63304}" srcOrd="0" destOrd="0" presId="urn:microsoft.com/office/officeart/2005/8/layout/radial4"/>
    <dgm:cxn modelId="{11FE202E-E0D3-4ED1-8977-1FE02D22C2CE}" type="presOf" srcId="{B95A0D07-FE98-4BDF-B16A-865E215D4E7B}" destId="{7AE14D0C-72A5-4E8C-9718-321F0D03B186}" srcOrd="0" destOrd="0" presId="urn:microsoft.com/office/officeart/2005/8/layout/radial4"/>
    <dgm:cxn modelId="{9F5E8BC8-497D-4FB4-8DFA-414765E136EA}" srcId="{60A77597-B4BF-4984-B70C-985BB2AD4084}" destId="{865A7222-0E17-4802-AA9F-E95861FD8416}" srcOrd="5" destOrd="0" parTransId="{B95A0D07-FE98-4BDF-B16A-865E215D4E7B}" sibTransId="{267D2303-4B52-4F0A-AE7C-B3E12077A74F}"/>
    <dgm:cxn modelId="{119D59F1-F8CD-464C-A3EA-4E398ED8C6B1}" type="presOf" srcId="{FA5584FB-7A22-4114-AF4E-B026B385B396}" destId="{2407D09E-F14E-4FEB-9616-F653BBDFEF17}" srcOrd="0" destOrd="0" presId="urn:microsoft.com/office/officeart/2005/8/layout/radial4"/>
    <dgm:cxn modelId="{A588975E-325D-47CE-B88B-CBB75FFC7BFB}" type="presOf" srcId="{08689603-87B5-44F1-A12F-A0C6233E8077}" destId="{E96AED09-F252-4CE9-826E-D6793947049B}" srcOrd="0" destOrd="0" presId="urn:microsoft.com/office/officeart/2005/8/layout/radial4"/>
    <dgm:cxn modelId="{1FF30CBD-03CB-49F5-90F1-F9CE99D646BD}" type="presOf" srcId="{41DB4BDA-A3C6-411C-81D1-34314231ABFD}" destId="{DBA69B0F-E7EE-402B-BEF1-65505632E2B5}" srcOrd="0" destOrd="0" presId="urn:microsoft.com/office/officeart/2005/8/layout/radial4"/>
    <dgm:cxn modelId="{084F82EE-9859-414E-BAD8-C673B8DDB69C}" type="presOf" srcId="{A172623B-89C8-43D6-8430-681AE4B07BF9}" destId="{435B39A4-3404-4524-92D5-CEFD41FF6E3E}" srcOrd="0" destOrd="0" presId="urn:microsoft.com/office/officeart/2005/8/layout/radial4"/>
    <dgm:cxn modelId="{FE71903D-4613-4FD8-8DBE-F9E739F3077E}" type="presOf" srcId="{60A77597-B4BF-4984-B70C-985BB2AD4084}" destId="{10A69291-A552-449D-9399-2BE4A925350D}" srcOrd="0" destOrd="0" presId="urn:microsoft.com/office/officeart/2005/8/layout/radial4"/>
    <dgm:cxn modelId="{2BF4B8EB-4378-452F-B853-7962205A64A7}" type="presOf" srcId="{CAB13A4A-B795-4851-A1B7-FB45AB43B611}" destId="{9132D9F2-7010-4ABC-9CF8-B840687E5C6C}" srcOrd="0" destOrd="0" presId="urn:microsoft.com/office/officeart/2005/8/layout/radial4"/>
    <dgm:cxn modelId="{CF947E53-3917-4D55-8343-6BE9DEE623BA}" srcId="{60A77597-B4BF-4984-B70C-985BB2AD4084}" destId="{E36E72A2-26E3-4929-BE01-5A1708DD3484}" srcOrd="2" destOrd="0" parTransId="{B3798374-B22A-4F94-A8ED-6A7A13D1A69F}" sibTransId="{523974EA-BC29-48DD-989F-FA7AF951484C}"/>
    <dgm:cxn modelId="{2E912E1C-D3A5-441F-88D0-FCD127C693F7}" type="presOf" srcId="{C7D433CA-6811-4A77-BA5C-17350E23D5D4}" destId="{0490FEDF-0F94-4800-B6EB-B3D68203DFAB}" srcOrd="0" destOrd="0" presId="urn:microsoft.com/office/officeart/2005/8/layout/radial4"/>
    <dgm:cxn modelId="{9786AA37-438F-4067-9C37-5A03CBB4AE17}" type="presOf" srcId="{6C3C9D07-2DF2-435E-AAA4-32DB57CAB91E}" destId="{434D70DB-090C-4612-9E7C-22A6D9E1E7E7}" srcOrd="0" destOrd="0" presId="urn:microsoft.com/office/officeart/2005/8/layout/radial4"/>
    <dgm:cxn modelId="{4A3C2960-F428-4D2F-A67D-FB552E8C6248}" type="presOf" srcId="{6C40A183-1C15-412C-AD54-5C766F9A1616}" destId="{81524B40-1703-4E59-9413-84D7B6D746F5}" srcOrd="0" destOrd="0" presId="urn:microsoft.com/office/officeart/2005/8/layout/radial4"/>
    <dgm:cxn modelId="{2FE493DA-62DD-4364-8B81-9C4443C5E54B}" srcId="{60A77597-B4BF-4984-B70C-985BB2AD4084}" destId="{6C40A183-1C15-412C-AD54-5C766F9A1616}" srcOrd="1" destOrd="0" parTransId="{A172623B-89C8-43D6-8430-681AE4B07BF9}" sibTransId="{F89F2E37-4229-47E7-A1B5-A99EB5D065F8}"/>
    <dgm:cxn modelId="{7BE9D328-E2A8-4193-97D7-6BADA52B0E3C}" srcId="{60A77597-B4BF-4984-B70C-985BB2AD4084}" destId="{6B2154AA-2386-4047-8B44-60FA5DC74A1A}" srcOrd="4" destOrd="0" parTransId="{41DB4BDA-A3C6-411C-81D1-34314231ABFD}" sibTransId="{90864867-FE55-4768-A660-8B837CAC75C4}"/>
    <dgm:cxn modelId="{7093B562-B5A7-4463-B0E6-E8927AE49665}" srcId="{60A77597-B4BF-4984-B70C-985BB2AD4084}" destId="{2841C4E7-A7EB-40FC-B08C-010FC129CB91}" srcOrd="0" destOrd="0" parTransId="{CAB13A4A-B795-4851-A1B7-FB45AB43B611}" sibTransId="{9A780DA7-A260-4627-BCC2-8EE22883A4D2}"/>
    <dgm:cxn modelId="{F65A1C3C-34DF-4915-A891-75621258957A}" type="presOf" srcId="{B3798374-B22A-4F94-A8ED-6A7A13D1A69F}" destId="{ABEDDBFD-5B7B-498E-95B1-9BEF4363EBFD}" srcOrd="0" destOrd="0" presId="urn:microsoft.com/office/officeart/2005/8/layout/radial4"/>
    <dgm:cxn modelId="{DF46CBE3-1194-43E0-9A50-2D34F0E0A74C}" srcId="{60A77597-B4BF-4984-B70C-985BB2AD4084}" destId="{C7D433CA-6811-4A77-BA5C-17350E23D5D4}" srcOrd="3" destOrd="0" parTransId="{6C3C9D07-2DF2-435E-AAA4-32DB57CAB91E}" sibTransId="{DA5A265A-DBDE-40C8-8904-4411F2AB97C3}"/>
    <dgm:cxn modelId="{C9B6F47B-4717-4F81-BE68-3F69379EE3C2}" type="presOf" srcId="{6B2154AA-2386-4047-8B44-60FA5DC74A1A}" destId="{EAA167A8-B4AF-485A-BF33-559212908C8F}" srcOrd="0" destOrd="0" presId="urn:microsoft.com/office/officeart/2005/8/layout/radial4"/>
    <dgm:cxn modelId="{4CAE946F-4819-4B28-B78E-CD4F6937154B}" srcId="{60A77597-B4BF-4984-B70C-985BB2AD4084}" destId="{FA5584FB-7A22-4114-AF4E-B026B385B396}" srcOrd="6" destOrd="0" parTransId="{08689603-87B5-44F1-A12F-A0C6233E8077}" sibTransId="{40DE5966-319A-4B03-BA3D-E81288A3D5EE}"/>
    <dgm:cxn modelId="{31CDDC2C-D670-4F57-B751-759E89D28B0E}" srcId="{1478A146-AB99-47A9-AF2F-AD4B8BB1F3A9}" destId="{60A77597-B4BF-4984-B70C-985BB2AD4084}" srcOrd="0" destOrd="0" parTransId="{D7BA912B-DE1A-4BA8-A4DC-4FB762D4747C}" sibTransId="{72084497-9A23-4F02-8451-3FA92923AF7A}"/>
    <dgm:cxn modelId="{38176F9F-5F87-4820-BFBC-C867B443A22A}" type="presOf" srcId="{865A7222-0E17-4802-AA9F-E95861FD8416}" destId="{991D35CC-BA96-41A2-9038-C946C3EA0B21}" srcOrd="0" destOrd="0" presId="urn:microsoft.com/office/officeart/2005/8/layout/radial4"/>
    <dgm:cxn modelId="{A0F33C59-F83F-417B-90B1-B6B3D924413A}" type="presOf" srcId="{1478A146-AB99-47A9-AF2F-AD4B8BB1F3A9}" destId="{4022B390-7BA2-4BCC-8A10-E88A69790C57}" srcOrd="0" destOrd="0" presId="urn:microsoft.com/office/officeart/2005/8/layout/radial4"/>
    <dgm:cxn modelId="{13221047-91A5-42F4-89FE-1CAE3A0A00D5}" type="presOf" srcId="{E36E72A2-26E3-4929-BE01-5A1708DD3484}" destId="{0A21E7D3-BE06-46A9-A45E-62274EB8E44F}" srcOrd="0" destOrd="0" presId="urn:microsoft.com/office/officeart/2005/8/layout/radial4"/>
    <dgm:cxn modelId="{A0EED9D3-7F81-489B-BD1B-06585707F82F}" type="presParOf" srcId="{4022B390-7BA2-4BCC-8A10-E88A69790C57}" destId="{10A69291-A552-449D-9399-2BE4A925350D}" srcOrd="0" destOrd="0" presId="urn:microsoft.com/office/officeart/2005/8/layout/radial4"/>
    <dgm:cxn modelId="{0FEBA50C-B328-4C47-931D-00B212DF073E}" type="presParOf" srcId="{4022B390-7BA2-4BCC-8A10-E88A69790C57}" destId="{9132D9F2-7010-4ABC-9CF8-B840687E5C6C}" srcOrd="1" destOrd="0" presId="urn:microsoft.com/office/officeart/2005/8/layout/radial4"/>
    <dgm:cxn modelId="{C3837759-EC42-484B-960F-CF23099D829E}" type="presParOf" srcId="{4022B390-7BA2-4BCC-8A10-E88A69790C57}" destId="{98CC3881-81EC-4423-BDEB-6EFEB7D63304}" srcOrd="2" destOrd="0" presId="urn:microsoft.com/office/officeart/2005/8/layout/radial4"/>
    <dgm:cxn modelId="{B01DD569-F2C5-4718-9489-A25DEFA6125A}" type="presParOf" srcId="{4022B390-7BA2-4BCC-8A10-E88A69790C57}" destId="{435B39A4-3404-4524-92D5-CEFD41FF6E3E}" srcOrd="3" destOrd="0" presId="urn:microsoft.com/office/officeart/2005/8/layout/radial4"/>
    <dgm:cxn modelId="{09BC8B54-ACED-4226-B155-BEA6DF4201EC}" type="presParOf" srcId="{4022B390-7BA2-4BCC-8A10-E88A69790C57}" destId="{81524B40-1703-4E59-9413-84D7B6D746F5}" srcOrd="4" destOrd="0" presId="urn:microsoft.com/office/officeart/2005/8/layout/radial4"/>
    <dgm:cxn modelId="{EA5021DB-6B4B-4B9A-9F93-2EE99C47608C}" type="presParOf" srcId="{4022B390-7BA2-4BCC-8A10-E88A69790C57}" destId="{ABEDDBFD-5B7B-498E-95B1-9BEF4363EBFD}" srcOrd="5" destOrd="0" presId="urn:microsoft.com/office/officeart/2005/8/layout/radial4"/>
    <dgm:cxn modelId="{62FABFF9-12AD-46AF-9877-D3F39D023682}" type="presParOf" srcId="{4022B390-7BA2-4BCC-8A10-E88A69790C57}" destId="{0A21E7D3-BE06-46A9-A45E-62274EB8E44F}" srcOrd="6" destOrd="0" presId="urn:microsoft.com/office/officeart/2005/8/layout/radial4"/>
    <dgm:cxn modelId="{480A7A52-A0D8-4BAE-8445-320C593DDF47}" type="presParOf" srcId="{4022B390-7BA2-4BCC-8A10-E88A69790C57}" destId="{434D70DB-090C-4612-9E7C-22A6D9E1E7E7}" srcOrd="7" destOrd="0" presId="urn:microsoft.com/office/officeart/2005/8/layout/radial4"/>
    <dgm:cxn modelId="{3F52845B-CCC0-4FD9-AC23-E253EE5BEAF6}" type="presParOf" srcId="{4022B390-7BA2-4BCC-8A10-E88A69790C57}" destId="{0490FEDF-0F94-4800-B6EB-B3D68203DFAB}" srcOrd="8" destOrd="0" presId="urn:microsoft.com/office/officeart/2005/8/layout/radial4"/>
    <dgm:cxn modelId="{EA642A8D-31D8-4E55-9F83-435D50E8DA04}" type="presParOf" srcId="{4022B390-7BA2-4BCC-8A10-E88A69790C57}" destId="{DBA69B0F-E7EE-402B-BEF1-65505632E2B5}" srcOrd="9" destOrd="0" presId="urn:microsoft.com/office/officeart/2005/8/layout/radial4"/>
    <dgm:cxn modelId="{A9FB9560-A267-46BD-BAA2-761B1FF15DD1}" type="presParOf" srcId="{4022B390-7BA2-4BCC-8A10-E88A69790C57}" destId="{EAA167A8-B4AF-485A-BF33-559212908C8F}" srcOrd="10" destOrd="0" presId="urn:microsoft.com/office/officeart/2005/8/layout/radial4"/>
    <dgm:cxn modelId="{164BEDC2-43D9-45B8-AC5C-3A0C3BEBC7F2}" type="presParOf" srcId="{4022B390-7BA2-4BCC-8A10-E88A69790C57}" destId="{7AE14D0C-72A5-4E8C-9718-321F0D03B186}" srcOrd="11" destOrd="0" presId="urn:microsoft.com/office/officeart/2005/8/layout/radial4"/>
    <dgm:cxn modelId="{F2F4227F-1775-4CEA-B441-873B631BEAD4}" type="presParOf" srcId="{4022B390-7BA2-4BCC-8A10-E88A69790C57}" destId="{991D35CC-BA96-41A2-9038-C946C3EA0B21}" srcOrd="12" destOrd="0" presId="urn:microsoft.com/office/officeart/2005/8/layout/radial4"/>
    <dgm:cxn modelId="{455F4DC1-35EA-4765-AA82-AE9E671B766D}" type="presParOf" srcId="{4022B390-7BA2-4BCC-8A10-E88A69790C57}" destId="{E96AED09-F252-4CE9-826E-D6793947049B}" srcOrd="13" destOrd="0" presId="urn:microsoft.com/office/officeart/2005/8/layout/radial4"/>
    <dgm:cxn modelId="{A0C482F4-4E6C-4446-8DE4-996AF1075AC0}" type="presParOf" srcId="{4022B390-7BA2-4BCC-8A10-E88A69790C57}" destId="{2407D09E-F14E-4FEB-9616-F653BBDFEF17}" srcOrd="14" destOrd="0" presId="urn:microsoft.com/office/officeart/2005/8/layout/radial4"/>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F0A1CA-54D8-4C28-BF9A-440A72C4248E}"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2DEB664-9118-4F23-8166-9E8100BC1636}">
      <dgm:prSet phldrT="[Text]" custT="1"/>
      <dgm:spPr/>
      <dgm:t>
        <a:bodyPr/>
        <a:lstStyle/>
        <a:p>
          <a:r>
            <a:rPr lang="en-US" sz="2000" dirty="0" smtClean="0">
              <a:latin typeface="Garamond" pitchFamily="18" charset="0"/>
            </a:rPr>
            <a:t>Watershed</a:t>
          </a:r>
          <a:endParaRPr lang="en-US" sz="2000" dirty="0">
            <a:latin typeface="Garamond" pitchFamily="18" charset="0"/>
          </a:endParaRPr>
        </a:p>
      </dgm:t>
    </dgm:pt>
    <dgm:pt modelId="{63786582-C03E-4C46-84F2-F2BE124C8A18}" type="parTrans" cxnId="{2B777D0C-0D73-4797-AECB-BF84474E3B5E}">
      <dgm:prSet/>
      <dgm:spPr/>
      <dgm:t>
        <a:bodyPr/>
        <a:lstStyle/>
        <a:p>
          <a:endParaRPr lang="en-US" sz="2000">
            <a:latin typeface="Garamond" pitchFamily="18" charset="0"/>
          </a:endParaRPr>
        </a:p>
      </dgm:t>
    </dgm:pt>
    <dgm:pt modelId="{C6DC9B9B-3139-457F-B550-E8F765FFD58F}" type="sibTrans" cxnId="{2B777D0C-0D73-4797-AECB-BF84474E3B5E}">
      <dgm:prSet/>
      <dgm:spPr/>
      <dgm:t>
        <a:bodyPr/>
        <a:lstStyle/>
        <a:p>
          <a:endParaRPr lang="en-US" sz="2000">
            <a:latin typeface="Garamond" pitchFamily="18" charset="0"/>
          </a:endParaRPr>
        </a:p>
      </dgm:t>
    </dgm:pt>
    <dgm:pt modelId="{75A9280F-3462-4F7E-A745-95A953F9AF1B}">
      <dgm:prSet phldrT="[Text]" custT="1"/>
      <dgm:spPr/>
      <dgm:t>
        <a:bodyPr/>
        <a:lstStyle/>
        <a:p>
          <a:r>
            <a:rPr lang="en-US" sz="2000" dirty="0" smtClean="0">
              <a:latin typeface="Garamond" pitchFamily="18" charset="0"/>
            </a:rPr>
            <a:t>12-digit sub-watershed</a:t>
          </a:r>
          <a:endParaRPr lang="en-US" sz="2000" dirty="0">
            <a:latin typeface="Garamond" pitchFamily="18" charset="0"/>
          </a:endParaRPr>
        </a:p>
      </dgm:t>
    </dgm:pt>
    <dgm:pt modelId="{5CE7337C-7817-46DC-883D-9F4738127181}" type="parTrans" cxnId="{402E84A8-4FB2-4D9C-B58A-3B7BB3B658F4}">
      <dgm:prSet/>
      <dgm:spPr/>
      <dgm:t>
        <a:bodyPr/>
        <a:lstStyle/>
        <a:p>
          <a:endParaRPr lang="en-US" sz="2000">
            <a:latin typeface="Garamond" pitchFamily="18" charset="0"/>
          </a:endParaRPr>
        </a:p>
      </dgm:t>
    </dgm:pt>
    <dgm:pt modelId="{D47E8E15-CFC2-4DBC-93EB-F619B186633B}" type="sibTrans" cxnId="{402E84A8-4FB2-4D9C-B58A-3B7BB3B658F4}">
      <dgm:prSet/>
      <dgm:spPr/>
      <dgm:t>
        <a:bodyPr/>
        <a:lstStyle/>
        <a:p>
          <a:endParaRPr lang="en-US" sz="2000">
            <a:latin typeface="Garamond" pitchFamily="18" charset="0"/>
          </a:endParaRPr>
        </a:p>
      </dgm:t>
    </dgm:pt>
    <dgm:pt modelId="{2E4AC3C5-9280-49D6-BE54-DA1A2AAECC09}">
      <dgm:prSet phldrT="[Text]" custT="1"/>
      <dgm:spPr/>
      <dgm:t>
        <a:bodyPr/>
        <a:lstStyle/>
        <a:p>
          <a:r>
            <a:rPr lang="en-US" sz="1800" dirty="0" smtClean="0">
              <a:latin typeface="Garamond" pitchFamily="18" charset="0"/>
            </a:rPr>
            <a:t>Hydrological Response Units</a:t>
          </a:r>
          <a:endParaRPr lang="en-US" sz="1800" dirty="0">
            <a:latin typeface="Garamond" pitchFamily="18" charset="0"/>
          </a:endParaRPr>
        </a:p>
      </dgm:t>
    </dgm:pt>
    <dgm:pt modelId="{68D7252B-C80A-471A-87EB-E1BD678D7CD9}" type="parTrans" cxnId="{08B93897-463E-44DA-8B93-17052E80EBC5}">
      <dgm:prSet/>
      <dgm:spPr/>
      <dgm:t>
        <a:bodyPr/>
        <a:lstStyle/>
        <a:p>
          <a:endParaRPr lang="en-US" sz="2000">
            <a:latin typeface="Garamond" pitchFamily="18" charset="0"/>
          </a:endParaRPr>
        </a:p>
      </dgm:t>
    </dgm:pt>
    <dgm:pt modelId="{39327CE9-1B52-469B-A1DC-BA339AD7C5A2}" type="sibTrans" cxnId="{08B93897-463E-44DA-8B93-17052E80EBC5}">
      <dgm:prSet/>
      <dgm:spPr/>
      <dgm:t>
        <a:bodyPr/>
        <a:lstStyle/>
        <a:p>
          <a:endParaRPr lang="en-US" sz="2000">
            <a:latin typeface="Garamond" pitchFamily="18" charset="0"/>
          </a:endParaRPr>
        </a:p>
      </dgm:t>
    </dgm:pt>
    <dgm:pt modelId="{19634BE5-AF6F-439C-94F4-220C44789C1B}" type="pres">
      <dgm:prSet presAssocID="{BAF0A1CA-54D8-4C28-BF9A-440A72C4248E}" presName="Name0" presStyleCnt="0">
        <dgm:presLayoutVars>
          <dgm:chMax val="11"/>
          <dgm:chPref val="11"/>
          <dgm:dir/>
          <dgm:resizeHandles/>
        </dgm:presLayoutVars>
      </dgm:prSet>
      <dgm:spPr/>
      <dgm:t>
        <a:bodyPr/>
        <a:lstStyle/>
        <a:p>
          <a:endParaRPr lang="en-US"/>
        </a:p>
      </dgm:t>
    </dgm:pt>
    <dgm:pt modelId="{501C3DB7-2CAF-4069-A5F3-B794D39B735A}" type="pres">
      <dgm:prSet presAssocID="{2E4AC3C5-9280-49D6-BE54-DA1A2AAECC09}" presName="Accent3" presStyleCnt="0"/>
      <dgm:spPr/>
    </dgm:pt>
    <dgm:pt modelId="{978244E1-477D-4288-B02E-68707E984280}" type="pres">
      <dgm:prSet presAssocID="{2E4AC3C5-9280-49D6-BE54-DA1A2AAECC09}" presName="Accent" presStyleLbl="node1" presStyleIdx="0" presStyleCnt="3" custLinFactNeighborX="2059" custLinFactNeighborY="2893"/>
      <dgm:spPr/>
    </dgm:pt>
    <dgm:pt modelId="{4F1BA68E-FA13-4CD0-89BF-4BEAB83C9603}" type="pres">
      <dgm:prSet presAssocID="{2E4AC3C5-9280-49D6-BE54-DA1A2AAECC09}" presName="ParentBackground3" presStyleCnt="0"/>
      <dgm:spPr/>
    </dgm:pt>
    <dgm:pt modelId="{12B78F40-D6AE-4703-B697-55691F7EB6D0}" type="pres">
      <dgm:prSet presAssocID="{2E4AC3C5-9280-49D6-BE54-DA1A2AAECC09}" presName="ParentBackground" presStyleLbl="fgAcc1" presStyleIdx="0" presStyleCnt="3"/>
      <dgm:spPr/>
      <dgm:t>
        <a:bodyPr/>
        <a:lstStyle/>
        <a:p>
          <a:endParaRPr lang="en-US"/>
        </a:p>
      </dgm:t>
    </dgm:pt>
    <dgm:pt modelId="{8D3E40EF-F3DF-4625-801F-F6C82D50F209}" type="pres">
      <dgm:prSet presAssocID="{2E4AC3C5-9280-49D6-BE54-DA1A2AAECC09}" presName="Parent3" presStyleLbl="revTx" presStyleIdx="0" presStyleCnt="0">
        <dgm:presLayoutVars>
          <dgm:chMax val="1"/>
          <dgm:chPref val="1"/>
          <dgm:bulletEnabled val="1"/>
        </dgm:presLayoutVars>
      </dgm:prSet>
      <dgm:spPr/>
      <dgm:t>
        <a:bodyPr/>
        <a:lstStyle/>
        <a:p>
          <a:endParaRPr lang="en-US"/>
        </a:p>
      </dgm:t>
    </dgm:pt>
    <dgm:pt modelId="{FE13DD7C-AE2F-4E71-B9DE-F871F55CB97F}" type="pres">
      <dgm:prSet presAssocID="{75A9280F-3462-4F7E-A745-95A953F9AF1B}" presName="Accent2" presStyleCnt="0"/>
      <dgm:spPr/>
    </dgm:pt>
    <dgm:pt modelId="{52FAFF7D-1257-48CC-87FB-516C9C0656E8}" type="pres">
      <dgm:prSet presAssocID="{75A9280F-3462-4F7E-A745-95A953F9AF1B}" presName="Accent" presStyleLbl="node1" presStyleIdx="1" presStyleCnt="3"/>
      <dgm:spPr/>
    </dgm:pt>
    <dgm:pt modelId="{108B246D-6E92-4621-B4B2-7A556B342F70}" type="pres">
      <dgm:prSet presAssocID="{75A9280F-3462-4F7E-A745-95A953F9AF1B}" presName="ParentBackground2" presStyleCnt="0"/>
      <dgm:spPr/>
    </dgm:pt>
    <dgm:pt modelId="{DA27C28B-6552-4179-9E1C-93FE94AAAAC9}" type="pres">
      <dgm:prSet presAssocID="{75A9280F-3462-4F7E-A745-95A953F9AF1B}" presName="ParentBackground" presStyleLbl="fgAcc1" presStyleIdx="1" presStyleCnt="3"/>
      <dgm:spPr/>
      <dgm:t>
        <a:bodyPr/>
        <a:lstStyle/>
        <a:p>
          <a:endParaRPr lang="en-US"/>
        </a:p>
      </dgm:t>
    </dgm:pt>
    <dgm:pt modelId="{D43CB359-8AA7-4EEB-8070-240414CDF3A0}" type="pres">
      <dgm:prSet presAssocID="{75A9280F-3462-4F7E-A745-95A953F9AF1B}" presName="Parent2" presStyleLbl="revTx" presStyleIdx="0" presStyleCnt="0">
        <dgm:presLayoutVars>
          <dgm:chMax val="1"/>
          <dgm:chPref val="1"/>
          <dgm:bulletEnabled val="1"/>
        </dgm:presLayoutVars>
      </dgm:prSet>
      <dgm:spPr/>
      <dgm:t>
        <a:bodyPr/>
        <a:lstStyle/>
        <a:p>
          <a:endParaRPr lang="en-US"/>
        </a:p>
      </dgm:t>
    </dgm:pt>
    <dgm:pt modelId="{7BF37281-BEFA-49D1-8B8B-5A545794BB3B}" type="pres">
      <dgm:prSet presAssocID="{A2DEB664-9118-4F23-8166-9E8100BC1636}" presName="Accent1" presStyleCnt="0"/>
      <dgm:spPr/>
    </dgm:pt>
    <dgm:pt modelId="{9B0FE56A-05E6-4286-962C-6C019354159C}" type="pres">
      <dgm:prSet presAssocID="{A2DEB664-9118-4F23-8166-9E8100BC1636}" presName="Accent" presStyleLbl="node1" presStyleIdx="2" presStyleCnt="3"/>
      <dgm:spPr/>
    </dgm:pt>
    <dgm:pt modelId="{0A799F82-3080-46BF-8445-5DB4F66B18DA}" type="pres">
      <dgm:prSet presAssocID="{A2DEB664-9118-4F23-8166-9E8100BC1636}" presName="ParentBackground1" presStyleCnt="0"/>
      <dgm:spPr/>
    </dgm:pt>
    <dgm:pt modelId="{DEEC0E88-7FB8-46F0-AB9C-0CCFF68C422B}" type="pres">
      <dgm:prSet presAssocID="{A2DEB664-9118-4F23-8166-9E8100BC1636}" presName="ParentBackground" presStyleLbl="fgAcc1" presStyleIdx="2" presStyleCnt="3"/>
      <dgm:spPr/>
      <dgm:t>
        <a:bodyPr/>
        <a:lstStyle/>
        <a:p>
          <a:endParaRPr lang="en-US"/>
        </a:p>
      </dgm:t>
    </dgm:pt>
    <dgm:pt modelId="{1FCC0636-9625-4D78-85A8-BE458717F2FB}" type="pres">
      <dgm:prSet presAssocID="{A2DEB664-9118-4F23-8166-9E8100BC1636}" presName="Parent1" presStyleLbl="revTx" presStyleIdx="0" presStyleCnt="0">
        <dgm:presLayoutVars>
          <dgm:chMax val="1"/>
          <dgm:chPref val="1"/>
          <dgm:bulletEnabled val="1"/>
        </dgm:presLayoutVars>
      </dgm:prSet>
      <dgm:spPr/>
      <dgm:t>
        <a:bodyPr/>
        <a:lstStyle/>
        <a:p>
          <a:endParaRPr lang="en-US"/>
        </a:p>
      </dgm:t>
    </dgm:pt>
  </dgm:ptLst>
  <dgm:cxnLst>
    <dgm:cxn modelId="{3C0BC295-773D-4AE1-A6B6-5E7A9C41D4D2}" type="presOf" srcId="{75A9280F-3462-4F7E-A745-95A953F9AF1B}" destId="{DA27C28B-6552-4179-9E1C-93FE94AAAAC9}" srcOrd="0" destOrd="0" presId="urn:microsoft.com/office/officeart/2011/layout/CircleProcess"/>
    <dgm:cxn modelId="{75C0D161-F1BD-4C22-A418-4D670BEAF24E}" type="presOf" srcId="{A2DEB664-9118-4F23-8166-9E8100BC1636}" destId="{1FCC0636-9625-4D78-85A8-BE458717F2FB}" srcOrd="1" destOrd="0" presId="urn:microsoft.com/office/officeart/2011/layout/CircleProcess"/>
    <dgm:cxn modelId="{8B8C67BB-1AE9-4BEC-BB6B-4E0AA23AAD0C}" type="presOf" srcId="{BAF0A1CA-54D8-4C28-BF9A-440A72C4248E}" destId="{19634BE5-AF6F-439C-94F4-220C44789C1B}" srcOrd="0" destOrd="0" presId="urn:microsoft.com/office/officeart/2011/layout/CircleProcess"/>
    <dgm:cxn modelId="{402E84A8-4FB2-4D9C-B58A-3B7BB3B658F4}" srcId="{BAF0A1CA-54D8-4C28-BF9A-440A72C4248E}" destId="{75A9280F-3462-4F7E-A745-95A953F9AF1B}" srcOrd="1" destOrd="0" parTransId="{5CE7337C-7817-46DC-883D-9F4738127181}" sibTransId="{D47E8E15-CFC2-4DBC-93EB-F619B186633B}"/>
    <dgm:cxn modelId="{08B93897-463E-44DA-8B93-17052E80EBC5}" srcId="{BAF0A1CA-54D8-4C28-BF9A-440A72C4248E}" destId="{2E4AC3C5-9280-49D6-BE54-DA1A2AAECC09}" srcOrd="2" destOrd="0" parTransId="{68D7252B-C80A-471A-87EB-E1BD678D7CD9}" sibTransId="{39327CE9-1B52-469B-A1DC-BA339AD7C5A2}"/>
    <dgm:cxn modelId="{3A67B02A-083D-437C-A5C8-E70EF68D28F3}" type="presOf" srcId="{75A9280F-3462-4F7E-A745-95A953F9AF1B}" destId="{D43CB359-8AA7-4EEB-8070-240414CDF3A0}" srcOrd="1" destOrd="0" presId="urn:microsoft.com/office/officeart/2011/layout/CircleProcess"/>
    <dgm:cxn modelId="{2B777D0C-0D73-4797-AECB-BF84474E3B5E}" srcId="{BAF0A1CA-54D8-4C28-BF9A-440A72C4248E}" destId="{A2DEB664-9118-4F23-8166-9E8100BC1636}" srcOrd="0" destOrd="0" parTransId="{63786582-C03E-4C46-84F2-F2BE124C8A18}" sibTransId="{C6DC9B9B-3139-457F-B550-E8F765FFD58F}"/>
    <dgm:cxn modelId="{25F23F73-D526-4690-AFF1-1EAEA136FECE}" type="presOf" srcId="{2E4AC3C5-9280-49D6-BE54-DA1A2AAECC09}" destId="{8D3E40EF-F3DF-4625-801F-F6C82D50F209}" srcOrd="1" destOrd="0" presId="urn:microsoft.com/office/officeart/2011/layout/CircleProcess"/>
    <dgm:cxn modelId="{C43CEED0-7FDC-4BB3-A8DA-A381885544A3}" type="presOf" srcId="{A2DEB664-9118-4F23-8166-9E8100BC1636}" destId="{DEEC0E88-7FB8-46F0-AB9C-0CCFF68C422B}" srcOrd="0" destOrd="0" presId="urn:microsoft.com/office/officeart/2011/layout/CircleProcess"/>
    <dgm:cxn modelId="{7900D1ED-633E-498A-B4F9-22D300C0AD62}" type="presOf" srcId="{2E4AC3C5-9280-49D6-BE54-DA1A2AAECC09}" destId="{12B78F40-D6AE-4703-B697-55691F7EB6D0}" srcOrd="0" destOrd="0" presId="urn:microsoft.com/office/officeart/2011/layout/CircleProcess"/>
    <dgm:cxn modelId="{1739954E-06FD-4A98-8F62-9A3499D11347}" type="presParOf" srcId="{19634BE5-AF6F-439C-94F4-220C44789C1B}" destId="{501C3DB7-2CAF-4069-A5F3-B794D39B735A}" srcOrd="0" destOrd="0" presId="urn:microsoft.com/office/officeart/2011/layout/CircleProcess"/>
    <dgm:cxn modelId="{6C6EB193-684A-44AE-9FD9-A80F96975AF4}" type="presParOf" srcId="{501C3DB7-2CAF-4069-A5F3-B794D39B735A}" destId="{978244E1-477D-4288-B02E-68707E984280}" srcOrd="0" destOrd="0" presId="urn:microsoft.com/office/officeart/2011/layout/CircleProcess"/>
    <dgm:cxn modelId="{7900E36B-113B-450B-A753-D57A0091F3AC}" type="presParOf" srcId="{19634BE5-AF6F-439C-94F4-220C44789C1B}" destId="{4F1BA68E-FA13-4CD0-89BF-4BEAB83C9603}" srcOrd="1" destOrd="0" presId="urn:microsoft.com/office/officeart/2011/layout/CircleProcess"/>
    <dgm:cxn modelId="{8AAAF942-0CE9-453D-8488-D760F3FC3A01}" type="presParOf" srcId="{4F1BA68E-FA13-4CD0-89BF-4BEAB83C9603}" destId="{12B78F40-D6AE-4703-B697-55691F7EB6D0}" srcOrd="0" destOrd="0" presId="urn:microsoft.com/office/officeart/2011/layout/CircleProcess"/>
    <dgm:cxn modelId="{9EC4833A-A1EF-4BD2-BFF5-A0BD90252741}" type="presParOf" srcId="{19634BE5-AF6F-439C-94F4-220C44789C1B}" destId="{8D3E40EF-F3DF-4625-801F-F6C82D50F209}" srcOrd="2" destOrd="0" presId="urn:microsoft.com/office/officeart/2011/layout/CircleProcess"/>
    <dgm:cxn modelId="{0FA3D991-7122-42E7-9168-2AF7BBA209D7}" type="presParOf" srcId="{19634BE5-AF6F-439C-94F4-220C44789C1B}" destId="{FE13DD7C-AE2F-4E71-B9DE-F871F55CB97F}" srcOrd="3" destOrd="0" presId="urn:microsoft.com/office/officeart/2011/layout/CircleProcess"/>
    <dgm:cxn modelId="{4ABAA256-7D05-4BA3-B766-9674E9946890}" type="presParOf" srcId="{FE13DD7C-AE2F-4E71-B9DE-F871F55CB97F}" destId="{52FAFF7D-1257-48CC-87FB-516C9C0656E8}" srcOrd="0" destOrd="0" presId="urn:microsoft.com/office/officeart/2011/layout/CircleProcess"/>
    <dgm:cxn modelId="{324E52CC-EDC8-43F4-81BA-99F0228CBED9}" type="presParOf" srcId="{19634BE5-AF6F-439C-94F4-220C44789C1B}" destId="{108B246D-6E92-4621-B4B2-7A556B342F70}" srcOrd="4" destOrd="0" presId="urn:microsoft.com/office/officeart/2011/layout/CircleProcess"/>
    <dgm:cxn modelId="{1E4B6BE1-7F6F-409B-B000-FC1A84018A8D}" type="presParOf" srcId="{108B246D-6E92-4621-B4B2-7A556B342F70}" destId="{DA27C28B-6552-4179-9E1C-93FE94AAAAC9}" srcOrd="0" destOrd="0" presId="urn:microsoft.com/office/officeart/2011/layout/CircleProcess"/>
    <dgm:cxn modelId="{0A1072E4-3854-4DF8-B849-86C365267618}" type="presParOf" srcId="{19634BE5-AF6F-439C-94F4-220C44789C1B}" destId="{D43CB359-8AA7-4EEB-8070-240414CDF3A0}" srcOrd="5" destOrd="0" presId="urn:microsoft.com/office/officeart/2011/layout/CircleProcess"/>
    <dgm:cxn modelId="{6A00DDBA-9B19-44C1-920D-41763D01C32C}" type="presParOf" srcId="{19634BE5-AF6F-439C-94F4-220C44789C1B}" destId="{7BF37281-BEFA-49D1-8B8B-5A545794BB3B}" srcOrd="6" destOrd="0" presId="urn:microsoft.com/office/officeart/2011/layout/CircleProcess"/>
    <dgm:cxn modelId="{EA061025-8F61-45A6-8B27-6A4BD4764217}" type="presParOf" srcId="{7BF37281-BEFA-49D1-8B8B-5A545794BB3B}" destId="{9B0FE56A-05E6-4286-962C-6C019354159C}" srcOrd="0" destOrd="0" presId="urn:microsoft.com/office/officeart/2011/layout/CircleProcess"/>
    <dgm:cxn modelId="{2C8695F1-BBA6-4D5B-832F-F63B372547D2}" type="presParOf" srcId="{19634BE5-AF6F-439C-94F4-220C44789C1B}" destId="{0A799F82-3080-46BF-8445-5DB4F66B18DA}" srcOrd="7" destOrd="0" presId="urn:microsoft.com/office/officeart/2011/layout/CircleProcess"/>
    <dgm:cxn modelId="{873B40D7-F06E-46E4-A967-C200D90E2DE7}" type="presParOf" srcId="{0A799F82-3080-46BF-8445-5DB4F66B18DA}" destId="{DEEC0E88-7FB8-46F0-AB9C-0CCFF68C422B}" srcOrd="0" destOrd="0" presId="urn:microsoft.com/office/officeart/2011/layout/CircleProcess"/>
    <dgm:cxn modelId="{8796B335-41AC-4664-BE48-E3E81A978A85}" type="presParOf" srcId="{19634BE5-AF6F-439C-94F4-220C44789C1B}" destId="{1FCC0636-9625-4D78-85A8-BE458717F2FB}" srcOrd="8" destOrd="0" presId="urn:microsoft.com/office/officeart/2011/layout/Circle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A69291-A552-449D-9399-2BE4A925350D}">
      <dsp:nvSpPr>
        <dsp:cNvPr id="0" name=""/>
        <dsp:cNvSpPr/>
      </dsp:nvSpPr>
      <dsp:spPr>
        <a:xfrm>
          <a:off x="2689714" y="2771902"/>
          <a:ext cx="1772655" cy="177265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B</a:t>
          </a:r>
          <a:endParaRPr lang="en-US" sz="1800" kern="1200" dirty="0">
            <a:latin typeface="Garamond" pitchFamily="18" charset="0"/>
          </a:endParaRPr>
        </a:p>
      </dsp:txBody>
      <dsp:txXfrm>
        <a:off x="2689714" y="2771902"/>
        <a:ext cx="1772655" cy="1772655"/>
      </dsp:txXfrm>
    </dsp:sp>
    <dsp:sp modelId="{9132D9F2-7010-4ABC-9CF8-B840687E5C6C}">
      <dsp:nvSpPr>
        <dsp:cNvPr id="0" name=""/>
        <dsp:cNvSpPr/>
      </dsp:nvSpPr>
      <dsp:spPr>
        <a:xfrm rot="10800000">
          <a:off x="622377" y="3405626"/>
          <a:ext cx="1953633" cy="5052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CC3881-81EC-4423-BDEB-6EFEB7D63304}">
      <dsp:nvSpPr>
        <dsp:cNvPr id="0" name=""/>
        <dsp:cNvSpPr/>
      </dsp:nvSpPr>
      <dsp:spPr>
        <a:xfrm>
          <a:off x="1948" y="3161886"/>
          <a:ext cx="1240858" cy="99268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Cover Crop</a:t>
          </a:r>
          <a:endParaRPr lang="en-US" sz="1800" kern="1200" dirty="0">
            <a:latin typeface="Garamond" pitchFamily="18" charset="0"/>
          </a:endParaRPr>
        </a:p>
      </dsp:txBody>
      <dsp:txXfrm>
        <a:off x="1948" y="3161886"/>
        <a:ext cx="1240858" cy="992687"/>
      </dsp:txXfrm>
    </dsp:sp>
    <dsp:sp modelId="{435B39A4-3404-4524-92D5-CEFD41FF6E3E}">
      <dsp:nvSpPr>
        <dsp:cNvPr id="0" name=""/>
        <dsp:cNvSpPr/>
      </dsp:nvSpPr>
      <dsp:spPr>
        <a:xfrm rot="12600000">
          <a:off x="887225" y="2417202"/>
          <a:ext cx="1953633" cy="5052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524B40-1703-4E59-9413-84D7B6D746F5}">
      <dsp:nvSpPr>
        <dsp:cNvPr id="0" name=""/>
        <dsp:cNvSpPr/>
      </dsp:nvSpPr>
      <dsp:spPr>
        <a:xfrm>
          <a:off x="397664" y="1685054"/>
          <a:ext cx="1240858" cy="99268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Vegetative Filter Strips</a:t>
          </a:r>
          <a:endParaRPr lang="en-US" sz="1800" kern="1200" dirty="0">
            <a:latin typeface="Garamond" pitchFamily="18" charset="0"/>
          </a:endParaRPr>
        </a:p>
      </dsp:txBody>
      <dsp:txXfrm>
        <a:off x="397664" y="1685054"/>
        <a:ext cx="1240858" cy="992687"/>
      </dsp:txXfrm>
    </dsp:sp>
    <dsp:sp modelId="{ABEDDBFD-5B7B-498E-95B1-9BEF4363EBFD}">
      <dsp:nvSpPr>
        <dsp:cNvPr id="0" name=""/>
        <dsp:cNvSpPr/>
      </dsp:nvSpPr>
      <dsp:spPr>
        <a:xfrm rot="14400000">
          <a:off x="1610801" y="1693626"/>
          <a:ext cx="1953633" cy="5052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21E7D3-BE06-46A9-A45E-62274EB8E44F}">
      <dsp:nvSpPr>
        <dsp:cNvPr id="0" name=""/>
        <dsp:cNvSpPr/>
      </dsp:nvSpPr>
      <dsp:spPr>
        <a:xfrm>
          <a:off x="1478780" y="603937"/>
          <a:ext cx="1240858" cy="99268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Nutrient </a:t>
          </a:r>
          <a:r>
            <a:rPr lang="en-US" sz="1800" kern="1200" dirty="0" err="1" smtClean="0">
              <a:latin typeface="Garamond" pitchFamily="18" charset="0"/>
            </a:rPr>
            <a:t>Mgt</a:t>
          </a:r>
          <a:r>
            <a:rPr lang="en-US" sz="1800" kern="1200" dirty="0" smtClean="0">
              <a:latin typeface="Garamond" pitchFamily="18" charset="0"/>
            </a:rPr>
            <a:t> Plans</a:t>
          </a:r>
          <a:endParaRPr lang="en-US" sz="1800" kern="1200" dirty="0">
            <a:latin typeface="Garamond" pitchFamily="18" charset="0"/>
          </a:endParaRPr>
        </a:p>
      </dsp:txBody>
      <dsp:txXfrm>
        <a:off x="1478780" y="603937"/>
        <a:ext cx="1240858" cy="992687"/>
      </dsp:txXfrm>
    </dsp:sp>
    <dsp:sp modelId="{434D70DB-090C-4612-9E7C-22A6D9E1E7E7}">
      <dsp:nvSpPr>
        <dsp:cNvPr id="0" name=""/>
        <dsp:cNvSpPr/>
      </dsp:nvSpPr>
      <dsp:spPr>
        <a:xfrm rot="16200000">
          <a:off x="2599225" y="1428778"/>
          <a:ext cx="1953633" cy="5052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90FEDF-0F94-4800-B6EB-B3D68203DFAB}">
      <dsp:nvSpPr>
        <dsp:cNvPr id="0" name=""/>
        <dsp:cNvSpPr/>
      </dsp:nvSpPr>
      <dsp:spPr>
        <a:xfrm>
          <a:off x="2889072" y="208221"/>
          <a:ext cx="1373940" cy="99268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Conservation/ No Till</a:t>
          </a:r>
          <a:endParaRPr lang="en-US" sz="1800" kern="1200" dirty="0">
            <a:latin typeface="Garamond" pitchFamily="18" charset="0"/>
          </a:endParaRPr>
        </a:p>
      </dsp:txBody>
      <dsp:txXfrm>
        <a:off x="2889072" y="208221"/>
        <a:ext cx="1373940" cy="992687"/>
      </dsp:txXfrm>
    </dsp:sp>
    <dsp:sp modelId="{DBA69B0F-E7EE-402B-BEF1-65505632E2B5}">
      <dsp:nvSpPr>
        <dsp:cNvPr id="0" name=""/>
        <dsp:cNvSpPr/>
      </dsp:nvSpPr>
      <dsp:spPr>
        <a:xfrm rot="18000000">
          <a:off x="3587649" y="1693626"/>
          <a:ext cx="1953633" cy="5052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A167A8-B4AF-485A-BF33-559212908C8F}">
      <dsp:nvSpPr>
        <dsp:cNvPr id="0" name=""/>
        <dsp:cNvSpPr/>
      </dsp:nvSpPr>
      <dsp:spPr>
        <a:xfrm>
          <a:off x="4432445" y="603937"/>
          <a:ext cx="1240858" cy="99268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Water Control Structure</a:t>
          </a:r>
          <a:endParaRPr lang="en-US" sz="1800" kern="1200" dirty="0">
            <a:latin typeface="Garamond" pitchFamily="18" charset="0"/>
          </a:endParaRPr>
        </a:p>
      </dsp:txBody>
      <dsp:txXfrm>
        <a:off x="4432445" y="603937"/>
        <a:ext cx="1240858" cy="992687"/>
      </dsp:txXfrm>
    </dsp:sp>
    <dsp:sp modelId="{7AE14D0C-72A5-4E8C-9718-321F0D03B186}">
      <dsp:nvSpPr>
        <dsp:cNvPr id="0" name=""/>
        <dsp:cNvSpPr/>
      </dsp:nvSpPr>
      <dsp:spPr>
        <a:xfrm rot="19800000">
          <a:off x="4311226" y="2417202"/>
          <a:ext cx="1953633" cy="5052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1D35CC-BA96-41A2-9038-C946C3EA0B21}">
      <dsp:nvSpPr>
        <dsp:cNvPr id="0" name=""/>
        <dsp:cNvSpPr/>
      </dsp:nvSpPr>
      <dsp:spPr>
        <a:xfrm>
          <a:off x="5513561" y="1685054"/>
          <a:ext cx="1240858" cy="99268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Grade Stabilization</a:t>
          </a:r>
          <a:endParaRPr lang="en-US" sz="1800" kern="1200" dirty="0">
            <a:latin typeface="Garamond" pitchFamily="18" charset="0"/>
          </a:endParaRPr>
        </a:p>
      </dsp:txBody>
      <dsp:txXfrm>
        <a:off x="5513561" y="1685054"/>
        <a:ext cx="1240858" cy="992687"/>
      </dsp:txXfrm>
    </dsp:sp>
    <dsp:sp modelId="{E96AED09-F252-4CE9-826E-D6793947049B}">
      <dsp:nvSpPr>
        <dsp:cNvPr id="0" name=""/>
        <dsp:cNvSpPr/>
      </dsp:nvSpPr>
      <dsp:spPr>
        <a:xfrm>
          <a:off x="4576073" y="3405626"/>
          <a:ext cx="1953633" cy="5052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07D09E-F14E-4FEB-9616-F653BBDFEF17}">
      <dsp:nvSpPr>
        <dsp:cNvPr id="0" name=""/>
        <dsp:cNvSpPr/>
      </dsp:nvSpPr>
      <dsp:spPr>
        <a:xfrm>
          <a:off x="5909277" y="3161886"/>
          <a:ext cx="1240858" cy="99268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Riparian planting</a:t>
          </a:r>
          <a:endParaRPr lang="en-US" sz="1800" kern="1200" dirty="0">
            <a:latin typeface="Garamond" pitchFamily="18" charset="0"/>
          </a:endParaRPr>
        </a:p>
      </dsp:txBody>
      <dsp:txXfrm>
        <a:off x="5909277" y="3161886"/>
        <a:ext cx="1240858" cy="99268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78244E1-477D-4288-B02E-68707E984280}">
      <dsp:nvSpPr>
        <dsp:cNvPr id="0" name=""/>
        <dsp:cNvSpPr/>
      </dsp:nvSpPr>
      <dsp:spPr>
        <a:xfrm>
          <a:off x="4255646" y="1165065"/>
          <a:ext cx="1840353" cy="18406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B78F40-D6AE-4703-B697-55691F7EB6D0}">
      <dsp:nvSpPr>
        <dsp:cNvPr id="0" name=""/>
        <dsp:cNvSpPr/>
      </dsp:nvSpPr>
      <dsp:spPr>
        <a:xfrm>
          <a:off x="4279994" y="1173181"/>
          <a:ext cx="1718142" cy="1717959"/>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Garamond" pitchFamily="18" charset="0"/>
            </a:rPr>
            <a:t>Hydrological Response Units</a:t>
          </a:r>
          <a:endParaRPr lang="en-US" sz="1800" kern="1200" dirty="0">
            <a:latin typeface="Garamond" pitchFamily="18" charset="0"/>
          </a:endParaRPr>
        </a:p>
      </dsp:txBody>
      <dsp:txXfrm>
        <a:off x="4525614" y="1418650"/>
        <a:ext cx="1226902" cy="1227021"/>
      </dsp:txXfrm>
    </dsp:sp>
    <dsp:sp modelId="{52FAFF7D-1257-48CC-87FB-516C9C0656E8}">
      <dsp:nvSpPr>
        <dsp:cNvPr id="0" name=""/>
        <dsp:cNvSpPr/>
      </dsp:nvSpPr>
      <dsp:spPr>
        <a:xfrm rot="2700000">
          <a:off x="2319047" y="1114039"/>
          <a:ext cx="1835921" cy="1835921"/>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27C28B-6552-4179-9E1C-93FE94AAAAC9}">
      <dsp:nvSpPr>
        <dsp:cNvPr id="0" name=""/>
        <dsp:cNvSpPr/>
      </dsp:nvSpPr>
      <dsp:spPr>
        <a:xfrm>
          <a:off x="2377936" y="1173181"/>
          <a:ext cx="1718142" cy="1717959"/>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Garamond" pitchFamily="18" charset="0"/>
            </a:rPr>
            <a:t>12-digit sub-watershed</a:t>
          </a:r>
          <a:endParaRPr lang="en-US" sz="2000" kern="1200" dirty="0">
            <a:latin typeface="Garamond" pitchFamily="18" charset="0"/>
          </a:endParaRPr>
        </a:p>
      </dsp:txBody>
      <dsp:txXfrm>
        <a:off x="2623556" y="1418650"/>
        <a:ext cx="1226902" cy="1227021"/>
      </dsp:txXfrm>
    </dsp:sp>
    <dsp:sp modelId="{9B0FE56A-05E6-4286-962C-6C019354159C}">
      <dsp:nvSpPr>
        <dsp:cNvPr id="0" name=""/>
        <dsp:cNvSpPr/>
      </dsp:nvSpPr>
      <dsp:spPr>
        <a:xfrm rot="2700000">
          <a:off x="416988" y="1114039"/>
          <a:ext cx="1835921" cy="1835921"/>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EC0E88-7FB8-46F0-AB9C-0CCFF68C422B}">
      <dsp:nvSpPr>
        <dsp:cNvPr id="0" name=""/>
        <dsp:cNvSpPr/>
      </dsp:nvSpPr>
      <dsp:spPr>
        <a:xfrm>
          <a:off x="475877" y="1173181"/>
          <a:ext cx="1718142" cy="1717959"/>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Garamond" pitchFamily="18" charset="0"/>
            </a:rPr>
            <a:t>Watershed</a:t>
          </a:r>
          <a:endParaRPr lang="en-US" sz="2000" kern="1200" dirty="0">
            <a:latin typeface="Garamond" pitchFamily="18" charset="0"/>
          </a:endParaRPr>
        </a:p>
      </dsp:txBody>
      <dsp:txXfrm>
        <a:off x="721498" y="1418650"/>
        <a:ext cx="1226902" cy="122702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2771D-FB58-42BA-889C-63FB9C5631F8}" type="datetimeFigureOut">
              <a:rPr lang="en-US" smtClean="0"/>
              <a:pPr/>
              <a:t>9/22/2011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F802E7-E4A8-4AD1-B857-CBA0AB06E9C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val="2107471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lets start with a little bit</a:t>
            </a:r>
            <a:r>
              <a:rPr lang="en-US" baseline="0" dirty="0" smtClean="0"/>
              <a:t> of information about the watershed. </a:t>
            </a:r>
          </a:p>
          <a:p>
            <a:endParaRPr lang="en-US" baseline="0" dirty="0" smtClean="0"/>
          </a:p>
          <a:p>
            <a:r>
              <a:rPr lang="en-US" baseline="0" dirty="0" smtClean="0"/>
              <a:t>As most of you know, LRW is one of the 8-digit priority watershed that was listed in the 2005 – 2010 NPS management plan and is also in the list of 2011 – 2016 management plan.</a:t>
            </a:r>
          </a:p>
          <a:p>
            <a:endParaRPr lang="en-US" baseline="0" dirty="0" smtClean="0"/>
          </a:p>
          <a:p>
            <a:r>
              <a:rPr lang="en-US" baseline="0" dirty="0" smtClean="0"/>
              <a:t>The L’Anguille River is on the 303(d) list of impaired water bodies in the State.</a:t>
            </a:r>
          </a:p>
          <a:p>
            <a:endParaRPr lang="en-US" baseline="0" dirty="0" smtClean="0"/>
          </a:p>
          <a:p>
            <a:r>
              <a:rPr lang="en-US" baseline="0" dirty="0" smtClean="0"/>
              <a:t>The sources of impairment of the LR is due to in-stream sediment erosion (likely due to ditching/channelization in the watershed) and excessive silt load from row crops. </a:t>
            </a:r>
          </a:p>
          <a:p>
            <a:endParaRPr lang="en-US" baseline="0" dirty="0" smtClean="0"/>
          </a:p>
          <a:p>
            <a:r>
              <a:rPr lang="en-US" baseline="0" dirty="0" smtClean="0"/>
              <a:t>And since 70% of the watershed is under row crops it is also likely that nutrients such as phosphorus and nitrogen are carried in the water body. </a:t>
            </a:r>
          </a:p>
          <a:p>
            <a:endParaRPr lang="en-US" baseline="0" dirty="0" smtClean="0"/>
          </a:p>
          <a:p>
            <a:r>
              <a:rPr lang="en-US" baseline="0" dirty="0" smtClean="0"/>
              <a:t>Overall, implementing BMPs in this watershed is useful to reduce the load originating from various sources.</a:t>
            </a:r>
            <a:endParaRPr lang="en-US" dirty="0"/>
          </a:p>
        </p:txBody>
      </p:sp>
      <p:sp>
        <p:nvSpPr>
          <p:cNvPr id="4" name="Slide Number Placeholder 3"/>
          <p:cNvSpPr>
            <a:spLocks noGrp="1"/>
          </p:cNvSpPr>
          <p:nvPr>
            <p:ph type="sldNum" sz="quarter" idx="10"/>
          </p:nvPr>
        </p:nvSpPr>
        <p:spPr/>
        <p:txBody>
          <a:bodyPr/>
          <a:lstStyle/>
          <a:p>
            <a:fld id="{27F802E7-E4A8-4AD1-B857-CBA0AB06E9C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a:t>
            </a:r>
            <a:r>
              <a:rPr lang="en-US" baseline="0" dirty="0" smtClean="0"/>
              <a:t> first task was to create an inventory of all the past BMP efforts in this watershed.</a:t>
            </a:r>
          </a:p>
          <a:p>
            <a:endParaRPr lang="en-US" baseline="0" dirty="0" smtClean="0"/>
          </a:p>
          <a:p>
            <a:r>
              <a:rPr lang="en-US" baseline="0" dirty="0" smtClean="0"/>
              <a:t>We started out with searching the Arkansaswater.org, 319 document database. This database has reports from projects conducted in the watershed since the last 11 years. The reports gave a lot of information on some of the BMP demonstration and cost share project conducted by various conservation districts, state agencies, federal agencies and NRCS. All information was collected and organized which gave a sense of the all the work that has been done. It also gives a background on what are the BMPs that are feasible based on field conditions.</a:t>
            </a:r>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some of the BMPs we came across were cover crops, vegetative filter strips, nutrient management plans, changing tillage practice to no till, and implementing water control structures. </a:t>
            </a:r>
          </a:p>
          <a:p>
            <a:endParaRPr lang="en-US" baseline="0" dirty="0" smtClean="0"/>
          </a:p>
          <a:p>
            <a:r>
              <a:rPr lang="en-US" baseline="0" dirty="0" smtClean="0"/>
              <a:t>The database also includes the location, land use, agency, and corresponding NRCS code for each BMP. For instance, based on NRCS data it was found that NMP’s were written for 470 farms covering about 22,523 acres in the entire watershed. Also, </a:t>
            </a:r>
            <a:r>
              <a:rPr lang="en-US" sz="1200" kern="1200" dirty="0" smtClean="0">
                <a:solidFill>
                  <a:schemeClr val="tx1"/>
                </a:solidFill>
                <a:effectLst/>
                <a:latin typeface="+mn-lt"/>
                <a:ea typeface="+mn-ea"/>
                <a:cs typeface="+mn-cs"/>
              </a:rPr>
              <a:t>with financial support from the Arkansas Natural Resources Commission (ANRC), the St. Francis and Lee County Conservation districts made a no-till drill freely available to interested farmers when they agreed to plant no-till for at least two years. Similarly, the L’Anguille watershed partners and Ducks Unlimited implemented a cost share program to install water control structures in rice fields.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meta-analysis was critical for understanding BMPs that can</a:t>
            </a:r>
            <a:r>
              <a:rPr lang="en-US" sz="1200" kern="1200" baseline="0" dirty="0" smtClean="0">
                <a:solidFill>
                  <a:schemeClr val="tx1"/>
                </a:solidFill>
                <a:effectLst/>
                <a:latin typeface="+mn-lt"/>
                <a:ea typeface="+mn-ea"/>
                <a:cs typeface="+mn-cs"/>
              </a:rPr>
              <a:t> be implemented and spatially optimized in the watershed.</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map summarizes</a:t>
            </a:r>
            <a:r>
              <a:rPr lang="en-US" baseline="0" dirty="0" smtClean="0"/>
              <a:t> the information collected in the BMP database by showing the number of BMPs implemented in each 12-digit HUC watershed. Since, implementation is now being encouraged at the 12-digit HUC level, it is useful to look at where BMPs were implemented.</a:t>
            </a:r>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next task was to represent BMPs in a validated watershed model for the L’Anguille River.</a:t>
            </a:r>
            <a:r>
              <a:rPr lang="en-US" baseline="0" dirty="0" smtClean="0"/>
              <a:t> </a:t>
            </a:r>
          </a:p>
          <a:p>
            <a:endParaRPr lang="en-US" baseline="0" dirty="0" smtClean="0"/>
          </a:p>
          <a:p>
            <a:r>
              <a:rPr lang="en-US" baseline="0" dirty="0" smtClean="0"/>
              <a:t>Before that, it useful to understand how BMPs are represented in the SWAT model. The SWAT model uses a GIS to delineate a watershed into 12-digit HUC subwatersheds and then subwatershed are further divided into smaller areas called hydrological response units or HRUs, in short. HRUs are similar to fields or farms in a watershed although it may not exactly be of that size and shape. </a:t>
            </a:r>
          </a:p>
          <a:p>
            <a:endParaRPr lang="en-US" baseline="0" dirty="0" smtClean="0"/>
          </a:p>
          <a:p>
            <a:r>
              <a:rPr lang="en-US" baseline="0" dirty="0" smtClean="0"/>
              <a:t>Each HRU is then tied up with several GIS databases and remote sensing layers such as daily precipitation (for about 23 years in our case), land-uses, topography information such as elevation and slope, and the SSURGO soil database which includes soil physical and biological information at the highest spatial resolution. </a:t>
            </a:r>
          </a:p>
          <a:p>
            <a:endParaRPr lang="en-US" baseline="0" dirty="0" smtClean="0"/>
          </a:p>
          <a:p>
            <a:r>
              <a:rPr lang="en-US" baseline="0" dirty="0" smtClean="0"/>
              <a:t>Using this information, HRUs simulate all the watershed processes such hydrology, plant growth, pollutant transport, etc. One that is most important in our case in crop growth. Each HRU can be customized to include various management operations such as tillage, sowing, irrigation, fertilizer application, harvest, residue management, etc.  It also calculates the hydrology, sediment and nutrient loss. </a:t>
            </a:r>
          </a:p>
          <a:p>
            <a:endParaRPr lang="en-US" baseline="0" dirty="0" smtClean="0"/>
          </a:p>
          <a:p>
            <a:r>
              <a:rPr lang="en-US" baseline="0" dirty="0" smtClean="0"/>
              <a:t>HRUs also have the facility of representing various BMPs such as filter strips, NMPs, no till practices, and cover crop. So using the BMP database information, we developed 33 BMP combinations and implemented them on HRUs based on particular land use and simulated the model using 23 years of data to estimate the effectiveness on a long-term basis.</a:t>
            </a:r>
            <a:endParaRPr lang="en-US" dirty="0" smtClean="0"/>
          </a:p>
        </p:txBody>
      </p:sp>
      <p:sp>
        <p:nvSpPr>
          <p:cNvPr id="4" name="Slide Number Placeholder 3"/>
          <p:cNvSpPr>
            <a:spLocks noGrp="1"/>
          </p:cNvSpPr>
          <p:nvPr>
            <p:ph type="sldNum" sz="quarter" idx="10"/>
          </p:nvPr>
        </p:nvSpPr>
        <p:spPr/>
        <p:txBody>
          <a:bodyPr/>
          <a:lstStyle/>
          <a:p>
            <a:fld id="{FECF2ACB-ACF5-4D55-AF70-58BC5887153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map shows</a:t>
            </a:r>
            <a:r>
              <a:rPr lang="en-US" baseline="0" dirty="0" smtClean="0"/>
              <a:t> results obtained from top-10 BMP scenario application.  There are separate maps for sediment, total phosphorus, and total nitrogen. These maps show how BMPs perform spatially.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Some of the highest BMP efficiencies were observed in the eastern part of the watershed</a:t>
            </a:r>
            <a:r>
              <a:rPr lang="en-US" sz="1200" kern="1200" baseline="0" dirty="0" smtClean="0">
                <a:solidFill>
                  <a:schemeClr val="tx1"/>
                </a:solidFill>
                <a:effectLst/>
                <a:latin typeface="+mn-lt"/>
                <a:ea typeface="+mn-ea"/>
                <a:cs typeface="+mn-cs"/>
              </a:rPr>
              <a:t> which could be related to its</a:t>
            </a:r>
            <a:r>
              <a:rPr lang="en-US" sz="1200" kern="1200" dirty="0" smtClean="0">
                <a:solidFill>
                  <a:schemeClr val="tx1"/>
                </a:solidFill>
                <a:effectLst/>
                <a:latin typeface="+mn-lt"/>
                <a:ea typeface="+mn-ea"/>
                <a:cs typeface="+mn-cs"/>
              </a:rPr>
              <a:t> steeper topography.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Interestingly, BMP efficiency for several subwatersheds was similar across the three maps. This correlation indicates that various pollutant interact with each other and hence, a BMP targeting sediment loss is likely to reduce total phosphorus and total nitrogen losses also.</a:t>
            </a:r>
          </a:p>
          <a:p>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 result also brings</a:t>
            </a:r>
            <a:r>
              <a:rPr lang="en-US" baseline="0" dirty="0" smtClean="0"/>
              <a:t> us to the need for optimizing the placement of BMPs. So this graph here shows the pollutant load contribution from against watershed area. It is clear that this relationship is not linear. </a:t>
            </a:r>
          </a:p>
          <a:p>
            <a:endParaRPr lang="en-US" baseline="0" dirty="0" smtClean="0"/>
          </a:p>
          <a:p>
            <a:r>
              <a:rPr lang="en-US" baseline="0" dirty="0" smtClean="0"/>
              <a:t>For instance, by identify optimal locations and target just 10% of the watershed about 60% of sediment load, 40% of TP load, and 30% of TN load could be reduced. However, such optimization can be computationally challenging as seen in the next slide.</a:t>
            </a:r>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Spatial optimization</a:t>
            </a:r>
            <a:r>
              <a:rPr lang="en-US" baseline="0" dirty="0" smtClean="0"/>
              <a:t> of BMPs can quickly get complicated and computationally intensive. In this project, 33 BMP combinations were identified based on various land-use constraints. These could be potentially placed in 833 HRUs in the model.  Also, since the model was setup for 23-year model run on a daily basis, the complexity to minimize cost and maximize BMP efficiency increased tremendously.</a:t>
            </a:r>
          </a:p>
          <a:p>
            <a:endParaRPr lang="en-US" baseline="0" dirty="0" smtClean="0"/>
          </a:p>
          <a:p>
            <a:r>
              <a:rPr lang="en-US" baseline="0" dirty="0" smtClean="0"/>
              <a:t>So an artificial intelligence technique on the super-computing facility at the U of A was used to search through various BMP combinations for each HRU and identify optimal locations for placing BMPs.</a:t>
            </a:r>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result of this exercise was that we were</a:t>
            </a:r>
            <a:r>
              <a:rPr lang="en-US" baseline="0" dirty="0" smtClean="0"/>
              <a:t> able to identify what are those ideal BMP locations that can result in maximum pollutant reduction at a particular cost. To demonstrate this, three cost scenarios were picked up: lowest, highest and medium cost to see where those BMPs are. </a:t>
            </a:r>
            <a:r>
              <a:rPr lang="en-US" sz="1200" kern="1200" dirty="0" smtClean="0">
                <a:solidFill>
                  <a:schemeClr val="tx1"/>
                </a:solidFill>
                <a:effectLst/>
                <a:latin typeface="+mn-lt"/>
                <a:ea typeface="+mn-ea"/>
                <a:cs typeface="+mn-cs"/>
              </a:rPr>
              <a:t>Results showed that the sediment loss reduction ranged from 7.9% to 27.1% depending on various cost scenarios.</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Typically, larger cost investment resulted in greater sediment reduction. However, the benefits were not always proportional to cost. When the investments were increased from $33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a:t>
            </a:r>
            <a:r>
              <a:rPr lang="en-US" sz="1200" kern="1200" dirty="0" err="1" smtClean="0">
                <a:solidFill>
                  <a:schemeClr val="tx1"/>
                </a:solidFill>
                <a:effectLst/>
                <a:latin typeface="+mn-lt"/>
                <a:ea typeface="+mn-ea"/>
                <a:cs typeface="+mn-cs"/>
              </a:rPr>
              <a:t>yr</a:t>
            </a:r>
            <a:r>
              <a:rPr lang="en-US" sz="1200" kern="1200" dirty="0" smtClean="0">
                <a:solidFill>
                  <a:schemeClr val="tx1"/>
                </a:solidFill>
                <a:effectLst/>
                <a:latin typeface="+mn-lt"/>
                <a:ea typeface="+mn-ea"/>
                <a:cs typeface="+mn-cs"/>
              </a:rPr>
              <a:t> to $100 ha/</a:t>
            </a:r>
            <a:r>
              <a:rPr lang="en-US" sz="1200" kern="1200" dirty="0" err="1" smtClean="0">
                <a:solidFill>
                  <a:schemeClr val="tx1"/>
                </a:solidFill>
                <a:effectLst/>
                <a:latin typeface="+mn-lt"/>
                <a:ea typeface="+mn-ea"/>
                <a:cs typeface="+mn-cs"/>
              </a:rPr>
              <a:t>yr</a:t>
            </a:r>
            <a:r>
              <a:rPr lang="en-US" sz="1200" kern="1200" dirty="0" smtClean="0">
                <a:solidFill>
                  <a:schemeClr val="tx1"/>
                </a:solidFill>
                <a:effectLst/>
                <a:latin typeface="+mn-lt"/>
                <a:ea typeface="+mn-ea"/>
                <a:cs typeface="+mn-cs"/>
              </a:rPr>
              <a:t>, the sediment reduction was not appreciable. This highlights the need for strategic placement of BMPs and targeting those areas where maximum return on investment can be achieved.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was also found that multiple BMP combination resulted</a:t>
            </a:r>
            <a:r>
              <a:rPr lang="en-US" sz="1200" kern="1200" baseline="0" dirty="0" smtClean="0">
                <a:solidFill>
                  <a:schemeClr val="tx1"/>
                </a:solidFill>
                <a:effectLst/>
                <a:latin typeface="+mn-lt"/>
                <a:ea typeface="+mn-ea"/>
                <a:cs typeface="+mn-cs"/>
              </a:rPr>
              <a:t> in higher pollutant reduction</a:t>
            </a:r>
            <a:r>
              <a:rPr lang="en-US" sz="1200" kern="1200" dirty="0" smtClean="0">
                <a:solidFill>
                  <a:schemeClr val="tx1"/>
                </a:solidFill>
                <a:effectLst/>
                <a:latin typeface="+mn-lt"/>
                <a:ea typeface="+mn-ea"/>
                <a:cs typeface="+mn-cs"/>
              </a:rPr>
              <a:t>. For instance, BMP scenario 16 (NMP + no-till + </a:t>
            </a:r>
            <a:r>
              <a:rPr lang="en-US" sz="1200" kern="1200" dirty="0" err="1" smtClean="0">
                <a:solidFill>
                  <a:schemeClr val="tx1"/>
                </a:solidFill>
                <a:effectLst/>
                <a:latin typeface="+mn-lt"/>
                <a:ea typeface="+mn-ea"/>
                <a:cs typeface="+mn-cs"/>
              </a:rPr>
              <a:t>VFSRatio</a:t>
            </a:r>
            <a:r>
              <a:rPr lang="en-US" sz="1200" kern="1200" dirty="0" smtClean="0">
                <a:solidFill>
                  <a:schemeClr val="tx1"/>
                </a:solidFill>
                <a:effectLst/>
                <a:latin typeface="+mn-lt"/>
                <a:ea typeface="+mn-ea"/>
                <a:cs typeface="+mn-cs"/>
              </a:rPr>
              <a:t> 10) was applied on 13%, and 17% HRUs for medium, and highest cost scenarios, respectively. This shows that BMP combination on hot spot areas can be more effective than single BMPs applied across many fields in the watershed.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Because row crop agriculture occupies about 70% of the watershed area, nutrient loss from farm operations is a major concern.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seen in the sediment optimization results, the benefits were not always proportional to cost. An increase in investment from $21 ha/</a:t>
            </a:r>
            <a:r>
              <a:rPr lang="en-US" sz="1200" kern="1200" dirty="0" err="1" smtClean="0">
                <a:solidFill>
                  <a:schemeClr val="tx1"/>
                </a:solidFill>
                <a:effectLst/>
                <a:latin typeface="+mn-lt"/>
                <a:ea typeface="+mn-ea"/>
                <a:cs typeface="+mn-cs"/>
              </a:rPr>
              <a:t>yr</a:t>
            </a:r>
            <a:r>
              <a:rPr lang="en-US" sz="1200" kern="1200" dirty="0" smtClean="0">
                <a:solidFill>
                  <a:schemeClr val="tx1"/>
                </a:solidFill>
                <a:effectLst/>
                <a:latin typeface="+mn-lt"/>
                <a:ea typeface="+mn-ea"/>
                <a:cs typeface="+mn-cs"/>
              </a:rPr>
              <a:t> (medium) to $49 ha/</a:t>
            </a:r>
            <a:r>
              <a:rPr lang="en-US" sz="1200" kern="1200" dirty="0" err="1" smtClean="0">
                <a:solidFill>
                  <a:schemeClr val="tx1"/>
                </a:solidFill>
                <a:effectLst/>
                <a:latin typeface="+mn-lt"/>
                <a:ea typeface="+mn-ea"/>
                <a:cs typeface="+mn-cs"/>
              </a:rPr>
              <a:t>yr</a:t>
            </a:r>
            <a:r>
              <a:rPr lang="en-US" sz="1200" kern="1200" dirty="0" smtClean="0">
                <a:solidFill>
                  <a:schemeClr val="tx1"/>
                </a:solidFill>
                <a:effectLst/>
                <a:latin typeface="+mn-lt"/>
                <a:ea typeface="+mn-ea"/>
                <a:cs typeface="+mn-cs"/>
              </a:rPr>
              <a:t> (maximum) resulted in a smaller and disproportionate TP reduction from 45.5% to 56.6%.</a:t>
            </a:r>
            <a:r>
              <a:rPr lang="en-US" sz="1200" kern="1200" baseline="0" dirty="0" smtClean="0">
                <a:solidFill>
                  <a:schemeClr val="tx1"/>
                </a:solidFill>
                <a:effectLst/>
                <a:latin typeface="+mn-lt"/>
                <a:ea typeface="+mn-ea"/>
                <a:cs typeface="+mn-cs"/>
              </a:rPr>
              <a:t> Hence, targeting combination BMPs is critical.</a:t>
            </a:r>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Similar results were seen in TN. </a:t>
            </a:r>
            <a:r>
              <a:rPr lang="en-US" sz="1200" kern="1200" dirty="0" smtClean="0">
                <a:solidFill>
                  <a:schemeClr val="tx1"/>
                </a:solidFill>
                <a:effectLst/>
                <a:latin typeface="+mn-lt"/>
                <a:ea typeface="+mn-ea"/>
                <a:cs typeface="+mn-cs"/>
              </a:rPr>
              <a:t>An increase in investment from $34.1 ha/</a:t>
            </a:r>
            <a:r>
              <a:rPr lang="en-US" sz="1200" kern="1200" dirty="0" err="1" smtClean="0">
                <a:solidFill>
                  <a:schemeClr val="tx1"/>
                </a:solidFill>
                <a:effectLst/>
                <a:latin typeface="+mn-lt"/>
                <a:ea typeface="+mn-ea"/>
                <a:cs typeface="+mn-cs"/>
              </a:rPr>
              <a:t>yr</a:t>
            </a:r>
            <a:r>
              <a:rPr lang="en-US" sz="1200" kern="1200" dirty="0" smtClean="0">
                <a:solidFill>
                  <a:schemeClr val="tx1"/>
                </a:solidFill>
                <a:effectLst/>
                <a:latin typeface="+mn-lt"/>
                <a:ea typeface="+mn-ea"/>
                <a:cs typeface="+mn-cs"/>
              </a:rPr>
              <a:t> (average) to $96.9 ha/</a:t>
            </a:r>
            <a:r>
              <a:rPr lang="en-US" sz="1200" kern="1200" dirty="0" err="1" smtClean="0">
                <a:solidFill>
                  <a:schemeClr val="tx1"/>
                </a:solidFill>
                <a:effectLst/>
                <a:latin typeface="+mn-lt"/>
                <a:ea typeface="+mn-ea"/>
                <a:cs typeface="+mn-cs"/>
              </a:rPr>
              <a:t>yr</a:t>
            </a:r>
            <a:r>
              <a:rPr lang="en-US" sz="1200" kern="1200" dirty="0" smtClean="0">
                <a:solidFill>
                  <a:schemeClr val="tx1"/>
                </a:solidFill>
                <a:effectLst/>
                <a:latin typeface="+mn-lt"/>
                <a:ea typeface="+mn-ea"/>
                <a:cs typeface="+mn-cs"/>
              </a:rPr>
              <a:t> (maximum) resulted in TN reduction from 18.6% to 32.7% </a:t>
            </a:r>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in summary:</a:t>
            </a:r>
            <a:endParaRPr lang="en-US" baseline="0" dirty="0" smtClean="0"/>
          </a:p>
          <a:p>
            <a:endParaRPr lang="en-US" baseline="0" dirty="0" smtClean="0"/>
          </a:p>
          <a:p>
            <a:r>
              <a:rPr lang="en-US" baseline="0" dirty="0" smtClean="0"/>
              <a:t>In this project a BMP database was developed for LRW. </a:t>
            </a:r>
          </a:p>
          <a:p>
            <a:endParaRPr lang="en-US" baseline="0" dirty="0" smtClean="0"/>
          </a:p>
          <a:p>
            <a:r>
              <a:rPr lang="en-US" baseline="0" dirty="0" smtClean="0"/>
              <a:t>Several information sources were utilized to create a inventory of BMPs and cost information. </a:t>
            </a:r>
          </a:p>
          <a:p>
            <a:endParaRPr lang="en-US" baseline="0" dirty="0" smtClean="0"/>
          </a:p>
          <a:p>
            <a:r>
              <a:rPr lang="en-US" baseline="0" dirty="0" smtClean="0"/>
              <a:t>Out of that, some BMPs were selected for representation within a validated SWAT model. 33 scenarios were simulated over 23 years.</a:t>
            </a:r>
          </a:p>
          <a:p>
            <a:endParaRPr lang="en-US" baseline="0" dirty="0" smtClean="0"/>
          </a:p>
          <a:p>
            <a:r>
              <a:rPr lang="en-US" baseline="0" dirty="0" smtClean="0"/>
              <a:t>Using an AI technique, BMPs were spatially optimized for reducing cost and maximizing WQ benefits.</a:t>
            </a:r>
          </a:p>
          <a:p>
            <a:endParaRPr lang="en-US" baseline="0" dirty="0" smtClean="0"/>
          </a:p>
          <a:p>
            <a:r>
              <a:rPr lang="en-US" baseline="0" dirty="0" smtClean="0"/>
              <a:t>The results from this analysis provided locations in the watershed where BMPs could be targeted. It was found that using a combination of BMPs from hotspots or area with highest pollutant loss can be a very efficient way to improve WQ </a:t>
            </a:r>
            <a:r>
              <a:rPr lang="en-US" baseline="0" smtClean="0"/>
              <a:t>in L’Anguille </a:t>
            </a:r>
            <a:r>
              <a:rPr lang="en-US" baseline="0" dirty="0" smtClean="0"/>
              <a:t>River.</a:t>
            </a:r>
            <a:endParaRPr lang="en-US" dirty="0" smtClean="0"/>
          </a:p>
        </p:txBody>
      </p:sp>
      <p:sp>
        <p:nvSpPr>
          <p:cNvPr id="4" name="Slide Number Placeholder 3"/>
          <p:cNvSpPr>
            <a:spLocks noGrp="1"/>
          </p:cNvSpPr>
          <p:nvPr>
            <p:ph type="sldNum" sz="quarter" idx="10"/>
          </p:nvPr>
        </p:nvSpPr>
        <p:spPr/>
        <p:txBody>
          <a:bodyPr/>
          <a:lstStyle/>
          <a:p>
            <a:fld id="{FECF2ACB-ACF5-4D55-AF70-58BC5887153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image" Target="../media/image2.png"/><Relationship Id="rId7"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13"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image" Target="../media/image13.jpeg"/><Relationship Id="rId12"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diagramQuickStyle" Target="../diagrams/quickStyle1.xml"/><Relationship Id="rId5" Type="http://schemas.openxmlformats.org/officeDocument/2006/relationships/image" Target="../media/image11.jpeg"/><Relationship Id="rId15" Type="http://schemas.openxmlformats.org/officeDocument/2006/relationships/image" Target="../media/image16.wmf"/><Relationship Id="rId10" Type="http://schemas.openxmlformats.org/officeDocument/2006/relationships/diagramLayout" Target="../diagrams/layout1.xml"/><Relationship Id="rId4" Type="http://schemas.openxmlformats.org/officeDocument/2006/relationships/image" Target="../media/image10.jpeg"/><Relationship Id="rId9" Type="http://schemas.openxmlformats.org/officeDocument/2006/relationships/diagramData" Target="../diagrams/data1.xml"/><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20.jpeg"/><Relationship Id="rId5" Type="http://schemas.openxmlformats.org/officeDocument/2006/relationships/diagramQuickStyle" Target="../diagrams/quickStyle2.xml"/><Relationship Id="rId10" Type="http://schemas.openxmlformats.org/officeDocument/2006/relationships/image" Target="../media/image19.wmf"/><Relationship Id="rId4" Type="http://schemas.openxmlformats.org/officeDocument/2006/relationships/diagramLayout" Target="../diagrams/layout2.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
            <a:ext cx="9144000" cy="1524000"/>
          </a:xfr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2700000" scaled="1"/>
            <a:tileRect/>
          </a:gradFill>
        </p:spPr>
        <p:txBody>
          <a:bodyPr>
            <a:noAutofit/>
          </a:bodyPr>
          <a:lstStyle/>
          <a:p>
            <a:r>
              <a:rPr lang="en-US" sz="4800" b="1" dirty="0" smtClean="0">
                <a:solidFill>
                  <a:schemeClr val="bg1"/>
                </a:solidFill>
                <a:latin typeface="Garamond" pitchFamily="18" charset="0"/>
                <a:cs typeface="Times New Roman" pitchFamily="18" charset="0"/>
              </a:rPr>
              <a:t>Best Management Practices- A Decision Making Framework</a:t>
            </a:r>
            <a:endParaRPr lang="en-US" sz="4800" b="1" dirty="0">
              <a:solidFill>
                <a:schemeClr val="bg1"/>
              </a:solidFill>
              <a:latin typeface="Garamond" pitchFamily="18" charset="0"/>
              <a:cs typeface="Times New Roman" pitchFamily="18" charset="0"/>
            </a:endParaRPr>
          </a:p>
        </p:txBody>
      </p:sp>
      <p:sp>
        <p:nvSpPr>
          <p:cNvPr id="5" name="Title 1"/>
          <p:cNvSpPr txBox="1">
            <a:spLocks/>
          </p:cNvSpPr>
          <p:nvPr/>
        </p:nvSpPr>
        <p:spPr>
          <a:xfrm>
            <a:off x="4798621" y="2743200"/>
            <a:ext cx="4153395" cy="1447800"/>
          </a:xfrm>
          <a:prstGeom prst="rect">
            <a:avLst/>
          </a:prstGeom>
          <a:solidFill>
            <a:srgbClr val="0070C0"/>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uLnTx/>
                <a:uFillTx/>
                <a:latin typeface="Garamond" pitchFamily="18" charset="0"/>
                <a:ea typeface="+mj-ea"/>
                <a:cs typeface="Times New Roman" pitchFamily="18" charset="0"/>
              </a:rPr>
              <a:t>Presented by: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err="1" smtClean="0">
                <a:solidFill>
                  <a:schemeClr val="bg1"/>
                </a:solidFill>
                <a:latin typeface="Garamond" pitchFamily="18" charset="0"/>
                <a:ea typeface="+mj-ea"/>
                <a:cs typeface="Times New Roman" pitchFamily="18" charset="0"/>
              </a:rPr>
              <a:t>Dharmendra</a:t>
            </a:r>
            <a:r>
              <a:rPr lang="en-US" sz="2800" b="1" dirty="0" smtClean="0">
                <a:solidFill>
                  <a:schemeClr val="bg1"/>
                </a:solidFill>
                <a:latin typeface="Garamond" pitchFamily="18" charset="0"/>
                <a:ea typeface="+mj-ea"/>
                <a:cs typeface="Times New Roman" pitchFamily="18" charset="0"/>
              </a:rPr>
              <a:t> </a:t>
            </a:r>
            <a:r>
              <a:rPr lang="en-US" sz="2800" b="1" dirty="0" err="1" smtClean="0">
                <a:solidFill>
                  <a:schemeClr val="bg1"/>
                </a:solidFill>
                <a:latin typeface="Garamond" pitchFamily="18" charset="0"/>
                <a:ea typeface="+mj-ea"/>
                <a:cs typeface="Times New Roman" pitchFamily="18" charset="0"/>
              </a:rPr>
              <a:t>Saraswat</a:t>
            </a:r>
            <a:endParaRPr lang="en-US" sz="2800" b="1" dirty="0" smtClean="0">
              <a:solidFill>
                <a:schemeClr val="bg1"/>
              </a:solidFill>
              <a:latin typeface="Garamond"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uLnTx/>
                <a:uFillTx/>
                <a:latin typeface="Garamond" pitchFamily="18" charset="0"/>
                <a:ea typeface="+mj-ea"/>
                <a:cs typeface="Times New Roman" pitchFamily="18" charset="0"/>
              </a:rPr>
              <a:t>dsaraswat@uaex.edu</a:t>
            </a:r>
            <a:endParaRPr kumimoji="0" lang="en-US" sz="2800" b="1" i="0" u="none" strike="noStrike" kern="1200" cap="none" spc="0" normalizeH="0" baseline="0" noProof="0" dirty="0">
              <a:ln>
                <a:noFill/>
              </a:ln>
              <a:solidFill>
                <a:schemeClr val="bg1"/>
              </a:solidFill>
              <a:effectLst/>
              <a:uLnTx/>
              <a:uFillTx/>
              <a:latin typeface="Garamond" pitchFamily="18" charset="0"/>
              <a:ea typeface="+mj-ea"/>
              <a:cs typeface="Times New Roman" pitchFamily="18" charset="0"/>
            </a:endParaRPr>
          </a:p>
        </p:txBody>
      </p:sp>
      <p:sp>
        <p:nvSpPr>
          <p:cNvPr id="6" name="Title 1"/>
          <p:cNvSpPr txBox="1">
            <a:spLocks/>
          </p:cNvSpPr>
          <p:nvPr/>
        </p:nvSpPr>
        <p:spPr>
          <a:xfrm>
            <a:off x="4761016" y="4417620"/>
            <a:ext cx="4191000" cy="1143000"/>
          </a:xfrm>
          <a:prstGeom prst="rect">
            <a:avLst/>
          </a:prstGeom>
          <a:noFill/>
          <a:ln>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effectLst/>
                <a:uLnTx/>
                <a:uFillTx/>
                <a:latin typeface="Garamond" pitchFamily="18" charset="0"/>
                <a:ea typeface="+mj-ea"/>
                <a:cs typeface="Times New Roman" pitchFamily="18" charset="0"/>
              </a:rPr>
              <a:t>Co-Authors: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smtClean="0">
                <a:ln>
                  <a:noFill/>
                </a:ln>
                <a:effectLst/>
                <a:uLnTx/>
                <a:uFillTx/>
                <a:latin typeface="Garamond" pitchFamily="18" charset="0"/>
                <a:ea typeface="+mj-ea"/>
                <a:cs typeface="Times New Roman" pitchFamily="18" charset="0"/>
              </a:rPr>
              <a:t>Naresh</a:t>
            </a:r>
            <a:r>
              <a:rPr kumimoji="0" lang="en-US" sz="2400" b="1" i="0" u="none" strike="noStrike" kern="1200" cap="none" spc="0" normalizeH="0" baseline="0" noProof="0" dirty="0" smtClean="0">
                <a:ln>
                  <a:noFill/>
                </a:ln>
                <a:effectLst/>
                <a:uLnTx/>
                <a:uFillTx/>
                <a:latin typeface="Garamond" pitchFamily="18" charset="0"/>
                <a:ea typeface="+mj-ea"/>
                <a:cs typeface="Times New Roman" pitchFamily="18" charset="0"/>
              </a:rPr>
              <a:t> </a:t>
            </a:r>
            <a:r>
              <a:rPr kumimoji="0" lang="en-US" sz="2400" b="1" i="0" u="none" strike="noStrike" kern="1200" cap="none" spc="0" normalizeH="0" baseline="0" noProof="0" dirty="0" err="1" smtClean="0">
                <a:ln>
                  <a:noFill/>
                </a:ln>
                <a:effectLst/>
                <a:uLnTx/>
                <a:uFillTx/>
                <a:latin typeface="Garamond" pitchFamily="18" charset="0"/>
                <a:ea typeface="+mj-ea"/>
                <a:cs typeface="Times New Roman" pitchFamily="18" charset="0"/>
              </a:rPr>
              <a:t>Pai</a:t>
            </a:r>
            <a:r>
              <a:rPr kumimoji="0" lang="en-US" sz="2400" b="1" i="0" u="none" strike="noStrike" kern="1200" cap="none" spc="0" normalizeH="0" baseline="0" noProof="0" dirty="0" smtClean="0">
                <a:ln>
                  <a:noFill/>
                </a:ln>
                <a:effectLst/>
                <a:uLnTx/>
                <a:uFillTx/>
                <a:latin typeface="Garamond" pitchFamily="18" charset="0"/>
                <a:ea typeface="+mj-ea"/>
                <a:cs typeface="Times New Roman" pitchFamily="18" charset="0"/>
              </a:rPr>
              <a:t> and Mike Daniels</a:t>
            </a:r>
            <a:endParaRPr kumimoji="0" lang="en-US" sz="2400" b="1" i="0" u="none" strike="noStrike" kern="1200" cap="none" spc="0" normalizeH="0" baseline="0" noProof="0" dirty="0">
              <a:ln>
                <a:noFill/>
              </a:ln>
              <a:effectLst/>
              <a:uLnTx/>
              <a:uFillTx/>
              <a:latin typeface="Garamond" pitchFamily="18" charset="0"/>
              <a:ea typeface="+mj-ea"/>
              <a:cs typeface="Times New Roman" pitchFamily="18" charset="0"/>
            </a:endParaRPr>
          </a:p>
        </p:txBody>
      </p:sp>
      <p:pic>
        <p:nvPicPr>
          <p:cNvPr id="12" name="Picture 11" descr="IMG_0828.JPG"/>
          <p:cNvPicPr>
            <a:picLocks noChangeAspect="1"/>
          </p:cNvPicPr>
          <p:nvPr/>
        </p:nvPicPr>
        <p:blipFill>
          <a:blip r:embed="rId3" cstate="print"/>
          <a:stretch>
            <a:fillRect/>
          </a:stretch>
        </p:blipFill>
        <p:spPr>
          <a:xfrm>
            <a:off x="24740" y="2198914"/>
            <a:ext cx="4470400" cy="3352800"/>
          </a:xfrm>
          <a:prstGeom prst="rect">
            <a:avLst/>
          </a:prstGeom>
        </p:spPr>
      </p:pic>
      <p:grpSp>
        <p:nvGrpSpPr>
          <p:cNvPr id="3" name="Group 2"/>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5" name="Rectangle 14"/>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2050" name="Picture 2" descr="http://division.uaex.edu/Logos/Division_Ag/UA-color-left.png"/>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Tree>
    <p:extLst>
      <p:ext uri="{BB962C8B-B14F-4D97-AF65-F5344CB8AC3E}">
        <p14:creationId xmlns="" xmlns:p14="http://schemas.microsoft.com/office/powerpoint/2010/main" xmlns:mv="urn:schemas-microsoft-com:mac:vml" xmlns:mc="http://schemas.openxmlformats.org/markup-compatibility/2006" val="4202762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BACKGROUND</a:t>
            </a:r>
            <a:endParaRPr lang="en-US" sz="3600" b="1" cap="small" dirty="0">
              <a:solidFill>
                <a:schemeClr val="bg1"/>
              </a:solidFill>
              <a:latin typeface="Times New Roman" pitchFamily="18" charset="0"/>
              <a:cs typeface="Times New Roman" pitchFamily="18" charset="0"/>
            </a:endParaRPr>
          </a:p>
        </p:txBody>
      </p:sp>
      <p:grpSp>
        <p:nvGrpSpPr>
          <p:cNvPr id="9" name="Group 8"/>
          <p:cNvGrpSpPr/>
          <p:nvPr/>
        </p:nvGrpSpPr>
        <p:grpSpPr>
          <a:xfrm>
            <a:off x="27380" y="6312023"/>
            <a:ext cx="9116620" cy="545977"/>
            <a:chOff x="27380" y="6312023"/>
            <a:chExt cx="9116620" cy="545977"/>
          </a:xfrm>
        </p:grpSpPr>
        <p:sp>
          <p:nvSpPr>
            <p:cNvPr id="11" name="Rectangle 10"/>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2"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
        <p:nvSpPr>
          <p:cNvPr id="3" name="TextBox 2"/>
          <p:cNvSpPr txBox="1"/>
          <p:nvPr/>
        </p:nvSpPr>
        <p:spPr>
          <a:xfrm>
            <a:off x="276101" y="589042"/>
            <a:ext cx="8610600" cy="5550237"/>
          </a:xfrm>
          <a:prstGeom prst="rect">
            <a:avLst/>
          </a:prstGeom>
          <a:noFill/>
        </p:spPr>
        <p:txBody>
          <a:bodyPr wrap="square" rtlCol="0">
            <a:spAutoFit/>
          </a:bodyPr>
          <a:lstStyle/>
          <a:p>
            <a:pPr marL="285750" indent="-285750">
              <a:buFont typeface="Wingdings" pitchFamily="2" charset="2"/>
              <a:buChar char="Ø"/>
            </a:pPr>
            <a:r>
              <a:rPr lang="en-US" sz="2800" b="1" dirty="0" smtClean="0">
                <a:solidFill>
                  <a:srgbClr val="7030A0"/>
                </a:solidFill>
                <a:latin typeface="Garamond" pitchFamily="18" charset="0"/>
              </a:rPr>
              <a:t>Choice of BMPs is tied to a variety of factors (land use, soil type, slope, proximity to stream, etc.)</a:t>
            </a:r>
          </a:p>
          <a:p>
            <a:endParaRPr lang="en-US" sz="2800" b="1" dirty="0" smtClean="0">
              <a:solidFill>
                <a:srgbClr val="7030A0"/>
              </a:solidFill>
              <a:latin typeface="Garamond" pitchFamily="18" charset="0"/>
            </a:endParaRPr>
          </a:p>
          <a:p>
            <a:pPr marL="285750" indent="-285750">
              <a:buFont typeface="Wingdings" pitchFamily="2" charset="2"/>
              <a:buChar char="Ø"/>
            </a:pPr>
            <a:r>
              <a:rPr lang="en-US" sz="2800" b="1" dirty="0">
                <a:solidFill>
                  <a:srgbClr val="7030A0"/>
                </a:solidFill>
                <a:latin typeface="Garamond" pitchFamily="18" charset="0"/>
              </a:rPr>
              <a:t>E</a:t>
            </a:r>
            <a:r>
              <a:rPr lang="en-US" sz="2800" b="1" baseline="30000" dirty="0">
                <a:solidFill>
                  <a:srgbClr val="7030A0"/>
                </a:solidFill>
                <a:latin typeface="Garamond" pitchFamily="18" charset="0"/>
              </a:rPr>
              <a:t>2</a:t>
            </a:r>
            <a:r>
              <a:rPr lang="en-US" sz="2800" b="1" dirty="0">
                <a:solidFill>
                  <a:srgbClr val="7030A0"/>
                </a:solidFill>
                <a:latin typeface="Garamond" pitchFamily="18" charset="0"/>
              </a:rPr>
              <a:t> based BMP selection and placement is usually </a:t>
            </a:r>
            <a:r>
              <a:rPr lang="en-US" sz="2800" b="1" dirty="0" smtClean="0">
                <a:solidFill>
                  <a:srgbClr val="7030A0"/>
                </a:solidFill>
                <a:latin typeface="Garamond" pitchFamily="18" charset="0"/>
              </a:rPr>
              <a:t>practiced</a:t>
            </a:r>
          </a:p>
          <a:p>
            <a:endParaRPr lang="en-US" sz="2800" b="1" baseline="30000" dirty="0">
              <a:solidFill>
                <a:srgbClr val="7030A0"/>
              </a:solidFill>
              <a:latin typeface="Garamond" pitchFamily="18" charset="0"/>
            </a:endParaRPr>
          </a:p>
          <a:p>
            <a:pPr marL="285750" indent="-285750">
              <a:buFont typeface="Wingdings" pitchFamily="2" charset="2"/>
              <a:buChar char="Ø"/>
            </a:pPr>
            <a:r>
              <a:rPr lang="en-US" sz="2800" b="1" dirty="0" smtClean="0">
                <a:solidFill>
                  <a:srgbClr val="7030A0"/>
                </a:solidFill>
                <a:latin typeface="Garamond" pitchFamily="18" charset="0"/>
              </a:rPr>
              <a:t>Number of fields and choice of BMPs are always very large</a:t>
            </a:r>
          </a:p>
          <a:p>
            <a:endParaRPr lang="en-US" sz="2800" b="1" dirty="0" smtClean="0">
              <a:solidFill>
                <a:srgbClr val="7030A0"/>
              </a:solidFill>
              <a:latin typeface="Garamond" pitchFamily="18" charset="0"/>
            </a:endParaRPr>
          </a:p>
          <a:p>
            <a:pPr marL="285750" indent="-285750">
              <a:buFont typeface="Wingdings" pitchFamily="2" charset="2"/>
              <a:buChar char="Ø"/>
            </a:pPr>
            <a:r>
              <a:rPr lang="en-US" sz="2800" b="1" dirty="0" smtClean="0">
                <a:solidFill>
                  <a:srgbClr val="7030A0"/>
                </a:solidFill>
                <a:latin typeface="Garamond" pitchFamily="18" charset="0"/>
              </a:rPr>
              <a:t>Optimal combination of BMPs that meet E</a:t>
            </a:r>
            <a:r>
              <a:rPr lang="en-US" sz="2800" b="1" baseline="30000" dirty="0" smtClean="0">
                <a:solidFill>
                  <a:srgbClr val="7030A0"/>
                </a:solidFill>
                <a:latin typeface="Garamond" pitchFamily="18" charset="0"/>
              </a:rPr>
              <a:t>2</a:t>
            </a:r>
            <a:r>
              <a:rPr lang="en-US" sz="2800" b="1" dirty="0" smtClean="0">
                <a:solidFill>
                  <a:srgbClr val="7030A0"/>
                </a:solidFill>
                <a:latin typeface="Garamond" pitchFamily="18" charset="0"/>
              </a:rPr>
              <a:t> criteria is a challenge from planning perspective</a:t>
            </a:r>
          </a:p>
          <a:p>
            <a:pPr marL="285750" indent="-285750">
              <a:buFont typeface="Wingdings" pitchFamily="2" charset="2"/>
              <a:buChar char="Ø"/>
            </a:pPr>
            <a:r>
              <a:rPr lang="en-US" sz="2800" b="1" dirty="0" smtClean="0">
                <a:solidFill>
                  <a:srgbClr val="7030A0"/>
                </a:solidFill>
                <a:latin typeface="Garamond" pitchFamily="18" charset="0"/>
              </a:rPr>
              <a:t> 10 producers, 4  BMPs </a:t>
            </a:r>
            <a:endParaRPr lang="en-US" sz="2800" b="1" dirty="0" smtClean="0">
              <a:solidFill>
                <a:srgbClr val="7030A0"/>
              </a:solidFill>
              <a:latin typeface="Garamond" pitchFamily="18" charset="0"/>
            </a:endParaRPr>
          </a:p>
          <a:p>
            <a:pPr marL="285750" indent="-285750"/>
            <a:r>
              <a:rPr lang="en-US" sz="2800" b="1" dirty="0" smtClean="0">
                <a:solidFill>
                  <a:srgbClr val="7030A0"/>
                </a:solidFill>
                <a:latin typeface="Garamond" pitchFamily="18" charset="0"/>
              </a:rPr>
              <a:t>    </a:t>
            </a:r>
            <a:r>
              <a:rPr lang="en-US" sz="2800" b="1" dirty="0" smtClean="0">
                <a:solidFill>
                  <a:srgbClr val="C00000"/>
                </a:solidFill>
                <a:latin typeface="Garamond" pitchFamily="18" charset="0"/>
              </a:rPr>
              <a:t>&gt;</a:t>
            </a:r>
            <a:r>
              <a:rPr lang="en-US" sz="2800" b="1" dirty="0" smtClean="0">
                <a:solidFill>
                  <a:srgbClr val="C00000"/>
                </a:solidFill>
                <a:latin typeface="Garamond" pitchFamily="18" charset="0"/>
              </a:rPr>
              <a:t>1 million evaluations</a:t>
            </a:r>
            <a:r>
              <a:rPr lang="en-US" sz="2800" b="1" baseline="30000" dirty="0" smtClean="0">
                <a:solidFill>
                  <a:srgbClr val="C00000"/>
                </a:solidFill>
                <a:latin typeface="Garamond" pitchFamily="18" charset="0"/>
              </a:rPr>
              <a:t>1</a:t>
            </a:r>
            <a:endParaRPr lang="en-US" sz="2800" b="1" baseline="30000" dirty="0">
              <a:solidFill>
                <a:srgbClr val="C00000"/>
              </a:solidFill>
              <a:latin typeface="Garamond" pitchFamily="18" charset="0"/>
            </a:endParaRPr>
          </a:p>
        </p:txBody>
      </p:sp>
      <p:sp>
        <p:nvSpPr>
          <p:cNvPr id="10" name="TextBox 9"/>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5" name="TextBox 14"/>
          <p:cNvSpPr txBox="1"/>
          <p:nvPr/>
        </p:nvSpPr>
        <p:spPr>
          <a:xfrm>
            <a:off x="6553200" y="5690371"/>
            <a:ext cx="2333501" cy="307777"/>
          </a:xfrm>
          <a:prstGeom prst="rect">
            <a:avLst/>
          </a:prstGeom>
          <a:noFill/>
        </p:spPr>
        <p:txBody>
          <a:bodyPr wrap="square" rtlCol="0">
            <a:spAutoFit/>
          </a:bodyPr>
          <a:lstStyle/>
          <a:p>
            <a:r>
              <a:rPr lang="en-US" sz="1400" baseline="30000" dirty="0" smtClean="0">
                <a:latin typeface="Garamond" pitchFamily="18" charset="0"/>
              </a:rPr>
              <a:t>1</a:t>
            </a:r>
            <a:r>
              <a:rPr lang="en-US" sz="1400" dirty="0" smtClean="0">
                <a:latin typeface="Garamond" pitchFamily="18" charset="0"/>
              </a:rPr>
              <a:t>After </a:t>
            </a:r>
            <a:r>
              <a:rPr lang="en-US" sz="1400" dirty="0" err="1" smtClean="0">
                <a:latin typeface="Garamond" pitchFamily="18" charset="0"/>
              </a:rPr>
              <a:t>Maringanti</a:t>
            </a:r>
            <a:r>
              <a:rPr lang="en-US" sz="1400" dirty="0" smtClean="0">
                <a:latin typeface="Garamond" pitchFamily="18" charset="0"/>
              </a:rPr>
              <a:t> </a:t>
            </a:r>
            <a:r>
              <a:rPr lang="en-US" sz="1400" dirty="0" smtClean="0">
                <a:latin typeface="Garamond" pitchFamily="18" charset="0"/>
              </a:rPr>
              <a:t>et </a:t>
            </a:r>
            <a:r>
              <a:rPr lang="en-US" sz="1400" dirty="0" smtClean="0">
                <a:latin typeface="Garamond" pitchFamily="18" charset="0"/>
              </a:rPr>
              <a:t>al</a:t>
            </a:r>
            <a:r>
              <a:rPr lang="en-US" sz="1400" dirty="0" smtClean="0">
                <a:latin typeface="Garamond" pitchFamily="18" charset="0"/>
              </a:rPr>
              <a:t>., 2008</a:t>
            </a:r>
            <a:endParaRPr lang="en-US" sz="1400" dirty="0">
              <a:latin typeface="Garamond" pitchFamily="18" charset="0"/>
            </a:endParaRPr>
          </a:p>
        </p:txBody>
      </p:sp>
    </p:spTree>
    <p:extLst>
      <p:ext uri="{BB962C8B-B14F-4D97-AF65-F5344CB8AC3E}">
        <p14:creationId xmlns="" xmlns:p14="http://schemas.microsoft.com/office/powerpoint/2010/main" xmlns:mv="urn:schemas-microsoft-com:mac:vml" xmlns:mc="http://schemas.openxmlformats.org/markup-compatibility/2006" val="327857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9"/>
          <p:cNvGrpSpPr/>
          <p:nvPr/>
        </p:nvGrpSpPr>
        <p:grpSpPr>
          <a:xfrm>
            <a:off x="0" y="6400799"/>
            <a:ext cx="9144000" cy="457201"/>
            <a:chOff x="0" y="6400799"/>
            <a:chExt cx="9144000" cy="457201"/>
          </a:xfrm>
        </p:grpSpPr>
        <p:pic>
          <p:nvPicPr>
            <p:cNvPr id="6" name="Picture 5" descr="UA-Color-Cntr-Lg.png"/>
            <p:cNvPicPr>
              <a:picLocks noChangeAspect="1"/>
            </p:cNvPicPr>
            <p:nvPr/>
          </p:nvPicPr>
          <p:blipFill>
            <a:blip r:embed="rId3" cstate="print"/>
            <a:stretch>
              <a:fillRect/>
            </a:stretch>
          </p:blipFill>
          <p:spPr>
            <a:xfrm>
              <a:off x="0" y="6400799"/>
              <a:ext cx="3268982" cy="457201"/>
            </a:xfrm>
            <a:prstGeom prst="rect">
              <a:avLst/>
            </a:prstGeom>
          </p:spPr>
        </p:pic>
        <p:sp>
          <p:nvSpPr>
            <p:cNvPr id="9" name="Rectangle 8"/>
            <p:cNvSpPr/>
            <p:nvPr/>
          </p:nvSpPr>
          <p:spPr>
            <a:xfrm>
              <a:off x="3581400" y="6400800"/>
              <a:ext cx="55626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Times New Roman" pitchFamily="18" charset="0"/>
                  <a:cs typeface="Times New Roman" pitchFamily="18" charset="0"/>
                </a:rPr>
                <a:t>Cooperative Extension Service</a:t>
              </a:r>
              <a:endParaRPr lang="en-US" dirty="0">
                <a:solidFill>
                  <a:schemeClr val="bg1"/>
                </a:solidFill>
                <a:latin typeface="Times New Roman" pitchFamily="18" charset="0"/>
                <a:cs typeface="Times New Roman" pitchFamily="18" charset="0"/>
              </a:endParaRPr>
            </a:p>
          </p:txBody>
        </p:sp>
      </p:grpSp>
      <p:pic>
        <p:nvPicPr>
          <p:cNvPr id="8" name="Picture 7" descr="datalayers_LULC.jpg"/>
          <p:cNvPicPr>
            <a:picLocks noChangeAspect="1"/>
          </p:cNvPicPr>
          <p:nvPr/>
        </p:nvPicPr>
        <p:blipFill>
          <a:blip r:embed="rId4" cstate="print"/>
          <a:stretch>
            <a:fillRect/>
          </a:stretch>
        </p:blipFill>
        <p:spPr>
          <a:xfrm>
            <a:off x="152400" y="851638"/>
            <a:ext cx="3730752" cy="4828032"/>
          </a:xfrm>
          <a:prstGeom prst="rect">
            <a:avLst/>
          </a:prstGeom>
          <a:ln w="12700">
            <a:solidFill>
              <a:schemeClr val="tx1"/>
            </a:solidFill>
          </a:ln>
        </p:spPr>
      </p:pic>
      <p:sp>
        <p:nvSpPr>
          <p:cNvPr id="10" name="Rectangle 9"/>
          <p:cNvSpPr/>
          <p:nvPr/>
        </p:nvSpPr>
        <p:spPr>
          <a:xfrm>
            <a:off x="4038600" y="862524"/>
            <a:ext cx="5105400" cy="5262979"/>
          </a:xfrm>
          <a:prstGeom prst="rect">
            <a:avLst/>
          </a:prstGeom>
        </p:spPr>
        <p:txBody>
          <a:bodyPr wrap="square">
            <a:spAutoFit/>
          </a:bodyPr>
          <a:lstStyle/>
          <a:p>
            <a:pPr marL="419100" indent="-419100">
              <a:buFont typeface="Wingdings" pitchFamily="2" charset="2"/>
              <a:buChar char="Ø"/>
              <a:defRPr/>
            </a:pPr>
            <a:r>
              <a:rPr lang="en-US" sz="2800" b="1" dirty="0" smtClean="0">
                <a:solidFill>
                  <a:srgbClr val="7030A0"/>
                </a:solidFill>
                <a:latin typeface="Garamond" pitchFamily="18" charset="0"/>
                <a:cs typeface="Times New Roman" pitchFamily="18" charset="0"/>
              </a:rPr>
              <a:t>8-digit priority watershed</a:t>
            </a:r>
          </a:p>
          <a:p>
            <a:pPr marL="419100" indent="-419100">
              <a:buFont typeface="Wingdings" pitchFamily="2" charset="2"/>
              <a:buChar char="Ø"/>
              <a:defRPr/>
            </a:pPr>
            <a:endParaRPr lang="en-US" sz="2800" b="1" dirty="0" smtClean="0">
              <a:solidFill>
                <a:srgbClr val="7030A0"/>
              </a:solidFill>
              <a:latin typeface="Garamond" pitchFamily="18" charset="0"/>
              <a:cs typeface="Times New Roman" pitchFamily="18" charset="0"/>
            </a:endParaRPr>
          </a:p>
          <a:p>
            <a:pPr marL="419100" indent="-419100">
              <a:buFont typeface="Wingdings" pitchFamily="2" charset="2"/>
              <a:buChar char="Ø"/>
            </a:pPr>
            <a:r>
              <a:rPr lang="en-US" sz="2800" b="1" dirty="0" smtClean="0">
                <a:solidFill>
                  <a:srgbClr val="7030A0"/>
                </a:solidFill>
                <a:latin typeface="Garamond" pitchFamily="18" charset="0"/>
                <a:cs typeface="Times New Roman" pitchFamily="18" charset="0"/>
              </a:rPr>
              <a:t>2008 303(d) list</a:t>
            </a:r>
          </a:p>
          <a:p>
            <a:pPr marL="419100" indent="-419100">
              <a:buFont typeface="Wingdings" pitchFamily="2" charset="2"/>
              <a:buChar char="Ø"/>
            </a:pPr>
            <a:endParaRPr lang="en-US" sz="2800" b="1" dirty="0" smtClean="0">
              <a:solidFill>
                <a:srgbClr val="7030A0"/>
              </a:solidFill>
              <a:latin typeface="Garamond" pitchFamily="18" charset="0"/>
              <a:cs typeface="Times New Roman" pitchFamily="18" charset="0"/>
            </a:endParaRPr>
          </a:p>
          <a:p>
            <a:pPr marL="419100" indent="-419100">
              <a:buFont typeface="Wingdings" pitchFamily="2" charset="2"/>
              <a:buChar char="Ø"/>
            </a:pPr>
            <a:r>
              <a:rPr lang="en-US" sz="2800" b="1" dirty="0" smtClean="0">
                <a:solidFill>
                  <a:srgbClr val="7030A0"/>
                </a:solidFill>
                <a:latin typeface="Garamond" pitchFamily="18" charset="0"/>
                <a:cs typeface="Times New Roman" pitchFamily="18" charset="0"/>
              </a:rPr>
              <a:t>Sources </a:t>
            </a:r>
            <a:r>
              <a:rPr lang="en-US" sz="2800" b="1" dirty="0">
                <a:solidFill>
                  <a:srgbClr val="7030A0"/>
                </a:solidFill>
                <a:latin typeface="Garamond" pitchFamily="18" charset="0"/>
                <a:cs typeface="Times New Roman" pitchFamily="18" charset="0"/>
              </a:rPr>
              <a:t>of impairment </a:t>
            </a:r>
            <a:endParaRPr lang="en-US" sz="2800" dirty="0">
              <a:solidFill>
                <a:srgbClr val="7030A0"/>
              </a:solidFill>
              <a:latin typeface="Garamond" pitchFamily="18" charset="0"/>
              <a:cs typeface="Times New Roman" pitchFamily="18" charset="0"/>
            </a:endParaRPr>
          </a:p>
          <a:p>
            <a:pPr marL="742950" lvl="1" indent="-285750">
              <a:buFont typeface="Wingdings" pitchFamily="2" charset="2"/>
              <a:buChar char="v"/>
            </a:pPr>
            <a:r>
              <a:rPr lang="en-US" sz="2800" dirty="0">
                <a:solidFill>
                  <a:srgbClr val="7030A0"/>
                </a:solidFill>
                <a:latin typeface="Garamond" pitchFamily="18" charset="0"/>
                <a:cs typeface="Times New Roman" pitchFamily="18" charset="0"/>
              </a:rPr>
              <a:t> ditching/channelization</a:t>
            </a:r>
          </a:p>
          <a:p>
            <a:pPr marL="742950" lvl="1" indent="-285750">
              <a:buFont typeface="Wingdings" pitchFamily="2" charset="2"/>
              <a:buChar char="v"/>
            </a:pPr>
            <a:r>
              <a:rPr lang="en-US" sz="2800" dirty="0">
                <a:solidFill>
                  <a:srgbClr val="7030A0"/>
                </a:solidFill>
                <a:latin typeface="Garamond" pitchFamily="18" charset="0"/>
                <a:cs typeface="Times New Roman" pitchFamily="18" charset="0"/>
              </a:rPr>
              <a:t> Silt loads from row crops</a:t>
            </a:r>
          </a:p>
          <a:p>
            <a:pPr marL="419100" indent="-419100">
              <a:buFont typeface="Wingdings" pitchFamily="2" charset="2"/>
              <a:buChar char="Ø"/>
              <a:defRPr/>
            </a:pPr>
            <a:endParaRPr lang="en-US" sz="2800" b="1" dirty="0" smtClean="0">
              <a:solidFill>
                <a:srgbClr val="7030A0"/>
              </a:solidFill>
              <a:latin typeface="Garamond" pitchFamily="18" charset="0"/>
              <a:cs typeface="Times New Roman" pitchFamily="18" charset="0"/>
            </a:endParaRPr>
          </a:p>
          <a:p>
            <a:pPr marL="419100" indent="-419100">
              <a:buFont typeface="Wingdings" pitchFamily="2" charset="2"/>
              <a:buChar char="Ø"/>
              <a:defRPr/>
            </a:pPr>
            <a:r>
              <a:rPr lang="en-US" sz="2800" b="1" dirty="0" smtClean="0">
                <a:solidFill>
                  <a:srgbClr val="7030A0"/>
                </a:solidFill>
                <a:latin typeface="Garamond" pitchFamily="18" charset="0"/>
                <a:cs typeface="Times New Roman" pitchFamily="18" charset="0"/>
              </a:rPr>
              <a:t>Area under row crops (70%)</a:t>
            </a:r>
          </a:p>
          <a:p>
            <a:pPr marL="419100" indent="-419100">
              <a:buFont typeface="Wingdings" pitchFamily="2" charset="2"/>
              <a:buChar char="Ø"/>
              <a:defRPr/>
            </a:pPr>
            <a:endParaRPr lang="en-US" sz="2800" b="1" dirty="0">
              <a:solidFill>
                <a:srgbClr val="7030A0"/>
              </a:solidFill>
              <a:latin typeface="Garamond" pitchFamily="18" charset="0"/>
              <a:cs typeface="Times New Roman" pitchFamily="18" charset="0"/>
            </a:endParaRPr>
          </a:p>
          <a:p>
            <a:pPr marL="419100" indent="-419100">
              <a:buFont typeface="Wingdings" pitchFamily="2" charset="2"/>
              <a:buChar char="Ø"/>
              <a:defRPr/>
            </a:pPr>
            <a:r>
              <a:rPr lang="en-US" sz="2800" b="1" dirty="0" smtClean="0">
                <a:solidFill>
                  <a:srgbClr val="7030A0"/>
                </a:solidFill>
                <a:latin typeface="Garamond" pitchFamily="18" charset="0"/>
                <a:cs typeface="Times New Roman" pitchFamily="18" charset="0"/>
              </a:rPr>
              <a:t>Reducing source loads through BMPs</a:t>
            </a:r>
          </a:p>
        </p:txBody>
      </p:sp>
      <p:sp>
        <p:nvSpPr>
          <p:cNvPr id="13" name="TextBox 12"/>
          <p:cNvSpPr txBox="1"/>
          <p:nvPr/>
        </p:nvSpPr>
        <p:spPr>
          <a:xfrm>
            <a:off x="87085" y="5739599"/>
            <a:ext cx="4325671" cy="276999"/>
          </a:xfrm>
          <a:prstGeom prst="rect">
            <a:avLst/>
          </a:prstGeom>
          <a:noFill/>
        </p:spPr>
        <p:txBody>
          <a:bodyPr wrap="none" rtlCol="0">
            <a:spAutoFit/>
          </a:bodyPr>
          <a:lstStyle/>
          <a:p>
            <a:r>
              <a:rPr lang="en-US" sz="1200" dirty="0" smtClean="0"/>
              <a:t>(Source: Center for Advanced Spatial Technologies (CAST), 2006)</a:t>
            </a:r>
            <a:endParaRPr lang="en-US" sz="1200" dirty="0"/>
          </a:p>
        </p:txBody>
      </p:sp>
      <p:sp>
        <p:nvSpPr>
          <p:cNvPr id="12" name="Title 1"/>
          <p:cNvSpPr txBox="1">
            <a:spLocks/>
          </p:cNvSpPr>
          <p:nvPr/>
        </p:nvSpPr>
        <p:spPr>
          <a:xfrm>
            <a:off x="0" y="0"/>
            <a:ext cx="9144000" cy="548640"/>
          </a:xfrm>
          <a:prstGeom prst="rect">
            <a:avLst/>
          </a:prstGeom>
          <a:solidFill>
            <a:schemeClr val="accent5">
              <a:lumMod val="7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3600" b="1" cap="small" dirty="0" err="1" smtClean="0">
                <a:solidFill>
                  <a:schemeClr val="bg1"/>
                </a:solidFill>
                <a:latin typeface="Times New Roman" pitchFamily="18" charset="0"/>
                <a:cs typeface="Times New Roman" pitchFamily="18" charset="0"/>
              </a:rPr>
              <a:t>L’anguille</a:t>
            </a:r>
            <a:r>
              <a:rPr lang="en-US" sz="3600" b="1" cap="small" dirty="0" smtClean="0">
                <a:solidFill>
                  <a:schemeClr val="bg1"/>
                </a:solidFill>
                <a:latin typeface="Times New Roman" pitchFamily="18" charset="0"/>
                <a:cs typeface="Times New Roman" pitchFamily="18" charset="0"/>
              </a:rPr>
              <a:t> River Watershed</a:t>
            </a:r>
            <a:endParaRPr lang="en-US" sz="3600" b="1" cap="small" dirty="0">
              <a:solidFill>
                <a:schemeClr val="bg1"/>
              </a:solidFill>
              <a:latin typeface="Times New Roman" pitchFamily="18" charset="0"/>
              <a:cs typeface="Times New Roman" pitchFamily="18" charset="0"/>
            </a:endParaRPr>
          </a:p>
        </p:txBody>
      </p:sp>
      <p:sp>
        <p:nvSpPr>
          <p:cNvPr id="11" name="TextBox 10"/>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BMP Database</a:t>
            </a:r>
            <a:endParaRPr lang="en-US" sz="3600" b="1" cap="small" dirty="0">
              <a:solidFill>
                <a:schemeClr val="bg1"/>
              </a:solidFill>
              <a:latin typeface="Times New Roman" pitchFamily="18" charset="0"/>
              <a:cs typeface="Times New Roman" pitchFamily="18" charset="0"/>
            </a:endParaRPr>
          </a:p>
        </p:txBody>
      </p:sp>
      <p:sp>
        <p:nvSpPr>
          <p:cNvPr id="6" name="TextBox 5"/>
          <p:cNvSpPr txBox="1"/>
          <p:nvPr/>
        </p:nvSpPr>
        <p:spPr>
          <a:xfrm>
            <a:off x="59048" y="609600"/>
            <a:ext cx="6019800" cy="5176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Inventory existing BMP practices in L’Anguille</a:t>
            </a:r>
          </a:p>
          <a:p>
            <a:pPr marL="457200" indent="-457200">
              <a:buFont typeface="Wingdings" pitchFamily="2" charset="2"/>
              <a:buChar char="Ø"/>
            </a:pPr>
            <a:endParaRPr lang="en-US" sz="2800" b="1" dirty="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Sources:</a:t>
            </a:r>
          </a:p>
          <a:p>
            <a:pPr marL="971550" lvl="1" indent="-514350">
              <a:buFont typeface="+mj-lt"/>
              <a:buAutoNum type="arabicPeriod"/>
            </a:pPr>
            <a:r>
              <a:rPr lang="en-US" sz="2800" b="1" dirty="0" smtClean="0">
                <a:solidFill>
                  <a:srgbClr val="7030A0"/>
                </a:solidFill>
                <a:latin typeface="Garamond" pitchFamily="18" charset="0"/>
                <a:cs typeface="Times New Roman" pitchFamily="18" charset="0"/>
              </a:rPr>
              <a:t>Arkansaswater.org (319 document database)</a:t>
            </a:r>
          </a:p>
          <a:p>
            <a:pPr marL="971550" lvl="1" indent="-514350">
              <a:buFont typeface="+mj-lt"/>
              <a:buAutoNum type="arabicPeriod"/>
            </a:pPr>
            <a:r>
              <a:rPr lang="en-US" sz="2800" b="1" dirty="0" smtClean="0">
                <a:solidFill>
                  <a:srgbClr val="7030A0"/>
                </a:solidFill>
                <a:latin typeface="Garamond" pitchFamily="18" charset="0"/>
                <a:cs typeface="Times New Roman" pitchFamily="18" charset="0"/>
              </a:rPr>
              <a:t>BMP demonstration reports</a:t>
            </a:r>
          </a:p>
          <a:p>
            <a:pPr marL="971550" lvl="1" indent="-514350">
              <a:buFont typeface="+mj-lt"/>
              <a:buAutoNum type="arabicPeriod"/>
            </a:pPr>
            <a:r>
              <a:rPr lang="en-US" sz="2800" b="1" dirty="0" smtClean="0">
                <a:solidFill>
                  <a:srgbClr val="7030A0"/>
                </a:solidFill>
                <a:latin typeface="Garamond" pitchFamily="18" charset="0"/>
                <a:cs typeface="Times New Roman" pitchFamily="18" charset="0"/>
              </a:rPr>
              <a:t>NRCS</a:t>
            </a:r>
          </a:p>
          <a:p>
            <a:pPr marL="971550" lvl="1" indent="-514350">
              <a:buFont typeface="+mj-lt"/>
              <a:buAutoNum type="arabicPeriod"/>
            </a:pPr>
            <a:r>
              <a:rPr lang="en-US" sz="2800" b="1" dirty="0" smtClean="0">
                <a:solidFill>
                  <a:srgbClr val="7030A0"/>
                </a:solidFill>
                <a:latin typeface="Garamond" pitchFamily="18" charset="0"/>
                <a:cs typeface="Times New Roman" pitchFamily="18" charset="0"/>
              </a:rPr>
              <a:t>Conservation districts</a:t>
            </a:r>
          </a:p>
          <a:p>
            <a:pPr marL="971550" lvl="1" indent="-514350">
              <a:buFont typeface="+mj-lt"/>
              <a:buAutoNum type="arabicPeriod"/>
            </a:pPr>
            <a:r>
              <a:rPr lang="en-US" sz="2800" b="1" dirty="0" smtClean="0">
                <a:solidFill>
                  <a:srgbClr val="7030A0"/>
                </a:solidFill>
                <a:latin typeface="Garamond" pitchFamily="18" charset="0"/>
                <a:cs typeface="Times New Roman" pitchFamily="18" charset="0"/>
              </a:rPr>
              <a:t>Ducks Unlimited</a:t>
            </a:r>
          </a:p>
          <a:p>
            <a:pPr marL="971550" lvl="1" indent="-514350">
              <a:buFont typeface="+mj-lt"/>
              <a:buAutoNum type="arabicPeriod"/>
            </a:pPr>
            <a:r>
              <a:rPr lang="en-US" sz="2800" b="1" dirty="0" smtClean="0">
                <a:solidFill>
                  <a:srgbClr val="7030A0"/>
                </a:solidFill>
                <a:latin typeface="Garamond" pitchFamily="18" charset="0"/>
                <a:cs typeface="Times New Roman" pitchFamily="18" charset="0"/>
              </a:rPr>
              <a:t>Academic literature</a:t>
            </a: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pic>
        <p:nvPicPr>
          <p:cNvPr id="2050" name="Picture 2" descr="http://70.116.87.122:8900/images/sql.png"/>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6013368" y="304800"/>
            <a:ext cx="2438400" cy="2438400"/>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
        <p:nvSpPr>
          <p:cNvPr id="4" name="Up Arrow 3"/>
          <p:cNvSpPr/>
          <p:nvPr/>
        </p:nvSpPr>
        <p:spPr>
          <a:xfrm>
            <a:off x="6966563" y="2604260"/>
            <a:ext cx="365760" cy="5486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62" name="Picture 14" descr="Arkansas Water.org"/>
          <p:cNvPicPr>
            <a:picLocks noChangeAspect="1" noChangeArrowheads="1"/>
          </p:cNvPicPr>
          <p:nvPr/>
        </p:nvPicPr>
        <p:blipFill>
          <a:blip r:embed="rId5"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5255821" y="5524625"/>
            <a:ext cx="3809996" cy="523875"/>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2064" name="Picture 16" descr="USDA Natural Resources Conservation Service"/>
          <p:cNvPicPr>
            <a:picLocks noChangeAspect="1" noChangeArrowheads="1"/>
          </p:cNvPicPr>
          <p:nvPr/>
        </p:nvPicPr>
        <p:blipFill rotWithShape="1">
          <a:blip r:embed="rId6" cstate="print">
            <a:extLst>
              <a:ext uri="{28A0092B-C50C-407E-A947-70E740481C1C}">
                <a14:useLocalDpi xmlns="" xmlns:a14="http://schemas.microsoft.com/office/drawing/2010/main" xmlns:mv="urn:schemas-microsoft-com:mac:vml" xmlns:mc="http://schemas.openxmlformats.org/markup-compatibility/2006" val="0"/>
              </a:ext>
            </a:extLst>
          </a:blip>
          <a:srcRect r="58052" b="50000"/>
          <a:stretch/>
        </p:blipFill>
        <p:spPr bwMode="auto">
          <a:xfrm>
            <a:off x="5218218" y="4854900"/>
            <a:ext cx="3839688" cy="581025"/>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2066" name="Picture 18" descr="Arkansas Natural Resources"/>
          <p:cNvPicPr>
            <a:picLocks noChangeAspect="1" noChangeArrowheads="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5444319" y="4223313"/>
            <a:ext cx="3529986" cy="50988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2068" name="Picture 20" descr="Ducks Unlimited - Leader in Wetlands Conservation"/>
          <p:cNvPicPr>
            <a:picLocks noChangeAspect="1" noChangeArrowheads="1"/>
          </p:cNvPicPr>
          <p:nvPr/>
        </p:nvPicPr>
        <p:blipFill>
          <a:blip r:embed="rId8"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6553200" y="3188344"/>
            <a:ext cx="1428750" cy="1047751"/>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 xmlns:p14="http://schemas.microsoft.com/office/powerpoint/2010/main" xmlns:mv="urn:schemas-microsoft-com:mac:vml" xmlns:mc="http://schemas.openxmlformats.org/markup-compatibility/2006" val="3115065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BMP Database</a:t>
            </a:r>
            <a:endParaRPr lang="en-US" sz="3600" b="1" cap="small" dirty="0">
              <a:solidFill>
                <a:schemeClr val="bg1"/>
              </a:solidFill>
              <a:latin typeface="Times New Roman" pitchFamily="18" charset="0"/>
              <a:cs typeface="Times New Roman" pitchFamily="18" charset="0"/>
            </a:endParaRP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grpSp>
        <p:nvGrpSpPr>
          <p:cNvPr id="7" name="Group 6"/>
          <p:cNvGrpSpPr/>
          <p:nvPr/>
        </p:nvGrpSpPr>
        <p:grpSpPr>
          <a:xfrm>
            <a:off x="6858000" y="609600"/>
            <a:ext cx="2129280" cy="1676400"/>
            <a:chOff x="6080092" y="4038600"/>
            <a:chExt cx="2777535" cy="1943438"/>
          </a:xfrm>
        </p:grpSpPr>
        <p:pic>
          <p:nvPicPr>
            <p:cNvPr id="2052" name="Picture 4" descr="http://passel.unl.edu/Image/siteImages/P36LG.jpg"/>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7880268" y="4038600"/>
              <a:ext cx="977358" cy="731520"/>
            </a:xfrm>
            <a:prstGeom prst="rect">
              <a:avLst/>
            </a:prstGeom>
            <a:noFill/>
            <a:ln>
              <a:solidFill>
                <a:schemeClr val="tx2">
                  <a:lumMod val="75000"/>
                </a:schemeClr>
              </a:solid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2054" name="Picture 6" descr="http://plantandsoil.unl.edu/croptechnology2005/UserFiles/Image/siteImages/Moldboardplow-LG.jpg"/>
            <p:cNvPicPr>
              <a:picLocks noChangeAspect="1" noChangeArrowheads="1"/>
            </p:cNvPicPr>
            <p:nvPr/>
          </p:nvPicPr>
          <p:blipFill>
            <a:blip r:embed="rId5"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7107016" y="4038600"/>
              <a:ext cx="773252" cy="731520"/>
            </a:xfrm>
            <a:prstGeom prst="rect">
              <a:avLst/>
            </a:prstGeom>
            <a:noFill/>
            <a:ln>
              <a:solidFill>
                <a:schemeClr val="tx2">
                  <a:lumMod val="75000"/>
                </a:schemeClr>
              </a:solid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2056" name="Picture 8" descr="http://www.epa.gov/oecaagct/images/nh3app.jpg"/>
            <p:cNvPicPr>
              <a:picLocks noChangeAspect="1" noChangeArrowheads="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6085040" y="4038600"/>
              <a:ext cx="1021976" cy="731520"/>
            </a:xfrm>
            <a:prstGeom prst="rect">
              <a:avLst/>
            </a:prstGeom>
            <a:noFill/>
            <a:ln>
              <a:solidFill>
                <a:schemeClr val="tx2">
                  <a:lumMod val="75000"/>
                </a:schemeClr>
              </a:solid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2058" name="Picture 10" descr="http://thewatchers.adorraeli.com/wp-content/uploads/2011/07/Cover_Crop.jpg"/>
            <p:cNvPicPr>
              <a:picLocks noChangeAspect="1" noChangeArrowheads="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6080092" y="4793318"/>
              <a:ext cx="1806852" cy="1188720"/>
            </a:xfrm>
            <a:prstGeom prst="rect">
              <a:avLst/>
            </a:prstGeom>
            <a:noFill/>
            <a:ln>
              <a:solidFill>
                <a:schemeClr val="tx2">
                  <a:lumMod val="75000"/>
                </a:schemeClr>
              </a:solid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2060" name="Picture 12" descr="http://www.perrycd.org/publishingimages/filter_fabric_s.jpg"/>
            <p:cNvPicPr>
              <a:picLocks noChangeAspect="1" noChangeArrowheads="1"/>
            </p:cNvPicPr>
            <p:nvPr/>
          </p:nvPicPr>
          <p:blipFill>
            <a:blip r:embed="rId8"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7886945" y="4793318"/>
              <a:ext cx="970682" cy="1188720"/>
            </a:xfrm>
            <a:prstGeom prst="rect">
              <a:avLst/>
            </a:prstGeom>
            <a:noFill/>
            <a:ln>
              <a:solidFill>
                <a:schemeClr val="tx2">
                  <a:lumMod val="75000"/>
                </a:schemeClr>
              </a:solid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graphicFrame>
        <p:nvGraphicFramePr>
          <p:cNvPr id="5" name="Diagram 4"/>
          <p:cNvGraphicFramePr/>
          <p:nvPr>
            <p:extLst>
              <p:ext uri="{D42A27DB-BD31-4B8C-83A1-F6EECF244321}">
                <p14:modId xmlns="" xmlns:p14="http://schemas.microsoft.com/office/powerpoint/2010/main" xmlns:mv="urn:schemas-microsoft-com:mac:vml" xmlns:mc="http://schemas.openxmlformats.org/markup-compatibility/2006" val="2849836901"/>
              </p:ext>
            </p:extLst>
          </p:nvPr>
        </p:nvGraphicFramePr>
        <p:xfrm>
          <a:off x="101435" y="761422"/>
          <a:ext cx="7152085" cy="47527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8" name="Picture 2" descr="http://70.116.87.122:8900/images/sql.png"/>
          <p:cNvPicPr>
            <a:picLocks noChangeAspect="1" noChangeArrowheads="1"/>
          </p:cNvPicPr>
          <p:nvPr/>
        </p:nvPicPr>
        <p:blipFill>
          <a:blip r:embed="rId1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872840" y="3471042"/>
            <a:ext cx="1586824" cy="1586824"/>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3074" name="Picture 2" descr="C:\Users\dm\AppData\Local\Microsoft\Windows\Temporary Internet Files\Content.IE5\IQKAMQZ3\MC900391168[1].wmf"/>
          <p:cNvPicPr>
            <a:picLocks noChangeAspect="1" noChangeArrowheads="1"/>
          </p:cNvPicPr>
          <p:nvPr/>
        </p:nvPicPr>
        <p:blipFill>
          <a:blip r:embed="rId15"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3238912" y="4038600"/>
            <a:ext cx="456426" cy="708174"/>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
        <p:nvSpPr>
          <p:cNvPr id="20" name="Rectangle 19"/>
          <p:cNvSpPr/>
          <p:nvPr/>
        </p:nvSpPr>
        <p:spPr>
          <a:xfrm>
            <a:off x="358734" y="5296360"/>
            <a:ext cx="8285178" cy="1015663"/>
          </a:xfrm>
          <a:prstGeom prst="rect">
            <a:avLst/>
          </a:prstGeom>
        </p:spPr>
        <p:txBody>
          <a:bodyPr wrap="square">
            <a:spAutoFit/>
          </a:bodyPr>
          <a:lstStyle/>
          <a:p>
            <a:pPr marL="419100" indent="-419100">
              <a:buFont typeface="Wingdings" pitchFamily="2" charset="2"/>
              <a:buChar char="Ø"/>
            </a:pPr>
            <a:r>
              <a:rPr lang="en-US" sz="3000" b="1" dirty="0" smtClean="0">
                <a:solidFill>
                  <a:srgbClr val="7030A0"/>
                </a:solidFill>
                <a:latin typeface="Garamond" pitchFamily="18" charset="0"/>
                <a:cs typeface="Times New Roman" pitchFamily="18" charset="0"/>
              </a:rPr>
              <a:t>Cost information from NRCS </a:t>
            </a:r>
            <a:r>
              <a:rPr lang="en-US" sz="3000" b="1" dirty="0" err="1" smtClean="0">
                <a:solidFill>
                  <a:srgbClr val="7030A0"/>
                </a:solidFill>
                <a:latin typeface="Garamond" pitchFamily="18" charset="0"/>
                <a:cs typeface="Times New Roman" pitchFamily="18" charset="0"/>
              </a:rPr>
              <a:t>eFOTG</a:t>
            </a:r>
            <a:r>
              <a:rPr lang="en-US" sz="3000" b="1" dirty="0" smtClean="0">
                <a:solidFill>
                  <a:srgbClr val="7030A0"/>
                </a:solidFill>
                <a:latin typeface="Garamond" pitchFamily="18" charset="0"/>
                <a:cs typeface="Times New Roman" pitchFamily="18" charset="0"/>
              </a:rPr>
              <a:t> guide on $/acre basis</a:t>
            </a:r>
            <a:endParaRPr lang="en-US" sz="3000" dirty="0">
              <a:solidFill>
                <a:srgbClr val="7030A0"/>
              </a:solidFill>
              <a:latin typeface="Garamond" pitchFamily="18" charset="0"/>
              <a:cs typeface="Times New Roman" pitchFamily="18" charset="0"/>
            </a:endParaRPr>
          </a:p>
        </p:txBody>
      </p:sp>
    </p:spTree>
    <p:extLst>
      <p:ext uri="{BB962C8B-B14F-4D97-AF65-F5344CB8AC3E}">
        <p14:creationId xmlns="" xmlns:p14="http://schemas.microsoft.com/office/powerpoint/2010/main" xmlns:mv="urn:schemas-microsoft-com:mac:vml" xmlns:mc="http://schemas.openxmlformats.org/markup-compatibility/2006" val="2803254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BMP Database</a:t>
            </a:r>
            <a:endParaRPr lang="en-US" sz="3600" b="1" cap="small" dirty="0">
              <a:solidFill>
                <a:schemeClr val="bg1"/>
              </a:solidFill>
              <a:latin typeface="Times New Roman" pitchFamily="18" charset="0"/>
              <a:cs typeface="Times New Roman" pitchFamily="18" charset="0"/>
            </a:endParaRP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pic>
        <p:nvPicPr>
          <p:cNvPr id="19" name="Picture 18"/>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tretch>
            <a:fillRect/>
          </a:stretch>
        </p:blipFill>
        <p:spPr>
          <a:xfrm>
            <a:off x="1981200" y="685800"/>
            <a:ext cx="4267200" cy="5329626"/>
          </a:xfrm>
          <a:prstGeom prst="rect">
            <a:avLst/>
          </a:prstGeom>
        </p:spPr>
      </p:pic>
    </p:spTree>
    <p:extLst>
      <p:ext uri="{BB962C8B-B14F-4D97-AF65-F5344CB8AC3E}">
        <p14:creationId xmlns="" xmlns:p14="http://schemas.microsoft.com/office/powerpoint/2010/main" xmlns:mv="urn:schemas-microsoft-com:mac:vml" xmlns:mc="http://schemas.openxmlformats.org/markup-compatibility/2006" val="3519877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SWAT BMP Representation</a:t>
            </a:r>
            <a:endParaRPr lang="en-US" sz="3600" b="1" cap="small" dirty="0">
              <a:solidFill>
                <a:schemeClr val="bg1"/>
              </a:solidFill>
              <a:latin typeface="Times New Roman" pitchFamily="18" charset="0"/>
              <a:cs typeface="Times New Roman" pitchFamily="18" charset="0"/>
            </a:endParaRPr>
          </a:p>
        </p:txBody>
      </p:sp>
      <p:graphicFrame>
        <p:nvGraphicFramePr>
          <p:cNvPr id="3" name="Diagram 2"/>
          <p:cNvGraphicFramePr/>
          <p:nvPr>
            <p:extLst>
              <p:ext uri="{D42A27DB-BD31-4B8C-83A1-F6EECF244321}">
                <p14:modId xmlns="" xmlns:p14="http://schemas.microsoft.com/office/powerpoint/2010/main" xmlns:mv="urn:schemas-microsoft-com:mac:vml" xmlns:mc="http://schemas.openxmlformats.org/markup-compatibility/2006" val="1690255184"/>
              </p:ext>
            </p:extLst>
          </p:nvPr>
        </p:nvGraphicFramePr>
        <p:xfrm>
          <a:off x="-407719" y="81923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100" name="Picture 4" descr="C:\Program Files\Microsoft Office\MEDIA\CAGCAT10\j0233312.wmf"/>
          <p:cNvPicPr>
            <a:picLocks noChangeAspect="1" noChangeArrowheads="1"/>
          </p:cNvPicPr>
          <p:nvPr/>
        </p:nvPicPr>
        <p:blipFill>
          <a:blip r:embed="rId8"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6727371" y="987826"/>
            <a:ext cx="1423511" cy="1450574"/>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
        <p:nvSpPr>
          <p:cNvPr id="5" name="Curved Down Arrow 4"/>
          <p:cNvSpPr/>
          <p:nvPr/>
        </p:nvSpPr>
        <p:spPr>
          <a:xfrm rot="20105988">
            <a:off x="5278275" y="1376416"/>
            <a:ext cx="1216152" cy="365760"/>
          </a:xfrm>
          <a:prstGeom prst="curvedDownArrow">
            <a:avLst>
              <a:gd name="adj1" fmla="val 25000"/>
              <a:gd name="adj2" fmla="val 40182"/>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Left Brace 6"/>
          <p:cNvSpPr/>
          <p:nvPr/>
        </p:nvSpPr>
        <p:spPr>
          <a:xfrm rot="16200000">
            <a:off x="7248626" y="2650011"/>
            <a:ext cx="381000" cy="331057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ectangle 14"/>
          <p:cNvSpPr/>
          <p:nvPr/>
        </p:nvSpPr>
        <p:spPr>
          <a:xfrm>
            <a:off x="762000" y="481051"/>
            <a:ext cx="4267200" cy="1015663"/>
          </a:xfrm>
          <a:prstGeom prst="rect">
            <a:avLst/>
          </a:prstGeom>
        </p:spPr>
        <p:txBody>
          <a:bodyPr wrap="square">
            <a:spAutoFit/>
          </a:bodyPr>
          <a:lstStyle/>
          <a:p>
            <a:pPr algn="ctr"/>
            <a:r>
              <a:rPr lang="en-US" sz="3000" b="1" dirty="0" smtClean="0">
                <a:solidFill>
                  <a:srgbClr val="7030A0"/>
                </a:solidFill>
                <a:latin typeface="Garamond" pitchFamily="18" charset="0"/>
                <a:cs typeface="Times New Roman" pitchFamily="18" charset="0"/>
              </a:rPr>
              <a:t>SWAT Watershed Division</a:t>
            </a:r>
            <a:endParaRPr lang="en-US" sz="3000" dirty="0" smtClean="0">
              <a:solidFill>
                <a:srgbClr val="7030A0"/>
              </a:solidFill>
              <a:latin typeface="Garamond" pitchFamily="18" charset="0"/>
              <a:cs typeface="Times New Roman" pitchFamily="18" charset="0"/>
            </a:endParaRPr>
          </a:p>
        </p:txBody>
      </p:sp>
      <p:sp>
        <p:nvSpPr>
          <p:cNvPr id="19" name="Rectangle 18"/>
          <p:cNvSpPr/>
          <p:nvPr/>
        </p:nvSpPr>
        <p:spPr>
          <a:xfrm>
            <a:off x="6530889" y="588772"/>
            <a:ext cx="1654629" cy="400110"/>
          </a:xfrm>
          <a:prstGeom prst="rect">
            <a:avLst/>
          </a:prstGeom>
        </p:spPr>
        <p:txBody>
          <a:bodyPr wrap="square">
            <a:spAutoFit/>
          </a:bodyPr>
          <a:lstStyle/>
          <a:p>
            <a:pPr algn="ctr"/>
            <a:r>
              <a:rPr lang="en-US" sz="2000" b="1" dirty="0" smtClean="0">
                <a:solidFill>
                  <a:srgbClr val="7030A0"/>
                </a:solidFill>
                <a:latin typeface="Garamond" pitchFamily="18" charset="0"/>
                <a:cs typeface="Times New Roman" pitchFamily="18" charset="0"/>
              </a:rPr>
              <a:t>Crop Growth</a:t>
            </a:r>
            <a:endParaRPr lang="en-US" sz="2000" dirty="0" smtClean="0">
              <a:solidFill>
                <a:srgbClr val="7030A0"/>
              </a:solidFill>
              <a:latin typeface="Garamond" pitchFamily="18" charset="0"/>
              <a:cs typeface="Times New Roman" pitchFamily="18" charset="0"/>
            </a:endParaRPr>
          </a:p>
        </p:txBody>
      </p:sp>
      <p:sp>
        <p:nvSpPr>
          <p:cNvPr id="9" name="Down Arrow 8"/>
          <p:cNvSpPr/>
          <p:nvPr/>
        </p:nvSpPr>
        <p:spPr>
          <a:xfrm rot="1640825">
            <a:off x="6294483" y="2383698"/>
            <a:ext cx="285003" cy="7867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6940569" y="2667000"/>
            <a:ext cx="298431" cy="6948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679375" y="3025914"/>
            <a:ext cx="914400" cy="707886"/>
          </a:xfrm>
          <a:prstGeom prst="rect">
            <a:avLst/>
          </a:prstGeom>
        </p:spPr>
        <p:txBody>
          <a:bodyPr wrap="square">
            <a:spAutoFit/>
          </a:bodyPr>
          <a:lstStyle/>
          <a:p>
            <a:pPr algn="ctr"/>
            <a:r>
              <a:rPr lang="en-US" sz="2000" b="1" dirty="0" smtClean="0">
                <a:solidFill>
                  <a:srgbClr val="7030A0"/>
                </a:solidFill>
                <a:latin typeface="Garamond" pitchFamily="18" charset="0"/>
                <a:cs typeface="Times New Roman" pitchFamily="18" charset="0"/>
              </a:rPr>
              <a:t>Filter Strips</a:t>
            </a:r>
            <a:endParaRPr lang="en-US" sz="2000" dirty="0" smtClean="0">
              <a:solidFill>
                <a:srgbClr val="7030A0"/>
              </a:solidFill>
              <a:latin typeface="Garamond" pitchFamily="18" charset="0"/>
              <a:cs typeface="Times New Roman" pitchFamily="18" charset="0"/>
            </a:endParaRPr>
          </a:p>
        </p:txBody>
      </p:sp>
      <p:sp>
        <p:nvSpPr>
          <p:cNvPr id="22" name="Rectangle 21"/>
          <p:cNvSpPr/>
          <p:nvPr/>
        </p:nvSpPr>
        <p:spPr>
          <a:xfrm>
            <a:off x="6527243" y="3327859"/>
            <a:ext cx="1168957" cy="1015663"/>
          </a:xfrm>
          <a:prstGeom prst="rect">
            <a:avLst/>
          </a:prstGeom>
        </p:spPr>
        <p:txBody>
          <a:bodyPr wrap="square">
            <a:spAutoFit/>
          </a:bodyPr>
          <a:lstStyle/>
          <a:p>
            <a:pPr algn="ctr"/>
            <a:r>
              <a:rPr lang="en-US" sz="2000" b="1" dirty="0" smtClean="0">
                <a:solidFill>
                  <a:srgbClr val="7030A0"/>
                </a:solidFill>
                <a:latin typeface="Garamond" pitchFamily="18" charset="0"/>
                <a:cs typeface="Times New Roman" pitchFamily="18" charset="0"/>
              </a:rPr>
              <a:t>Nutrient</a:t>
            </a:r>
          </a:p>
          <a:p>
            <a:pPr algn="ctr"/>
            <a:r>
              <a:rPr lang="en-US" sz="2000" b="1" dirty="0" smtClean="0">
                <a:solidFill>
                  <a:srgbClr val="7030A0"/>
                </a:solidFill>
                <a:latin typeface="Garamond" pitchFamily="18" charset="0"/>
                <a:cs typeface="Times New Roman" pitchFamily="18" charset="0"/>
              </a:rPr>
              <a:t>Mgt. Plan</a:t>
            </a:r>
            <a:endParaRPr lang="en-US" sz="2000" dirty="0" smtClean="0">
              <a:solidFill>
                <a:srgbClr val="7030A0"/>
              </a:solidFill>
              <a:latin typeface="Garamond" pitchFamily="18" charset="0"/>
              <a:cs typeface="Times New Roman" pitchFamily="18" charset="0"/>
            </a:endParaRPr>
          </a:p>
        </p:txBody>
      </p:sp>
      <p:sp>
        <p:nvSpPr>
          <p:cNvPr id="23" name="Down Arrow 22"/>
          <p:cNvSpPr/>
          <p:nvPr/>
        </p:nvSpPr>
        <p:spPr>
          <a:xfrm rot="19902012">
            <a:off x="8184652" y="2465887"/>
            <a:ext cx="310253" cy="7706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211210" y="3191963"/>
            <a:ext cx="914400" cy="707886"/>
          </a:xfrm>
          <a:prstGeom prst="rect">
            <a:avLst/>
          </a:prstGeom>
        </p:spPr>
        <p:txBody>
          <a:bodyPr wrap="square">
            <a:spAutoFit/>
          </a:bodyPr>
          <a:lstStyle/>
          <a:p>
            <a:pPr algn="ctr"/>
            <a:r>
              <a:rPr lang="en-US" sz="2000" b="1" dirty="0" smtClean="0">
                <a:solidFill>
                  <a:srgbClr val="7030A0"/>
                </a:solidFill>
                <a:latin typeface="Garamond" pitchFamily="18" charset="0"/>
                <a:cs typeface="Times New Roman" pitchFamily="18" charset="0"/>
              </a:rPr>
              <a:t>Cover Crop</a:t>
            </a:r>
            <a:endParaRPr lang="en-US" sz="2000" dirty="0" smtClean="0">
              <a:solidFill>
                <a:srgbClr val="7030A0"/>
              </a:solidFill>
              <a:latin typeface="Garamond" pitchFamily="18" charset="0"/>
              <a:cs typeface="Times New Roman" pitchFamily="18" charset="0"/>
            </a:endParaRPr>
          </a:p>
        </p:txBody>
      </p:sp>
      <p:sp>
        <p:nvSpPr>
          <p:cNvPr id="25" name="Down Arrow 24"/>
          <p:cNvSpPr/>
          <p:nvPr/>
        </p:nvSpPr>
        <p:spPr>
          <a:xfrm>
            <a:off x="7722073" y="2678471"/>
            <a:ext cx="298431" cy="6948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353567" y="3361885"/>
            <a:ext cx="1168957" cy="707886"/>
          </a:xfrm>
          <a:prstGeom prst="rect">
            <a:avLst/>
          </a:prstGeom>
        </p:spPr>
        <p:txBody>
          <a:bodyPr wrap="square">
            <a:spAutoFit/>
          </a:bodyPr>
          <a:lstStyle/>
          <a:p>
            <a:pPr algn="ctr"/>
            <a:r>
              <a:rPr lang="en-US" sz="2000" b="1" dirty="0" smtClean="0">
                <a:solidFill>
                  <a:srgbClr val="7030A0"/>
                </a:solidFill>
                <a:latin typeface="Garamond" pitchFamily="18" charset="0"/>
                <a:cs typeface="Times New Roman" pitchFamily="18" charset="0"/>
              </a:rPr>
              <a:t>No</a:t>
            </a:r>
          </a:p>
          <a:p>
            <a:pPr algn="ctr"/>
            <a:r>
              <a:rPr lang="en-US" sz="2000" b="1" dirty="0" smtClean="0">
                <a:solidFill>
                  <a:srgbClr val="7030A0"/>
                </a:solidFill>
                <a:latin typeface="Garamond" pitchFamily="18" charset="0"/>
                <a:cs typeface="Times New Roman" pitchFamily="18" charset="0"/>
              </a:rPr>
              <a:t>Till</a:t>
            </a:r>
            <a:endParaRPr lang="en-US" sz="2000" dirty="0" smtClean="0">
              <a:solidFill>
                <a:srgbClr val="7030A0"/>
              </a:solidFill>
              <a:latin typeface="Garamond" pitchFamily="18" charset="0"/>
              <a:cs typeface="Times New Roman" pitchFamily="18" charset="0"/>
            </a:endParaRPr>
          </a:p>
        </p:txBody>
      </p:sp>
      <p:sp>
        <p:nvSpPr>
          <p:cNvPr id="27" name="Left Brace 26"/>
          <p:cNvSpPr/>
          <p:nvPr/>
        </p:nvSpPr>
        <p:spPr>
          <a:xfrm rot="5400000">
            <a:off x="2760346" y="2101148"/>
            <a:ext cx="381000" cy="4156709"/>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p:cNvSpPr/>
          <p:nvPr/>
        </p:nvSpPr>
        <p:spPr>
          <a:xfrm>
            <a:off x="5921748" y="4800600"/>
            <a:ext cx="3034755" cy="1015663"/>
          </a:xfrm>
          <a:prstGeom prst="rect">
            <a:avLst/>
          </a:prstGeom>
        </p:spPr>
        <p:txBody>
          <a:bodyPr wrap="square">
            <a:spAutoFit/>
          </a:bodyPr>
          <a:lstStyle/>
          <a:p>
            <a:pPr algn="ctr"/>
            <a:r>
              <a:rPr lang="en-US" sz="3000" b="1" dirty="0" smtClean="0">
                <a:solidFill>
                  <a:srgbClr val="7030A0"/>
                </a:solidFill>
                <a:latin typeface="Garamond" pitchFamily="18" charset="0"/>
                <a:cs typeface="Times New Roman" pitchFamily="18" charset="0"/>
              </a:rPr>
              <a:t>33 BMP Combinations</a:t>
            </a:r>
            <a:endParaRPr lang="en-US" sz="3000" dirty="0" smtClean="0">
              <a:solidFill>
                <a:srgbClr val="7030A0"/>
              </a:solidFill>
              <a:latin typeface="Garamond" pitchFamily="18" charset="0"/>
              <a:cs typeface="Times New Roman" pitchFamily="18" charset="0"/>
            </a:endParaRPr>
          </a:p>
        </p:txBody>
      </p:sp>
      <p:grpSp>
        <p:nvGrpSpPr>
          <p:cNvPr id="29" name="Group 28"/>
          <p:cNvGrpSpPr/>
          <p:nvPr/>
        </p:nvGrpSpPr>
        <p:grpSpPr>
          <a:xfrm>
            <a:off x="27380" y="6015426"/>
            <a:ext cx="9116620" cy="842574"/>
            <a:chOff x="27380" y="6015426"/>
            <a:chExt cx="9116620" cy="842574"/>
          </a:xfrm>
        </p:grpSpPr>
        <p:sp>
          <p:nvSpPr>
            <p:cNvPr id="30" name="TextBox 29"/>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31" name="Rectangle 30"/>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32" name="Picture 2" descr="http://division.uaex.edu/Logos/Division_Ag/UA-color-left.png"/>
            <p:cNvPicPr>
              <a:picLocks noChangeAspect="1" noChangeArrowheads="1"/>
            </p:cNvPicPr>
            <p:nvPr/>
          </p:nvPicPr>
          <p:blipFill>
            <a:blip r:embed="rId9"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grpSp>
        <p:nvGrpSpPr>
          <p:cNvPr id="35" name="Group 20"/>
          <p:cNvGrpSpPr>
            <a:grpSpLocks/>
          </p:cNvGrpSpPr>
          <p:nvPr/>
        </p:nvGrpSpPr>
        <p:grpSpPr bwMode="auto">
          <a:xfrm>
            <a:off x="256385" y="4501026"/>
            <a:ext cx="1060388" cy="900114"/>
            <a:chOff x="2084" y="893"/>
            <a:chExt cx="604" cy="543"/>
          </a:xfrm>
          <a:solidFill>
            <a:srgbClr val="00B0F0"/>
          </a:solidFill>
        </p:grpSpPr>
        <p:sp>
          <p:nvSpPr>
            <p:cNvPr id="36" name="Freeform 21"/>
            <p:cNvSpPr>
              <a:spLocks/>
            </p:cNvSpPr>
            <p:nvPr/>
          </p:nvSpPr>
          <p:spPr bwMode="auto">
            <a:xfrm>
              <a:off x="2084" y="893"/>
              <a:ext cx="604" cy="313"/>
            </a:xfrm>
            <a:custGeom>
              <a:avLst/>
              <a:gdLst/>
              <a:ahLst/>
              <a:cxnLst>
                <a:cxn ang="0">
                  <a:pos x="132" y="115"/>
                </a:cxn>
                <a:cxn ang="0">
                  <a:pos x="228" y="11"/>
                </a:cxn>
                <a:cxn ang="0">
                  <a:pos x="276" y="43"/>
                </a:cxn>
                <a:cxn ang="0">
                  <a:pos x="356" y="59"/>
                </a:cxn>
                <a:cxn ang="0">
                  <a:pos x="492" y="99"/>
                </a:cxn>
                <a:cxn ang="0">
                  <a:pos x="484" y="123"/>
                </a:cxn>
                <a:cxn ang="0">
                  <a:pos x="564" y="139"/>
                </a:cxn>
                <a:cxn ang="0">
                  <a:pos x="572" y="195"/>
                </a:cxn>
                <a:cxn ang="0">
                  <a:pos x="588" y="219"/>
                </a:cxn>
                <a:cxn ang="0">
                  <a:pos x="604" y="267"/>
                </a:cxn>
                <a:cxn ang="0">
                  <a:pos x="476" y="307"/>
                </a:cxn>
                <a:cxn ang="0">
                  <a:pos x="380" y="299"/>
                </a:cxn>
                <a:cxn ang="0">
                  <a:pos x="364" y="251"/>
                </a:cxn>
                <a:cxn ang="0">
                  <a:pos x="244" y="259"/>
                </a:cxn>
                <a:cxn ang="0">
                  <a:pos x="172" y="291"/>
                </a:cxn>
                <a:cxn ang="0">
                  <a:pos x="116" y="283"/>
                </a:cxn>
                <a:cxn ang="0">
                  <a:pos x="108" y="259"/>
                </a:cxn>
                <a:cxn ang="0">
                  <a:pos x="28" y="235"/>
                </a:cxn>
                <a:cxn ang="0">
                  <a:pos x="52" y="171"/>
                </a:cxn>
                <a:cxn ang="0">
                  <a:pos x="76" y="99"/>
                </a:cxn>
                <a:cxn ang="0">
                  <a:pos x="132" y="107"/>
                </a:cxn>
                <a:cxn ang="0">
                  <a:pos x="156" y="115"/>
                </a:cxn>
                <a:cxn ang="0">
                  <a:pos x="132" y="115"/>
                </a:cxn>
              </a:cxnLst>
              <a:rect l="0" t="0" r="r" b="b"/>
              <a:pathLst>
                <a:path w="604" h="313">
                  <a:moveTo>
                    <a:pt x="132" y="115"/>
                  </a:moveTo>
                  <a:cubicBezTo>
                    <a:pt x="146" y="58"/>
                    <a:pt x="172" y="30"/>
                    <a:pt x="228" y="11"/>
                  </a:cubicBezTo>
                  <a:cubicBezTo>
                    <a:pt x="326" y="31"/>
                    <a:pt x="233" y="0"/>
                    <a:pt x="276" y="43"/>
                  </a:cubicBezTo>
                  <a:cubicBezTo>
                    <a:pt x="295" y="62"/>
                    <a:pt x="329" y="55"/>
                    <a:pt x="356" y="59"/>
                  </a:cubicBezTo>
                  <a:cubicBezTo>
                    <a:pt x="400" y="88"/>
                    <a:pt x="448" y="70"/>
                    <a:pt x="492" y="99"/>
                  </a:cubicBezTo>
                  <a:cubicBezTo>
                    <a:pt x="489" y="107"/>
                    <a:pt x="479" y="116"/>
                    <a:pt x="484" y="123"/>
                  </a:cubicBezTo>
                  <a:cubicBezTo>
                    <a:pt x="487" y="127"/>
                    <a:pt x="554" y="137"/>
                    <a:pt x="564" y="139"/>
                  </a:cubicBezTo>
                  <a:cubicBezTo>
                    <a:pt x="604" y="199"/>
                    <a:pt x="562" y="123"/>
                    <a:pt x="572" y="195"/>
                  </a:cubicBezTo>
                  <a:cubicBezTo>
                    <a:pt x="573" y="205"/>
                    <a:pt x="584" y="210"/>
                    <a:pt x="588" y="219"/>
                  </a:cubicBezTo>
                  <a:cubicBezTo>
                    <a:pt x="595" y="234"/>
                    <a:pt x="604" y="267"/>
                    <a:pt x="604" y="267"/>
                  </a:cubicBezTo>
                  <a:cubicBezTo>
                    <a:pt x="555" y="283"/>
                    <a:pt x="495" y="251"/>
                    <a:pt x="476" y="307"/>
                  </a:cubicBezTo>
                  <a:cubicBezTo>
                    <a:pt x="444" y="304"/>
                    <a:pt x="409" y="313"/>
                    <a:pt x="380" y="299"/>
                  </a:cubicBezTo>
                  <a:cubicBezTo>
                    <a:pt x="365" y="291"/>
                    <a:pt x="364" y="251"/>
                    <a:pt x="364" y="251"/>
                  </a:cubicBezTo>
                  <a:cubicBezTo>
                    <a:pt x="320" y="258"/>
                    <a:pt x="287" y="270"/>
                    <a:pt x="244" y="259"/>
                  </a:cubicBezTo>
                  <a:cubicBezTo>
                    <a:pt x="187" y="278"/>
                    <a:pt x="210" y="266"/>
                    <a:pt x="172" y="291"/>
                  </a:cubicBezTo>
                  <a:cubicBezTo>
                    <a:pt x="153" y="288"/>
                    <a:pt x="133" y="291"/>
                    <a:pt x="116" y="283"/>
                  </a:cubicBezTo>
                  <a:cubicBezTo>
                    <a:pt x="108" y="279"/>
                    <a:pt x="114" y="265"/>
                    <a:pt x="108" y="259"/>
                  </a:cubicBezTo>
                  <a:cubicBezTo>
                    <a:pt x="89" y="240"/>
                    <a:pt x="50" y="239"/>
                    <a:pt x="28" y="235"/>
                  </a:cubicBezTo>
                  <a:cubicBezTo>
                    <a:pt x="0" y="193"/>
                    <a:pt x="4" y="183"/>
                    <a:pt x="52" y="171"/>
                  </a:cubicBezTo>
                  <a:cubicBezTo>
                    <a:pt x="40" y="134"/>
                    <a:pt x="49" y="126"/>
                    <a:pt x="76" y="99"/>
                  </a:cubicBezTo>
                  <a:cubicBezTo>
                    <a:pt x="95" y="102"/>
                    <a:pt x="114" y="103"/>
                    <a:pt x="132" y="107"/>
                  </a:cubicBezTo>
                  <a:cubicBezTo>
                    <a:pt x="140" y="109"/>
                    <a:pt x="156" y="107"/>
                    <a:pt x="156" y="115"/>
                  </a:cubicBezTo>
                  <a:cubicBezTo>
                    <a:pt x="156" y="123"/>
                    <a:pt x="140" y="115"/>
                    <a:pt x="132" y="115"/>
                  </a:cubicBezTo>
                  <a:close/>
                </a:path>
              </a:pathLst>
            </a:custGeom>
            <a:grpFill/>
            <a:ln w="9525">
              <a:solidFill>
                <a:schemeClr val="tx1"/>
              </a:solidFill>
              <a:round/>
              <a:headEnd/>
              <a:tailEnd/>
            </a:ln>
            <a:effectLst/>
          </p:spPr>
          <p:txBody>
            <a:bodyPr/>
            <a:lstStyle/>
            <a:p>
              <a:endParaRPr lang="en-US"/>
            </a:p>
          </p:txBody>
        </p:sp>
        <p:sp>
          <p:nvSpPr>
            <p:cNvPr id="37" name="Freeform 22"/>
            <p:cNvSpPr>
              <a:spLocks/>
            </p:cNvSpPr>
            <p:nvPr/>
          </p:nvSpPr>
          <p:spPr bwMode="auto">
            <a:xfrm>
              <a:off x="2376" y="1220"/>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38" name="Freeform 23"/>
            <p:cNvSpPr>
              <a:spLocks/>
            </p:cNvSpPr>
            <p:nvPr/>
          </p:nvSpPr>
          <p:spPr bwMode="auto">
            <a:xfrm>
              <a:off x="2448" y="1248"/>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39" name="Freeform 24"/>
            <p:cNvSpPr>
              <a:spLocks/>
            </p:cNvSpPr>
            <p:nvPr/>
          </p:nvSpPr>
          <p:spPr bwMode="auto">
            <a:xfrm>
              <a:off x="2112" y="1200"/>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0" name="Freeform 25"/>
            <p:cNvSpPr>
              <a:spLocks/>
            </p:cNvSpPr>
            <p:nvPr/>
          </p:nvSpPr>
          <p:spPr bwMode="auto">
            <a:xfrm>
              <a:off x="2208" y="1216"/>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1" name="Freeform 26"/>
            <p:cNvSpPr>
              <a:spLocks/>
            </p:cNvSpPr>
            <p:nvPr/>
          </p:nvSpPr>
          <p:spPr bwMode="auto">
            <a:xfrm>
              <a:off x="2304" y="1200"/>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2" name="Freeform 27"/>
            <p:cNvSpPr>
              <a:spLocks/>
            </p:cNvSpPr>
            <p:nvPr/>
          </p:nvSpPr>
          <p:spPr bwMode="auto">
            <a:xfrm>
              <a:off x="2272" y="1312"/>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3" name="Freeform 28"/>
            <p:cNvSpPr>
              <a:spLocks/>
            </p:cNvSpPr>
            <p:nvPr/>
          </p:nvSpPr>
          <p:spPr bwMode="auto">
            <a:xfrm>
              <a:off x="2544" y="1248"/>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4" name="Freeform 29"/>
            <p:cNvSpPr>
              <a:spLocks/>
            </p:cNvSpPr>
            <p:nvPr/>
          </p:nvSpPr>
          <p:spPr bwMode="auto">
            <a:xfrm>
              <a:off x="2472" y="1316"/>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5" name="Freeform 30"/>
            <p:cNvSpPr>
              <a:spLocks/>
            </p:cNvSpPr>
            <p:nvPr/>
          </p:nvSpPr>
          <p:spPr bwMode="auto">
            <a:xfrm>
              <a:off x="2544" y="1344"/>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6" name="Freeform 31"/>
            <p:cNvSpPr>
              <a:spLocks/>
            </p:cNvSpPr>
            <p:nvPr/>
          </p:nvSpPr>
          <p:spPr bwMode="auto">
            <a:xfrm>
              <a:off x="2600" y="1268"/>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7" name="Freeform 32"/>
            <p:cNvSpPr>
              <a:spLocks/>
            </p:cNvSpPr>
            <p:nvPr/>
          </p:nvSpPr>
          <p:spPr bwMode="auto">
            <a:xfrm>
              <a:off x="2356" y="1294"/>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8" name="Freeform 33"/>
            <p:cNvSpPr>
              <a:spLocks/>
            </p:cNvSpPr>
            <p:nvPr/>
          </p:nvSpPr>
          <p:spPr bwMode="auto">
            <a:xfrm>
              <a:off x="2152" y="1276"/>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sp>
          <p:nvSpPr>
            <p:cNvPr id="49" name="Freeform 34"/>
            <p:cNvSpPr>
              <a:spLocks/>
            </p:cNvSpPr>
            <p:nvPr/>
          </p:nvSpPr>
          <p:spPr bwMode="auto">
            <a:xfrm>
              <a:off x="2206" y="1366"/>
              <a:ext cx="24" cy="70"/>
            </a:xfrm>
            <a:custGeom>
              <a:avLst/>
              <a:gdLst/>
              <a:ahLst/>
              <a:cxnLst>
                <a:cxn ang="0">
                  <a:pos x="24" y="0"/>
                </a:cxn>
                <a:cxn ang="0">
                  <a:pos x="8" y="24"/>
                </a:cxn>
                <a:cxn ang="0">
                  <a:pos x="0" y="36"/>
                </a:cxn>
                <a:cxn ang="0">
                  <a:pos x="24" y="48"/>
                </a:cxn>
                <a:cxn ang="0">
                  <a:pos x="24" y="0"/>
                </a:cxn>
              </a:cxnLst>
              <a:rect l="0" t="0" r="r" b="b"/>
              <a:pathLst>
                <a:path w="24" h="70">
                  <a:moveTo>
                    <a:pt x="24" y="0"/>
                  </a:moveTo>
                  <a:cubicBezTo>
                    <a:pt x="19" y="8"/>
                    <a:pt x="13" y="16"/>
                    <a:pt x="8" y="24"/>
                  </a:cubicBezTo>
                  <a:cubicBezTo>
                    <a:pt x="5" y="28"/>
                    <a:pt x="0" y="36"/>
                    <a:pt x="0" y="36"/>
                  </a:cubicBezTo>
                  <a:cubicBezTo>
                    <a:pt x="4" y="56"/>
                    <a:pt x="9" y="70"/>
                    <a:pt x="24" y="48"/>
                  </a:cubicBezTo>
                  <a:cubicBezTo>
                    <a:pt x="19" y="11"/>
                    <a:pt x="17" y="26"/>
                    <a:pt x="24" y="0"/>
                  </a:cubicBezTo>
                  <a:close/>
                </a:path>
              </a:pathLst>
            </a:custGeom>
            <a:grpFill/>
            <a:ln w="9525">
              <a:solidFill>
                <a:schemeClr val="tx1"/>
              </a:solidFill>
              <a:round/>
              <a:headEnd/>
              <a:tailEnd/>
            </a:ln>
            <a:effectLst/>
          </p:spPr>
          <p:txBody>
            <a:bodyPr/>
            <a:lstStyle/>
            <a:p>
              <a:endParaRPr lang="en-US"/>
            </a:p>
          </p:txBody>
        </p:sp>
      </p:grpSp>
      <p:pic>
        <p:nvPicPr>
          <p:cNvPr id="51" name="Picture 15" descr="FARMER"/>
          <p:cNvPicPr>
            <a:picLocks noChangeAspect="1" noChangeArrowheads="1"/>
          </p:cNvPicPr>
          <p:nvPr/>
        </p:nvPicPr>
        <p:blipFill>
          <a:blip r:embed="rId10" cstate="print"/>
          <a:srcRect/>
          <a:stretch>
            <a:fillRect/>
          </a:stretch>
        </p:blipFill>
        <p:spPr bwMode="auto">
          <a:xfrm>
            <a:off x="1676400" y="4387913"/>
            <a:ext cx="958850" cy="966788"/>
          </a:xfrm>
          <a:prstGeom prst="rect">
            <a:avLst/>
          </a:prstGeom>
          <a:noFill/>
        </p:spPr>
      </p:pic>
      <p:pic>
        <p:nvPicPr>
          <p:cNvPr id="54" name="Picture 5" descr="http://gis.nic.in/gisprimer/images/dem.jpg"/>
          <p:cNvPicPr>
            <a:picLocks noChangeAspect="1" noChangeArrowheads="1"/>
          </p:cNvPicPr>
          <p:nvPr/>
        </p:nvPicPr>
        <p:blipFill>
          <a:blip r:embed="rId11"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876649" y="4447486"/>
            <a:ext cx="1270566" cy="911889"/>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55" name="Picture 2" descr="C:\Documents and Settings\Naresh Pai\Local Settings\Temporary Internet Files\Content.IE5\84I1OW5X\MP900431722[1].jpg"/>
          <p:cNvPicPr>
            <a:picLocks noChangeAspect="1" noChangeArrowheads="1"/>
          </p:cNvPicPr>
          <p:nvPr/>
        </p:nvPicPr>
        <p:blipFill rotWithShape="1">
          <a:blip r:embed="rId12" cstate="print">
            <a:extLst>
              <a:ext uri="{28A0092B-C50C-407E-A947-70E740481C1C}">
                <a14:useLocalDpi xmlns="" xmlns:a14="http://schemas.microsoft.com/office/drawing/2010/main" xmlns:mv="urn:schemas-microsoft-com:mac:vml" xmlns:mc="http://schemas.openxmlformats.org/markup-compatibility/2006" val="0"/>
              </a:ext>
            </a:extLst>
          </a:blip>
          <a:srcRect t="29099"/>
          <a:stretch/>
        </p:blipFill>
        <p:spPr bwMode="auto">
          <a:xfrm>
            <a:off x="4419600" y="4545785"/>
            <a:ext cx="1147501" cy="81359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
        <p:nvSpPr>
          <p:cNvPr id="56" name="Rectangle 17"/>
          <p:cNvSpPr>
            <a:spLocks noChangeArrowheads="1"/>
          </p:cNvSpPr>
          <p:nvPr/>
        </p:nvSpPr>
        <p:spPr bwMode="auto">
          <a:xfrm>
            <a:off x="1455058" y="5379877"/>
            <a:ext cx="1361476" cy="533400"/>
          </a:xfrm>
          <a:prstGeom prst="rect">
            <a:avLst/>
          </a:prstGeom>
          <a:noFill/>
          <a:ln w="25400">
            <a:noFill/>
            <a:miter lim="800000"/>
            <a:headEnd/>
            <a:tailEnd/>
          </a:ln>
          <a:effectLst/>
        </p:spPr>
        <p:txBody>
          <a:bodyPr wrap="none" anchor="ctr"/>
          <a:lstStyle/>
          <a:p>
            <a:pPr algn="ctr" eaLnBrk="1" hangingPunct="1"/>
            <a:r>
              <a:rPr lang="en-US" altLang="zh-TW" sz="2000" b="1" dirty="0" smtClean="0">
                <a:latin typeface="Times New Roman" pitchFamily="18" charset="0"/>
                <a:ea typeface="新細明體" pitchFamily="18" charset="-120"/>
              </a:rPr>
              <a:t>Land-uses</a:t>
            </a:r>
            <a:endParaRPr lang="en-US" altLang="zh-TW" sz="2000" b="1" dirty="0">
              <a:latin typeface="Times New Roman" pitchFamily="18" charset="0"/>
              <a:ea typeface="新細明體" pitchFamily="18" charset="-120"/>
            </a:endParaRPr>
          </a:p>
        </p:txBody>
      </p:sp>
      <p:sp>
        <p:nvSpPr>
          <p:cNvPr id="57" name="Rectangle 17"/>
          <p:cNvSpPr>
            <a:spLocks noChangeArrowheads="1"/>
          </p:cNvSpPr>
          <p:nvPr/>
        </p:nvSpPr>
        <p:spPr bwMode="auto">
          <a:xfrm>
            <a:off x="53173" y="5401140"/>
            <a:ext cx="1361476" cy="533400"/>
          </a:xfrm>
          <a:prstGeom prst="rect">
            <a:avLst/>
          </a:prstGeom>
          <a:noFill/>
          <a:ln w="25400">
            <a:noFill/>
            <a:miter lim="800000"/>
            <a:headEnd/>
            <a:tailEnd/>
          </a:ln>
          <a:effectLst/>
        </p:spPr>
        <p:txBody>
          <a:bodyPr wrap="none" anchor="ctr"/>
          <a:lstStyle/>
          <a:p>
            <a:pPr algn="ctr" eaLnBrk="1" hangingPunct="1"/>
            <a:r>
              <a:rPr lang="en-US" altLang="zh-TW" sz="2000" b="1" dirty="0" smtClean="0">
                <a:latin typeface="Times New Roman" pitchFamily="18" charset="0"/>
                <a:ea typeface="新細明體" pitchFamily="18" charset="-120"/>
              </a:rPr>
              <a:t>Precipitation</a:t>
            </a:r>
            <a:endParaRPr lang="en-US" altLang="zh-TW" sz="2000" b="1" dirty="0">
              <a:latin typeface="Times New Roman" pitchFamily="18" charset="0"/>
              <a:ea typeface="新細明體" pitchFamily="18" charset="-120"/>
            </a:endParaRPr>
          </a:p>
        </p:txBody>
      </p:sp>
      <p:sp>
        <p:nvSpPr>
          <p:cNvPr id="58" name="Rectangle 17"/>
          <p:cNvSpPr>
            <a:spLocks noChangeArrowheads="1"/>
          </p:cNvSpPr>
          <p:nvPr/>
        </p:nvSpPr>
        <p:spPr bwMode="auto">
          <a:xfrm>
            <a:off x="2819400" y="5354701"/>
            <a:ext cx="1361476" cy="533400"/>
          </a:xfrm>
          <a:prstGeom prst="rect">
            <a:avLst/>
          </a:prstGeom>
          <a:noFill/>
          <a:ln w="25400">
            <a:noFill/>
            <a:miter lim="800000"/>
            <a:headEnd/>
            <a:tailEnd/>
          </a:ln>
          <a:effectLst/>
        </p:spPr>
        <p:txBody>
          <a:bodyPr wrap="none" anchor="ctr"/>
          <a:lstStyle/>
          <a:p>
            <a:pPr algn="ctr" eaLnBrk="1" hangingPunct="1"/>
            <a:r>
              <a:rPr lang="en-US" altLang="zh-TW" sz="2000" b="1" dirty="0" smtClean="0">
                <a:latin typeface="Times New Roman" pitchFamily="18" charset="0"/>
                <a:ea typeface="新細明體" pitchFamily="18" charset="-120"/>
              </a:rPr>
              <a:t>Topography</a:t>
            </a:r>
            <a:endParaRPr lang="en-US" altLang="zh-TW" sz="2000" b="1" dirty="0">
              <a:latin typeface="Times New Roman" pitchFamily="18" charset="0"/>
              <a:ea typeface="新細明體" pitchFamily="18" charset="-120"/>
            </a:endParaRPr>
          </a:p>
        </p:txBody>
      </p:sp>
      <p:sp>
        <p:nvSpPr>
          <p:cNvPr id="59" name="Rectangle 17"/>
          <p:cNvSpPr>
            <a:spLocks noChangeArrowheads="1"/>
          </p:cNvSpPr>
          <p:nvPr/>
        </p:nvSpPr>
        <p:spPr bwMode="auto">
          <a:xfrm>
            <a:off x="4205625" y="5337353"/>
            <a:ext cx="1361476" cy="533400"/>
          </a:xfrm>
          <a:prstGeom prst="rect">
            <a:avLst/>
          </a:prstGeom>
          <a:noFill/>
          <a:ln w="25400">
            <a:noFill/>
            <a:miter lim="800000"/>
            <a:headEnd/>
            <a:tailEnd/>
          </a:ln>
          <a:effectLst/>
        </p:spPr>
        <p:txBody>
          <a:bodyPr wrap="none" anchor="ctr"/>
          <a:lstStyle/>
          <a:p>
            <a:pPr algn="ctr" eaLnBrk="1" hangingPunct="1"/>
            <a:r>
              <a:rPr lang="en-US" altLang="zh-TW" sz="2000" b="1" dirty="0" smtClean="0">
                <a:latin typeface="Times New Roman" pitchFamily="18" charset="0"/>
                <a:ea typeface="新細明體" pitchFamily="18" charset="-120"/>
              </a:rPr>
              <a:t>Soil</a:t>
            </a:r>
            <a:endParaRPr lang="en-US" altLang="zh-TW" sz="2000" b="1" dirty="0">
              <a:latin typeface="Times New Roman" pitchFamily="18" charset="0"/>
              <a:ea typeface="新細明體" pitchFamily="18" charset="-120"/>
            </a:endParaRPr>
          </a:p>
        </p:txBody>
      </p:sp>
      <p:sp>
        <p:nvSpPr>
          <p:cNvPr id="60" name="Left Brace 59"/>
          <p:cNvSpPr/>
          <p:nvPr/>
        </p:nvSpPr>
        <p:spPr>
          <a:xfrm rot="5400000">
            <a:off x="2649855" y="-363854"/>
            <a:ext cx="381000" cy="415670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6" name="Straight Arrow Connector 5"/>
          <p:cNvCxnSpPr>
            <a:stCxn id="27" idx="1"/>
          </p:cNvCxnSpPr>
          <p:nvPr/>
        </p:nvCxnSpPr>
        <p:spPr>
          <a:xfrm flipV="1">
            <a:off x="2950846" y="3545906"/>
            <a:ext cx="1011554" cy="44309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xmlns:mv="urn:schemas-microsoft-com:mac:vml" xmlns:mc="http://schemas.openxmlformats.org/markup-compatibility/2006" val="31040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0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animBg="1"/>
      <p:bldP spid="7" grpId="0" animBg="1"/>
      <p:bldP spid="15" grpId="0"/>
      <p:bldP spid="19" grpId="0"/>
      <p:bldP spid="9" grpId="0" animBg="1"/>
      <p:bldP spid="20" grpId="0" animBg="1"/>
      <p:bldP spid="21" grpId="0"/>
      <p:bldP spid="22" grpId="0"/>
      <p:bldP spid="23" grpId="0" animBg="1"/>
      <p:bldP spid="24" grpId="0"/>
      <p:bldP spid="25" grpId="0" animBg="1"/>
      <p:bldP spid="26" grpId="0"/>
      <p:bldP spid="27" grpId="0" animBg="1"/>
      <p:bldP spid="28" grpId="0"/>
      <p:bldP spid="56" grpId="0"/>
      <p:bldP spid="57" grpId="0"/>
      <p:bldP spid="58" grpId="0"/>
      <p:bldP spid="59" grpId="0"/>
      <p:bldP spid="6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BMP SCENARIOS</a:t>
            </a:r>
            <a:endParaRPr lang="en-US" sz="3600" b="1" cap="small" dirty="0">
              <a:solidFill>
                <a:schemeClr val="bg1"/>
              </a:solidFill>
              <a:latin typeface="Times New Roman" pitchFamily="18" charset="0"/>
              <a:cs typeface="Times New Roman" pitchFamily="18" charset="0"/>
            </a:endParaRPr>
          </a:p>
        </p:txBody>
      </p:sp>
      <p:grpSp>
        <p:nvGrpSpPr>
          <p:cNvPr id="9" name="Group 8"/>
          <p:cNvGrpSpPr/>
          <p:nvPr/>
        </p:nvGrpSpPr>
        <p:grpSpPr>
          <a:xfrm>
            <a:off x="27380" y="6312023"/>
            <a:ext cx="9116620" cy="545977"/>
            <a:chOff x="27380" y="6312023"/>
            <a:chExt cx="9116620" cy="545977"/>
          </a:xfrm>
        </p:grpSpPr>
        <p:sp>
          <p:nvSpPr>
            <p:cNvPr id="11" name="Rectangle 10"/>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2"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graphicFrame>
        <p:nvGraphicFramePr>
          <p:cNvPr id="3" name="Table 2"/>
          <p:cNvGraphicFramePr>
            <a:graphicFrameLocks noGrp="1"/>
          </p:cNvGraphicFramePr>
          <p:nvPr>
            <p:extLst>
              <p:ext uri="{D42A27DB-BD31-4B8C-83A1-F6EECF244321}">
                <p14:modId xmlns="" xmlns:p14="http://schemas.microsoft.com/office/powerpoint/2010/main" xmlns:mv="urn:schemas-microsoft-com:mac:vml" xmlns:mc="http://schemas.openxmlformats.org/markup-compatibility/2006" val="66690373"/>
              </p:ext>
            </p:extLst>
          </p:nvPr>
        </p:nvGraphicFramePr>
        <p:xfrm>
          <a:off x="1066800" y="1063051"/>
          <a:ext cx="6705600" cy="4952374"/>
        </p:xfrm>
        <a:graphic>
          <a:graphicData uri="http://schemas.openxmlformats.org/drawingml/2006/table">
            <a:tbl>
              <a:tblPr firstRow="1" firstCol="1" bandRow="1">
                <a:tableStyleId>{5C22544A-7EE6-4342-B048-85BDC9FD1C3A}</a:tableStyleId>
              </a:tblPr>
              <a:tblGrid>
                <a:gridCol w="490695"/>
                <a:gridCol w="1529850"/>
                <a:gridCol w="567330"/>
                <a:gridCol w="1647090"/>
                <a:gridCol w="514716"/>
                <a:gridCol w="1955919"/>
              </a:tblGrid>
              <a:tr h="351073">
                <a:tc>
                  <a:txBody>
                    <a:bodyPr/>
                    <a:lstStyle/>
                    <a:p>
                      <a:pPr marL="0" marR="0">
                        <a:lnSpc>
                          <a:spcPct val="115000"/>
                        </a:lnSpc>
                        <a:spcBef>
                          <a:spcPts val="0"/>
                        </a:spcBef>
                        <a:spcAft>
                          <a:spcPts val="0"/>
                        </a:spcAft>
                      </a:pPr>
                      <a:r>
                        <a:rPr lang="en-US" sz="1000" dirty="0">
                          <a:effectLst/>
                        </a:rPr>
                        <a:t>BMP#</a:t>
                      </a:r>
                      <a:endParaRPr lang="en-US" sz="800"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a:effectLst/>
                        </a:rPr>
                        <a:t>Rice</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a:effectLst/>
                        </a:rPr>
                        <a:t>BMP#</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a:effectLst/>
                        </a:rPr>
                        <a:t>Soybean</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a:effectLst/>
                        </a:rPr>
                        <a:t>BMP#</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a:effectLst/>
                        </a:rPr>
                        <a:t>Cotton</a:t>
                      </a:r>
                      <a:endParaRPr lang="en-US" sz="800">
                        <a:effectLst/>
                        <a:latin typeface="Times New Roman"/>
                        <a:ea typeface="Times New Roman"/>
                        <a:cs typeface="Times New Roman"/>
                      </a:endParaRPr>
                    </a:p>
                  </a:txBody>
                  <a:tcPr marL="54661" marR="54661" marT="0" marB="0"/>
                </a:tc>
              </a:tr>
              <a:tr h="192124">
                <a:tc>
                  <a:txBody>
                    <a:bodyPr/>
                    <a:lstStyle/>
                    <a:p>
                      <a:pPr marL="0" marR="0">
                        <a:lnSpc>
                          <a:spcPct val="115000"/>
                        </a:lnSpc>
                        <a:spcBef>
                          <a:spcPts val="0"/>
                        </a:spcBef>
                        <a:spcAft>
                          <a:spcPts val="0"/>
                        </a:spcAft>
                      </a:pPr>
                      <a:r>
                        <a:rPr lang="en-US" sz="1000">
                          <a:effectLst/>
                        </a:rPr>
                        <a:t>1</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a:t>
                      </a:r>
                      <a:r>
                        <a:rPr lang="en-US" sz="1000" b="1" baseline="30000" dirty="0">
                          <a:effectLst/>
                        </a:rPr>
                        <a:t>1</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4</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19</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a:t>
                      </a:r>
                      <a:endParaRPr lang="en-US" sz="800" b="1" dirty="0">
                        <a:effectLst/>
                        <a:latin typeface="Times New Roman"/>
                        <a:ea typeface="Times New Roman"/>
                        <a:cs typeface="Times New Roman"/>
                      </a:endParaRPr>
                    </a:p>
                  </a:txBody>
                  <a:tcPr marL="54661" marR="54661" marT="0" marB="0"/>
                </a:tc>
              </a:tr>
              <a:tr h="192124">
                <a:tc>
                  <a:txBody>
                    <a:bodyPr/>
                    <a:lstStyle/>
                    <a:p>
                      <a:pPr marL="0" marR="0">
                        <a:lnSpc>
                          <a:spcPct val="115000"/>
                        </a:lnSpc>
                        <a:spcBef>
                          <a:spcPts val="0"/>
                        </a:spcBef>
                        <a:spcAft>
                          <a:spcPts val="0"/>
                        </a:spcAft>
                      </a:pPr>
                      <a:r>
                        <a:rPr lang="en-US" sz="1000">
                          <a:effectLst/>
                        </a:rPr>
                        <a:t>2</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cover crop</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5</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no-till</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no-till</a:t>
                      </a:r>
                      <a:endParaRPr lang="en-US" sz="800" b="1">
                        <a:effectLst/>
                        <a:latin typeface="Times New Roman"/>
                        <a:ea typeface="Times New Roman"/>
                        <a:cs typeface="Times New Roman"/>
                      </a:endParaRPr>
                    </a:p>
                  </a:txBody>
                  <a:tcPr marL="54661" marR="54661" marT="0" marB="0"/>
                </a:tc>
              </a:tr>
              <a:tr h="355420">
                <a:tc>
                  <a:txBody>
                    <a:bodyPr/>
                    <a:lstStyle/>
                    <a:p>
                      <a:pPr marL="0" marR="0">
                        <a:lnSpc>
                          <a:spcPct val="115000"/>
                        </a:lnSpc>
                        <a:spcBef>
                          <a:spcPts val="0"/>
                        </a:spcBef>
                        <a:spcAft>
                          <a:spcPts val="0"/>
                        </a:spcAft>
                      </a:pPr>
                      <a:r>
                        <a:rPr lang="en-US" sz="1000">
                          <a:effectLst/>
                        </a:rPr>
                        <a:t>3</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 and cover crop</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6</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VFSRatio 10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21</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VFSRatio 10</a:t>
                      </a:r>
                      <a:endParaRPr lang="en-US" sz="800" b="1">
                        <a:effectLst/>
                        <a:latin typeface="Times New Roman"/>
                        <a:ea typeface="Times New Roman"/>
                        <a:cs typeface="Times New Roman"/>
                      </a:endParaRPr>
                    </a:p>
                  </a:txBody>
                  <a:tcPr marL="54661" marR="54661" marT="0" marB="0"/>
                </a:tc>
              </a:tr>
              <a:tr h="192124">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7</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a:t>
                      </a:r>
                      <a:r>
                        <a:rPr lang="en-US" sz="1000" b="1" dirty="0" err="1">
                          <a:effectLst/>
                        </a:rPr>
                        <a:t>VFSRatio</a:t>
                      </a:r>
                      <a:r>
                        <a:rPr lang="en-US" sz="1000" b="1" dirty="0">
                          <a:effectLst/>
                        </a:rPr>
                        <a:t> 30</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22</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VFSRatio 30</a:t>
                      </a:r>
                      <a:endParaRPr lang="en-US" sz="800" b="1">
                        <a:effectLst/>
                        <a:latin typeface="Times New Roman"/>
                        <a:ea typeface="Times New Roman"/>
                        <a:cs typeface="Times New Roman"/>
                      </a:endParaRPr>
                    </a:p>
                  </a:txBody>
                  <a:tcPr marL="54661" marR="54661" marT="0" marB="0"/>
                </a:tc>
              </a:tr>
              <a:tr h="192124">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8</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VFSRatio 60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23</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VFSRatio 60</a:t>
                      </a:r>
                      <a:endParaRPr lang="en-US" sz="800" b="1">
                        <a:effectLst/>
                        <a:latin typeface="Times New Roman"/>
                        <a:ea typeface="Times New Roman"/>
                        <a:cs typeface="Times New Roman"/>
                      </a:endParaRPr>
                    </a:p>
                  </a:txBody>
                  <a:tcPr marL="54661" marR="54661" marT="0" marB="0"/>
                </a:tc>
              </a:tr>
              <a:tr h="192124">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9</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and no-till</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24</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and no-till</a:t>
                      </a:r>
                      <a:endParaRPr lang="en-US" sz="800" b="1">
                        <a:effectLst/>
                        <a:latin typeface="Times New Roman"/>
                        <a:ea typeface="Times New Roman"/>
                        <a:cs typeface="Times New Roman"/>
                      </a:endParaRPr>
                    </a:p>
                  </a:txBody>
                  <a:tcPr marL="54661" marR="54661" marT="0" marB="0"/>
                </a:tc>
              </a:tr>
              <a:tr h="355420">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 and </a:t>
                      </a:r>
                      <a:r>
                        <a:rPr lang="en-US" sz="1000" b="1" dirty="0" err="1">
                          <a:effectLst/>
                        </a:rPr>
                        <a:t>VFSRatio</a:t>
                      </a:r>
                      <a:r>
                        <a:rPr lang="en-US" sz="1000" b="1" dirty="0">
                          <a:effectLst/>
                        </a:rPr>
                        <a:t> 10</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25</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and VFSRatio 10</a:t>
                      </a:r>
                      <a:endParaRPr lang="en-US" sz="800" b="1">
                        <a:effectLst/>
                        <a:latin typeface="Times New Roman"/>
                        <a:ea typeface="Times New Roman"/>
                        <a:cs typeface="Times New Roman"/>
                      </a:endParaRPr>
                    </a:p>
                  </a:txBody>
                  <a:tcPr marL="54661" marR="54661" marT="0" marB="0"/>
                </a:tc>
              </a:tr>
              <a:tr h="355420">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11</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and VFSRatio 30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26</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and VFSRatio 30</a:t>
                      </a:r>
                      <a:endParaRPr lang="en-US" sz="800" b="1">
                        <a:effectLst/>
                        <a:latin typeface="Times New Roman"/>
                        <a:ea typeface="Times New Roman"/>
                        <a:cs typeface="Times New Roman"/>
                      </a:endParaRPr>
                    </a:p>
                  </a:txBody>
                  <a:tcPr marL="54661" marR="54661" marT="0" marB="0"/>
                </a:tc>
              </a:tr>
              <a:tr h="355420">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12</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 and </a:t>
                      </a:r>
                      <a:r>
                        <a:rPr lang="en-US" sz="1000" b="1" dirty="0" err="1">
                          <a:effectLst/>
                        </a:rPr>
                        <a:t>VFSRatio</a:t>
                      </a:r>
                      <a:r>
                        <a:rPr lang="en-US" sz="1000" b="1" dirty="0">
                          <a:effectLst/>
                        </a:rPr>
                        <a:t> 60</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27</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and VFSRatio 60</a:t>
                      </a:r>
                      <a:endParaRPr lang="en-US" sz="800" b="1">
                        <a:effectLst/>
                        <a:latin typeface="Times New Roman"/>
                        <a:ea typeface="Times New Roman"/>
                        <a:cs typeface="Times New Roman"/>
                      </a:endParaRPr>
                    </a:p>
                  </a:txBody>
                  <a:tcPr marL="54661" marR="54661" marT="0" marB="0"/>
                </a:tc>
              </a:tr>
              <a:tr h="355420">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13</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no-till and </a:t>
                      </a:r>
                      <a:r>
                        <a:rPr lang="en-US" sz="1000" b="1" dirty="0" err="1">
                          <a:effectLst/>
                        </a:rPr>
                        <a:t>VFSRatio</a:t>
                      </a:r>
                      <a:r>
                        <a:rPr lang="en-US" sz="1000" b="1" dirty="0">
                          <a:effectLst/>
                        </a:rPr>
                        <a:t> 10</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28</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no-till and VFSRatio 10</a:t>
                      </a:r>
                      <a:endParaRPr lang="en-US" sz="800" b="1">
                        <a:effectLst/>
                        <a:latin typeface="Times New Roman"/>
                        <a:ea typeface="Times New Roman"/>
                        <a:cs typeface="Times New Roman"/>
                      </a:endParaRPr>
                    </a:p>
                  </a:txBody>
                  <a:tcPr marL="54661" marR="54661" marT="0" marB="0"/>
                </a:tc>
              </a:tr>
              <a:tr h="355420">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14</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no-till and VFSRatio 30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29</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no-till and VFSRatio 30</a:t>
                      </a:r>
                      <a:endParaRPr lang="en-US" sz="800" b="1">
                        <a:effectLst/>
                        <a:latin typeface="Times New Roman"/>
                        <a:ea typeface="Times New Roman"/>
                        <a:cs typeface="Times New Roman"/>
                      </a:endParaRPr>
                    </a:p>
                  </a:txBody>
                  <a:tcPr marL="54661" marR="54661" marT="0" marB="0"/>
                </a:tc>
              </a:tr>
              <a:tr h="355420">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15</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no-till and VFSRatio 60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30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no-till and VFSRatio 60</a:t>
                      </a:r>
                      <a:endParaRPr lang="en-US" sz="800" b="1">
                        <a:effectLst/>
                        <a:latin typeface="Times New Roman"/>
                        <a:ea typeface="Times New Roman"/>
                        <a:cs typeface="Times New Roman"/>
                      </a:endParaRPr>
                    </a:p>
                  </a:txBody>
                  <a:tcPr marL="54661" marR="54661" marT="0" marB="0"/>
                </a:tc>
              </a:tr>
              <a:tr h="384247">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16</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no-till, and VFSRatio 10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31</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 no-till, and </a:t>
                      </a:r>
                      <a:r>
                        <a:rPr lang="en-US" sz="1000" b="1" dirty="0" err="1">
                          <a:effectLst/>
                        </a:rPr>
                        <a:t>VFSRatio</a:t>
                      </a:r>
                      <a:r>
                        <a:rPr lang="en-US" sz="1000" b="1" dirty="0">
                          <a:effectLst/>
                        </a:rPr>
                        <a:t> 10</a:t>
                      </a:r>
                      <a:endParaRPr lang="en-US" sz="800" b="1" dirty="0">
                        <a:effectLst/>
                        <a:latin typeface="Times New Roman"/>
                        <a:ea typeface="Times New Roman"/>
                        <a:cs typeface="Times New Roman"/>
                      </a:endParaRPr>
                    </a:p>
                  </a:txBody>
                  <a:tcPr marL="54661" marR="54661" marT="0" marB="0"/>
                </a:tc>
              </a:tr>
              <a:tr h="384247">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17</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no-till, and VFSRatio 30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32</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 no-till, and </a:t>
                      </a:r>
                      <a:r>
                        <a:rPr lang="en-US" sz="1000" b="1" dirty="0" err="1">
                          <a:effectLst/>
                        </a:rPr>
                        <a:t>VFSRatio</a:t>
                      </a:r>
                      <a:r>
                        <a:rPr lang="en-US" sz="1000" b="1" dirty="0">
                          <a:effectLst/>
                        </a:rPr>
                        <a:t> 30</a:t>
                      </a:r>
                      <a:endParaRPr lang="en-US" sz="800" b="1" dirty="0">
                        <a:effectLst/>
                        <a:latin typeface="Times New Roman"/>
                        <a:ea typeface="Times New Roman"/>
                        <a:cs typeface="Times New Roman"/>
                      </a:endParaRPr>
                    </a:p>
                  </a:txBody>
                  <a:tcPr marL="54661" marR="54661" marT="0" marB="0"/>
                </a:tc>
              </a:tr>
              <a:tr h="384247">
                <a:tc>
                  <a:txBody>
                    <a:bodyPr/>
                    <a:lstStyle/>
                    <a:p>
                      <a:pPr marL="0" marR="0">
                        <a:lnSpc>
                          <a:spcPct val="115000"/>
                        </a:lnSpc>
                        <a:spcBef>
                          <a:spcPts val="0"/>
                        </a:spcBef>
                        <a:spcAft>
                          <a:spcPts val="0"/>
                        </a:spcAft>
                      </a:pPr>
                      <a:r>
                        <a:rPr lang="en-US" sz="1000">
                          <a:effectLst/>
                        </a:rPr>
                        <a:t> </a:t>
                      </a:r>
                      <a:endParaRPr lang="en-US" sz="80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a:t>
                      </a:r>
                      <a:endParaRPr lang="en-US" sz="800" b="1" dirty="0">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18</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 with NMP, no-till, and VFSRatio 60</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a:effectLst/>
                        </a:rPr>
                        <a:t>33</a:t>
                      </a:r>
                      <a:endParaRPr lang="en-US" sz="800" b="1">
                        <a:effectLst/>
                        <a:latin typeface="Times New Roman"/>
                        <a:ea typeface="Times New Roman"/>
                        <a:cs typeface="Times New Roman"/>
                      </a:endParaRPr>
                    </a:p>
                  </a:txBody>
                  <a:tcPr marL="54661" marR="54661" marT="0" marB="0"/>
                </a:tc>
                <a:tc>
                  <a:txBody>
                    <a:bodyPr/>
                    <a:lstStyle/>
                    <a:p>
                      <a:pPr marL="0" marR="0">
                        <a:lnSpc>
                          <a:spcPct val="115000"/>
                        </a:lnSpc>
                        <a:spcBef>
                          <a:spcPts val="0"/>
                        </a:spcBef>
                        <a:spcAft>
                          <a:spcPts val="0"/>
                        </a:spcAft>
                      </a:pPr>
                      <a:r>
                        <a:rPr lang="en-US" sz="1000" b="1" dirty="0">
                          <a:effectLst/>
                        </a:rPr>
                        <a:t> with NMP, no-till, and </a:t>
                      </a:r>
                      <a:r>
                        <a:rPr lang="en-US" sz="1000" b="1" dirty="0" err="1">
                          <a:effectLst/>
                        </a:rPr>
                        <a:t>VFSRatio</a:t>
                      </a:r>
                      <a:r>
                        <a:rPr lang="en-US" sz="1000" b="1" dirty="0">
                          <a:effectLst/>
                        </a:rPr>
                        <a:t> 60</a:t>
                      </a:r>
                      <a:endParaRPr lang="en-US" sz="800" b="1" dirty="0">
                        <a:effectLst/>
                        <a:latin typeface="Times New Roman"/>
                        <a:ea typeface="Times New Roman"/>
                        <a:cs typeface="Times New Roman"/>
                      </a:endParaRPr>
                    </a:p>
                  </a:txBody>
                  <a:tcPr marL="54661" marR="54661" marT="0" marB="0"/>
                </a:tc>
              </a:tr>
            </a:tbl>
          </a:graphicData>
        </a:graphic>
      </p:graphicFrame>
      <p:sp>
        <p:nvSpPr>
          <p:cNvPr id="4" name="Rectangle 3"/>
          <p:cNvSpPr/>
          <p:nvPr/>
        </p:nvSpPr>
        <p:spPr>
          <a:xfrm>
            <a:off x="50141" y="685800"/>
            <a:ext cx="8643258" cy="369332"/>
          </a:xfrm>
          <a:prstGeom prst="rect">
            <a:avLst/>
          </a:prstGeom>
        </p:spPr>
        <p:txBody>
          <a:bodyPr wrap="square">
            <a:spAutoFit/>
          </a:bodyPr>
          <a:lstStyle/>
          <a:p>
            <a:r>
              <a:rPr lang="en-US" b="1" dirty="0">
                <a:solidFill>
                  <a:srgbClr val="7030A0"/>
                </a:solidFill>
                <a:latin typeface="Garamond" pitchFamily="18" charset="0"/>
              </a:rPr>
              <a:t>Each scenario was run for a period of 23 years (1986 – 2008) at an annual time stamp.</a:t>
            </a:r>
          </a:p>
        </p:txBody>
      </p:sp>
      <p:sp>
        <p:nvSpPr>
          <p:cNvPr id="10" name="TextBox 9"/>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Tree>
    <p:extLst>
      <p:ext uri="{BB962C8B-B14F-4D97-AF65-F5344CB8AC3E}">
        <p14:creationId xmlns="" xmlns:p14="http://schemas.microsoft.com/office/powerpoint/2010/main" xmlns:mv="urn:schemas-microsoft-com:mac:vml" xmlns:mc="http://schemas.openxmlformats.org/markup-compatibility/2006" val="13623160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BMP Effectiveness</a:t>
            </a:r>
            <a:endParaRPr lang="en-US" sz="3600" b="1" cap="small" dirty="0">
              <a:solidFill>
                <a:schemeClr val="bg1"/>
              </a:solidFill>
              <a:latin typeface="Times New Roman" pitchFamily="18" charset="0"/>
              <a:cs typeface="Times New Roman" pitchFamily="18" charset="0"/>
            </a:endParaRP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pic>
        <p:nvPicPr>
          <p:cNvPr id="12" name="Picture 1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tretch>
            <a:fillRect/>
          </a:stretch>
        </p:blipFill>
        <p:spPr>
          <a:xfrm>
            <a:off x="1455058" y="1828800"/>
            <a:ext cx="6012542" cy="4211366"/>
          </a:xfrm>
          <a:prstGeom prst="rect">
            <a:avLst/>
          </a:prstGeom>
        </p:spPr>
      </p:pic>
      <p:pic>
        <p:nvPicPr>
          <p:cNvPr id="13" name="Picture 12"/>
          <p:cNvPicPr>
            <a:picLocks noChangeAspect="1"/>
          </p:cNvPicPr>
          <p:nvPr/>
        </p:nvPicPr>
        <p:blipFill>
          <a:blip r:embed="rId5" cstate="print">
            <a:extLst>
              <a:ext uri="{28A0092B-C50C-407E-A947-70E740481C1C}">
                <a14:useLocalDpi xmlns="" xmlns:a14="http://schemas.microsoft.com/office/drawing/2010/main" xmlns:mv="urn:schemas-microsoft-com:mac:vml" xmlns:mc="http://schemas.openxmlformats.org/markup-compatibility/2006" val="0"/>
              </a:ext>
            </a:extLst>
          </a:blip>
          <a:stretch>
            <a:fillRect/>
          </a:stretch>
        </p:blipFill>
        <p:spPr>
          <a:xfrm>
            <a:off x="431074" y="609600"/>
            <a:ext cx="8548191" cy="1100137"/>
          </a:xfrm>
          <a:prstGeom prst="rect">
            <a:avLst/>
          </a:prstGeom>
        </p:spPr>
      </p:pic>
    </p:spTree>
    <p:extLst>
      <p:ext uri="{BB962C8B-B14F-4D97-AF65-F5344CB8AC3E}">
        <p14:creationId xmlns="" xmlns:p14="http://schemas.microsoft.com/office/powerpoint/2010/main" xmlns:mv="urn:schemas-microsoft-com:mac:vml" xmlns:mc="http://schemas.openxmlformats.org/markup-compatibility/2006" val="512876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Why Optimize Spatially?</a:t>
            </a:r>
            <a:endParaRPr lang="en-US" sz="3600" b="1" cap="small" dirty="0">
              <a:solidFill>
                <a:schemeClr val="bg1"/>
              </a:solidFill>
              <a:latin typeface="Times New Roman" pitchFamily="18" charset="0"/>
              <a:cs typeface="Times New Roman" pitchFamily="18" charset="0"/>
            </a:endParaRP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
        <p:nvSpPr>
          <p:cNvPr id="12" name="TextBox 11"/>
          <p:cNvSpPr txBox="1"/>
          <p:nvPr/>
        </p:nvSpPr>
        <p:spPr>
          <a:xfrm>
            <a:off x="351313" y="909450"/>
            <a:ext cx="8153400" cy="464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p:txBody>
      </p:sp>
      <p:pic>
        <p:nvPicPr>
          <p:cNvPr id="13" name="Picture 12"/>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1455058" y="1447800"/>
            <a:ext cx="6290127" cy="4495800"/>
          </a:xfrm>
          <a:prstGeom prst="rect">
            <a:avLst/>
          </a:prstGeom>
          <a:noFill/>
          <a:ln>
            <a:noFill/>
          </a:ln>
        </p:spPr>
      </p:pic>
      <p:sp>
        <p:nvSpPr>
          <p:cNvPr id="14" name="TextBox 13"/>
          <p:cNvSpPr txBox="1"/>
          <p:nvPr/>
        </p:nvSpPr>
        <p:spPr>
          <a:xfrm>
            <a:off x="51542" y="685800"/>
            <a:ext cx="8445665"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Non-uniform pollutant contribution</a:t>
            </a:r>
          </a:p>
        </p:txBody>
      </p:sp>
      <p:cxnSp>
        <p:nvCxnSpPr>
          <p:cNvPr id="4" name="Straight Connector 3"/>
          <p:cNvCxnSpPr/>
          <p:nvPr/>
        </p:nvCxnSpPr>
        <p:spPr>
          <a:xfrm flipV="1">
            <a:off x="2719450" y="3048000"/>
            <a:ext cx="0" cy="2286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2209800" y="3048000"/>
            <a:ext cx="5334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192482" y="3862450"/>
            <a:ext cx="5334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186050" y="4319650"/>
            <a:ext cx="5334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xmlns:mv="urn:schemas-microsoft-com:mac:vml" xmlns:mc="http://schemas.openxmlformats.org/markup-compatibility/2006" val="157337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Optimization</a:t>
            </a:r>
            <a:endParaRPr lang="en-US" sz="3600" b="1" cap="small" dirty="0">
              <a:solidFill>
                <a:schemeClr val="bg1"/>
              </a:solidFill>
              <a:latin typeface="Times New Roman" pitchFamily="18" charset="0"/>
              <a:cs typeface="Times New Roman" pitchFamily="18" charset="0"/>
            </a:endParaRP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
        <p:nvSpPr>
          <p:cNvPr id="14" name="TextBox 13"/>
          <p:cNvSpPr txBox="1"/>
          <p:nvPr/>
        </p:nvSpPr>
        <p:spPr>
          <a:xfrm>
            <a:off x="63006" y="685800"/>
            <a:ext cx="8852394" cy="5329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Computational challenge</a:t>
            </a:r>
          </a:p>
          <a:p>
            <a:pPr marL="914400" lvl="1" indent="-457200">
              <a:buFont typeface="Wingdings" pitchFamily="2" charset="2"/>
              <a:buChar char="Ø"/>
            </a:pPr>
            <a:r>
              <a:rPr lang="en-US" sz="2800" b="1" dirty="0" smtClean="0">
                <a:solidFill>
                  <a:srgbClr val="7030A0"/>
                </a:solidFill>
                <a:latin typeface="Garamond" pitchFamily="18" charset="0"/>
                <a:cs typeface="Times New Roman" pitchFamily="18" charset="0"/>
              </a:rPr>
              <a:t>33 BMP combination possibilities</a:t>
            </a:r>
          </a:p>
          <a:p>
            <a:pPr marL="914400" lvl="1" indent="-457200">
              <a:buFont typeface="Wingdings" pitchFamily="2" charset="2"/>
              <a:buChar char="Ø"/>
            </a:pPr>
            <a:r>
              <a:rPr lang="en-US" sz="2800" b="1" dirty="0" smtClean="0">
                <a:solidFill>
                  <a:srgbClr val="7030A0"/>
                </a:solidFill>
                <a:latin typeface="Garamond" pitchFamily="18" charset="0"/>
                <a:cs typeface="Times New Roman" pitchFamily="18" charset="0"/>
              </a:rPr>
              <a:t>833 HRUs</a:t>
            </a:r>
          </a:p>
          <a:p>
            <a:pPr marL="914400" lvl="1" indent="-457200">
              <a:buFont typeface="Wingdings" pitchFamily="2" charset="2"/>
              <a:buChar char="Ø"/>
            </a:pPr>
            <a:r>
              <a:rPr lang="en-US" sz="2800" b="1" dirty="0" smtClean="0">
                <a:solidFill>
                  <a:srgbClr val="7030A0"/>
                </a:solidFill>
                <a:latin typeface="Garamond" pitchFamily="18" charset="0"/>
                <a:cs typeface="Times New Roman" pitchFamily="18" charset="0"/>
              </a:rPr>
              <a:t>23-year model run; daily basis</a:t>
            </a:r>
          </a:p>
          <a:p>
            <a:pPr marL="914400" lvl="1" indent="-457200">
              <a:buFont typeface="Wingdings" pitchFamily="2" charset="2"/>
              <a:buChar char="Ø"/>
            </a:pPr>
            <a:r>
              <a:rPr lang="en-US" sz="2800" b="1" u="sng" dirty="0" smtClean="0">
                <a:solidFill>
                  <a:srgbClr val="7030A0"/>
                </a:solidFill>
                <a:latin typeface="Garamond" pitchFamily="18" charset="0"/>
                <a:cs typeface="Times New Roman" pitchFamily="18" charset="0"/>
              </a:rPr>
              <a:t>Minimize</a:t>
            </a:r>
            <a:r>
              <a:rPr lang="en-US" sz="2800" b="1" dirty="0" smtClean="0">
                <a:solidFill>
                  <a:srgbClr val="7030A0"/>
                </a:solidFill>
                <a:latin typeface="Garamond" pitchFamily="18" charset="0"/>
                <a:cs typeface="Times New Roman" pitchFamily="18" charset="0"/>
              </a:rPr>
              <a:t> cost Vs. </a:t>
            </a:r>
            <a:r>
              <a:rPr lang="en-US" sz="2800" b="1" u="sng" dirty="0" smtClean="0">
                <a:solidFill>
                  <a:srgbClr val="7030A0"/>
                </a:solidFill>
                <a:latin typeface="Garamond" pitchFamily="18" charset="0"/>
                <a:cs typeface="Times New Roman" pitchFamily="18" charset="0"/>
              </a:rPr>
              <a:t>maximize</a:t>
            </a:r>
            <a:r>
              <a:rPr lang="en-US" sz="2800" b="1" dirty="0" smtClean="0">
                <a:solidFill>
                  <a:srgbClr val="7030A0"/>
                </a:solidFill>
                <a:latin typeface="Garamond" pitchFamily="18" charset="0"/>
                <a:cs typeface="Times New Roman" pitchFamily="18" charset="0"/>
              </a:rPr>
              <a:t> BMP efficiency</a:t>
            </a:r>
          </a:p>
          <a:p>
            <a:pPr marL="457200" indent="-457200">
              <a:buFont typeface="Wingdings" pitchFamily="2" charset="2"/>
              <a:buChar char="Ø"/>
            </a:pPr>
            <a:endParaRPr lang="en-US" sz="2800" b="1" dirty="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Artificial intelligence techniques on AHPCC used to reduce computations load</a:t>
            </a:r>
            <a:r>
              <a:rPr lang="en-US" sz="2800" b="1" baseline="30000" dirty="0" smtClean="0">
                <a:solidFill>
                  <a:srgbClr val="7030A0"/>
                </a:solidFill>
                <a:latin typeface="Garamond" pitchFamily="18" charset="0"/>
                <a:cs typeface="Times New Roman" pitchFamily="18" charset="0"/>
              </a:rPr>
              <a:t>1</a:t>
            </a:r>
          </a:p>
          <a:p>
            <a:pPr marL="457200" indent="-457200">
              <a:buFont typeface="Wingdings" pitchFamily="2" charset="2"/>
              <a:buChar char="Ø"/>
            </a:pPr>
            <a:endParaRPr lang="en-US" sz="2800" b="1" baseline="30000" dirty="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Identify optimal locations for placing BMPs</a:t>
            </a:r>
          </a:p>
          <a:p>
            <a:endParaRPr lang="en-US" sz="3200" dirty="0" smtClean="0">
              <a:solidFill>
                <a:srgbClr val="7030A0"/>
              </a:solidFill>
              <a:latin typeface="Garamond" pitchFamily="18" charset="0"/>
              <a:cs typeface="Times New Roman" pitchFamily="18" charset="0"/>
            </a:endParaRPr>
          </a:p>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a:p>
            <a:pPr marL="457200" indent="-457200">
              <a:buFont typeface="Wingdings" pitchFamily="2" charset="2"/>
              <a:buChar char="Ø"/>
            </a:pPr>
            <a:endParaRPr lang="en-US" sz="3200" dirty="0">
              <a:solidFill>
                <a:srgbClr val="7030A0"/>
              </a:solidFill>
              <a:latin typeface="Garamond" pitchFamily="18" charset="0"/>
              <a:cs typeface="Times New Roman" pitchFamily="18" charset="0"/>
            </a:endParaRPr>
          </a:p>
        </p:txBody>
      </p:sp>
      <p:sp>
        <p:nvSpPr>
          <p:cNvPr id="3" name="TextBox 2"/>
          <p:cNvSpPr txBox="1"/>
          <p:nvPr/>
        </p:nvSpPr>
        <p:spPr>
          <a:xfrm>
            <a:off x="6818192" y="5729197"/>
            <a:ext cx="2335704" cy="369332"/>
          </a:xfrm>
          <a:prstGeom prst="rect">
            <a:avLst/>
          </a:prstGeom>
          <a:noFill/>
        </p:spPr>
        <p:txBody>
          <a:bodyPr wrap="none" rtlCol="0">
            <a:spAutoFit/>
          </a:bodyPr>
          <a:lstStyle/>
          <a:p>
            <a:r>
              <a:rPr lang="en-US" baseline="30000" dirty="0" smtClean="0">
                <a:latin typeface="Garamond" pitchFamily="18" charset="0"/>
              </a:rPr>
              <a:t>1</a:t>
            </a:r>
            <a:r>
              <a:rPr lang="en-US" dirty="0" smtClean="0">
                <a:latin typeface="Garamond" pitchFamily="18" charset="0"/>
              </a:rPr>
              <a:t>Maringanti et al. (2009)</a:t>
            </a:r>
            <a:endParaRPr lang="en-US" dirty="0">
              <a:latin typeface="Garamond" pitchFamily="18" charset="0"/>
            </a:endParaRPr>
          </a:p>
        </p:txBody>
      </p:sp>
      <p:pic>
        <p:nvPicPr>
          <p:cNvPr id="1026" name="Picture 2" descr="C:\Documents and Settings\Naresh Pai\Local Settings\Temporary Internet Files\Content.IE5\O3A3FAQ0\MC900442038[1].wmf"/>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7239000" y="868723"/>
            <a:ext cx="1293813" cy="1612539"/>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 xmlns:p14="http://schemas.microsoft.com/office/powerpoint/2010/main" xmlns:mv="urn:schemas-microsoft-com:mac:vml" xmlns:mc="http://schemas.openxmlformats.org/markup-compatibility/2006" val="2883223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Sediment Optimization</a:t>
            </a:r>
            <a:endParaRPr lang="en-US" sz="3600" b="1" cap="small" dirty="0">
              <a:solidFill>
                <a:schemeClr val="bg1"/>
              </a:solidFill>
              <a:latin typeface="Times New Roman" pitchFamily="18" charset="0"/>
              <a:cs typeface="Times New Roman" pitchFamily="18" charset="0"/>
            </a:endParaRPr>
          </a:p>
        </p:txBody>
      </p:sp>
      <p:pic>
        <p:nvPicPr>
          <p:cNvPr id="7" name="Picture 6"/>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1257300" y="762000"/>
            <a:ext cx="6629400" cy="4800600"/>
          </a:xfrm>
          <a:prstGeom prst="rect">
            <a:avLst/>
          </a:prstGeom>
          <a:noFill/>
          <a:ln>
            <a:noFill/>
          </a:ln>
        </p:spPr>
      </p:pic>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Tree>
    <p:extLst>
      <p:ext uri="{BB962C8B-B14F-4D97-AF65-F5344CB8AC3E}">
        <p14:creationId xmlns="" xmlns:p14="http://schemas.microsoft.com/office/powerpoint/2010/main" xmlns:mv="urn:schemas-microsoft-com:mac:vml" xmlns:mc="http://schemas.openxmlformats.org/markup-compatibility/2006" val="37076969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Phosphorus Optimization</a:t>
            </a:r>
            <a:endParaRPr lang="en-US" sz="3600" b="1" cap="small" dirty="0">
              <a:solidFill>
                <a:schemeClr val="bg1"/>
              </a:solidFill>
              <a:latin typeface="Times New Roman" pitchFamily="18" charset="0"/>
              <a:cs typeface="Times New Roman" pitchFamily="18" charset="0"/>
            </a:endParaRPr>
          </a:p>
        </p:txBody>
      </p:sp>
      <p:pic>
        <p:nvPicPr>
          <p:cNvPr id="8" name="Picture 7"/>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1254825" y="762000"/>
            <a:ext cx="6629400" cy="4800600"/>
          </a:xfrm>
          <a:prstGeom prst="rect">
            <a:avLst/>
          </a:prstGeom>
          <a:noFill/>
          <a:ln>
            <a:noFill/>
          </a:ln>
        </p:spPr>
      </p:pic>
      <p:grpSp>
        <p:nvGrpSpPr>
          <p:cNvPr id="9" name="Group 8"/>
          <p:cNvGrpSpPr/>
          <p:nvPr/>
        </p:nvGrpSpPr>
        <p:grpSpPr>
          <a:xfrm>
            <a:off x="27380" y="6015426"/>
            <a:ext cx="9116620" cy="842574"/>
            <a:chOff x="27380" y="6015426"/>
            <a:chExt cx="9116620" cy="842574"/>
          </a:xfrm>
        </p:grpSpPr>
        <p:sp>
          <p:nvSpPr>
            <p:cNvPr id="10" name="TextBox 9"/>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1" name="Rectangle 10"/>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2" name="Picture 2" descr="http://division.uaex.edu/Logos/Division_Ag/UA-color-left.png"/>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Tree>
    <p:extLst>
      <p:ext uri="{BB962C8B-B14F-4D97-AF65-F5344CB8AC3E}">
        <p14:creationId xmlns="" xmlns:p14="http://schemas.microsoft.com/office/powerpoint/2010/main" xmlns:mv="urn:schemas-microsoft-com:mac:vml" xmlns:mc="http://schemas.openxmlformats.org/markup-compatibility/2006" val="36835877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Nitrogen Optimization</a:t>
            </a:r>
            <a:endParaRPr lang="en-US" sz="3600" b="1" cap="small" dirty="0">
              <a:solidFill>
                <a:schemeClr val="bg1"/>
              </a:solidFill>
              <a:latin typeface="Times New Roman" pitchFamily="18" charset="0"/>
              <a:cs typeface="Times New Roman" pitchFamily="18" charset="0"/>
            </a:endParaRPr>
          </a:p>
        </p:txBody>
      </p:sp>
      <p:pic>
        <p:nvPicPr>
          <p:cNvPr id="9" name="Picture 8"/>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1252850" y="755075"/>
            <a:ext cx="6629400" cy="4800600"/>
          </a:xfrm>
          <a:prstGeom prst="rect">
            <a:avLst/>
          </a:prstGeom>
          <a:noFill/>
          <a:ln>
            <a:noFill/>
          </a:ln>
        </p:spPr>
      </p:pic>
      <p:grpSp>
        <p:nvGrpSpPr>
          <p:cNvPr id="8" name="Group 7"/>
          <p:cNvGrpSpPr/>
          <p:nvPr/>
        </p:nvGrpSpPr>
        <p:grpSpPr>
          <a:xfrm>
            <a:off x="27380" y="6015426"/>
            <a:ext cx="9116620" cy="842574"/>
            <a:chOff x="27380" y="6015426"/>
            <a:chExt cx="9116620" cy="842574"/>
          </a:xfrm>
        </p:grpSpPr>
        <p:sp>
          <p:nvSpPr>
            <p:cNvPr id="10" name="TextBox 9"/>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1" name="Rectangle 10"/>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2" name="Picture 2" descr="http://division.uaex.edu/Logos/Division_Ag/UA-color-left.png"/>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Tree>
    <p:extLst>
      <p:ext uri="{BB962C8B-B14F-4D97-AF65-F5344CB8AC3E}">
        <p14:creationId xmlns="" xmlns:p14="http://schemas.microsoft.com/office/powerpoint/2010/main" xmlns:mv="urn:schemas-microsoft-com:mac:vml" xmlns:mc="http://schemas.openxmlformats.org/markup-compatibility/2006" val="3457408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Summary</a:t>
            </a:r>
            <a:endParaRPr lang="en-US" sz="3600" b="1" cap="small" dirty="0">
              <a:solidFill>
                <a:schemeClr val="bg1"/>
              </a:solidFill>
              <a:latin typeface="Times New Roman" pitchFamily="18" charset="0"/>
              <a:cs typeface="Times New Roman" pitchFamily="18" charset="0"/>
            </a:endParaRP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
        <p:nvSpPr>
          <p:cNvPr id="12" name="TextBox 11"/>
          <p:cNvSpPr txBox="1"/>
          <p:nvPr/>
        </p:nvSpPr>
        <p:spPr>
          <a:xfrm>
            <a:off x="351313" y="909450"/>
            <a:ext cx="8153400" cy="464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p:txBody>
      </p:sp>
      <p:sp>
        <p:nvSpPr>
          <p:cNvPr id="14" name="TextBox 13"/>
          <p:cNvSpPr txBox="1"/>
          <p:nvPr/>
        </p:nvSpPr>
        <p:spPr>
          <a:xfrm>
            <a:off x="57069" y="381000"/>
            <a:ext cx="8782131" cy="5634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a:p>
            <a:pPr marL="457200" indent="-457200">
              <a:buFont typeface="Wingdings" pitchFamily="2" charset="2"/>
              <a:buChar char="Ø"/>
            </a:pPr>
            <a:endParaRPr lang="en-US" sz="3200" dirty="0" smtClean="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BMP database for LRW developed</a:t>
            </a:r>
          </a:p>
          <a:p>
            <a:pPr marL="457200" indent="-457200">
              <a:buFont typeface="Wingdings" pitchFamily="2" charset="2"/>
              <a:buChar char="Ø"/>
            </a:pPr>
            <a:endParaRPr lang="en-US" sz="2800" b="1" dirty="0" smtClean="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33 BMP scenarios evaluated over 23 year period</a:t>
            </a:r>
          </a:p>
          <a:p>
            <a:pPr marL="457200" indent="-457200">
              <a:buFont typeface="Wingdings" pitchFamily="2" charset="2"/>
              <a:buChar char="Ø"/>
            </a:pPr>
            <a:endParaRPr lang="en-US" sz="2800" b="1" dirty="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Spatially optimized for maximum WQ benefits at least cost using AI techniques</a:t>
            </a:r>
          </a:p>
          <a:p>
            <a:pPr marL="457200" indent="-457200">
              <a:buFont typeface="Wingdings" pitchFamily="2" charset="2"/>
              <a:buChar char="Ø"/>
            </a:pPr>
            <a:endParaRPr lang="en-US" sz="2800" b="1" dirty="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Multiple BMP combination was more effective compared to single BMP</a:t>
            </a:r>
          </a:p>
          <a:p>
            <a:pPr marL="457200" indent="-457200">
              <a:buFont typeface="Wingdings" pitchFamily="2" charset="2"/>
              <a:buChar char="Ø"/>
            </a:pPr>
            <a:endParaRPr lang="en-US" sz="2800" b="1" dirty="0">
              <a:solidFill>
                <a:srgbClr val="7030A0"/>
              </a:solidFill>
              <a:latin typeface="Garamond" pitchFamily="18" charset="0"/>
              <a:cs typeface="Times New Roman" pitchFamily="18" charset="0"/>
            </a:endParaRPr>
          </a:p>
          <a:p>
            <a:pPr marL="457200" indent="-457200">
              <a:buFont typeface="Wingdings" pitchFamily="2" charset="2"/>
              <a:buChar char="Ø"/>
            </a:pPr>
            <a:r>
              <a:rPr lang="en-US" sz="2800" b="1" dirty="0" smtClean="0">
                <a:solidFill>
                  <a:srgbClr val="7030A0"/>
                </a:solidFill>
                <a:latin typeface="Garamond" pitchFamily="18" charset="0"/>
                <a:cs typeface="Times New Roman" pitchFamily="18" charset="0"/>
              </a:rPr>
              <a:t>This approach could be extended to other watersheds in the state</a:t>
            </a:r>
            <a:endParaRPr lang="en-US" sz="2800" b="1" dirty="0">
              <a:solidFill>
                <a:srgbClr val="7030A0"/>
              </a:solidFill>
              <a:latin typeface="Garamond" pitchFamily="18" charset="0"/>
              <a:cs typeface="Times New Roman" pitchFamily="18" charset="0"/>
            </a:endParaRPr>
          </a:p>
          <a:p>
            <a:pPr lvl="1"/>
            <a:endParaRPr lang="en-US" sz="2800" dirty="0" smtClean="0">
              <a:solidFill>
                <a:srgbClr val="7030A0"/>
              </a:solidFill>
              <a:latin typeface="Garamond" pitchFamily="18" charset="0"/>
              <a:cs typeface="Times New Roman" pitchFamily="18" charset="0"/>
            </a:endParaRPr>
          </a:p>
          <a:p>
            <a:pPr marL="457200" indent="-457200">
              <a:buFont typeface="Wingdings" pitchFamily="2" charset="2"/>
              <a:buChar char="Ø"/>
            </a:pPr>
            <a:endParaRPr lang="en-US" sz="3200" dirty="0">
              <a:solidFill>
                <a:srgbClr val="7030A0"/>
              </a:solidFill>
              <a:latin typeface="Garamond" pitchFamily="18" charset="0"/>
              <a:cs typeface="Times New Roman" pitchFamily="18" charset="0"/>
            </a:endParaRPr>
          </a:p>
        </p:txBody>
      </p:sp>
    </p:spTree>
    <p:extLst>
      <p:ext uri="{BB962C8B-B14F-4D97-AF65-F5344CB8AC3E}">
        <p14:creationId xmlns="" xmlns:p14="http://schemas.microsoft.com/office/powerpoint/2010/main" xmlns:mv="urn:schemas-microsoft-com:mac:vml" xmlns:mc="http://schemas.openxmlformats.org/markup-compatibility/2006" val="3741012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53000" y="3249386"/>
            <a:ext cx="3048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Acknowledgements</a:t>
            </a:r>
            <a:endParaRPr lang="en-US" sz="3600" b="1" cap="small" dirty="0">
              <a:solidFill>
                <a:schemeClr val="bg1"/>
              </a:solidFill>
              <a:latin typeface="Times New Roman" pitchFamily="18" charset="0"/>
              <a:cs typeface="Times New Roman" pitchFamily="18" charset="0"/>
            </a:endParaRPr>
          </a:p>
        </p:txBody>
      </p:sp>
      <p:pic>
        <p:nvPicPr>
          <p:cNvPr id="8" name="Content Placeholder 5" descr="anrc_logo.jpg"/>
          <p:cNvPicPr>
            <a:picLocks noChangeAspect="1"/>
          </p:cNvPicPr>
          <p:nvPr/>
        </p:nvPicPr>
        <p:blipFill>
          <a:blip r:embed="rId3" cstate="print"/>
          <a:stretch>
            <a:fillRect/>
          </a:stretch>
        </p:blipFill>
        <p:spPr>
          <a:xfrm>
            <a:off x="872396" y="1295400"/>
            <a:ext cx="7382980" cy="1125879"/>
          </a:xfrm>
          <a:prstGeom prst="rect">
            <a:avLst/>
          </a:prstGeom>
        </p:spPr>
      </p:pic>
      <p:pic>
        <p:nvPicPr>
          <p:cNvPr id="1026" name="Picture 2" descr="Purdue signature"/>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867448" y="3352800"/>
            <a:ext cx="3532585" cy="1314450"/>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1028" name="Picture 4" descr="Arkansas High Performance Computing Center"/>
          <p:cNvPicPr>
            <a:picLocks noChangeAspect="1" noChangeArrowheads="1"/>
          </p:cNvPicPr>
          <p:nvPr/>
        </p:nvPicPr>
        <p:blipFill>
          <a:blip r:embed="rId5"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5081587" y="3458936"/>
            <a:ext cx="2790825" cy="952500"/>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nvGrpSpPr>
          <p:cNvPr id="19" name="Group 18"/>
          <p:cNvGrpSpPr/>
          <p:nvPr/>
        </p:nvGrpSpPr>
        <p:grpSpPr>
          <a:xfrm>
            <a:off x="27380" y="6015426"/>
            <a:ext cx="9116620" cy="842574"/>
            <a:chOff x="27380" y="6015426"/>
            <a:chExt cx="9116620" cy="842574"/>
          </a:xfrm>
        </p:grpSpPr>
        <p:sp>
          <p:nvSpPr>
            <p:cNvPr id="20" name="TextBox 19"/>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21" name="Rectangle 20"/>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22" name="Picture 2" descr="http://division.uaex.edu/Logos/Division_Ag/UA-color-left.png"/>
            <p:cNvPicPr>
              <a:picLocks noChangeAspect="1" noChangeArrowheads="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Tree>
    <p:extLst>
      <p:ext uri="{BB962C8B-B14F-4D97-AF65-F5344CB8AC3E}">
        <p14:creationId xmlns="" xmlns:p14="http://schemas.microsoft.com/office/powerpoint/2010/main" xmlns:mv="urn:schemas-microsoft-com:mac:vml" xmlns:mc="http://schemas.openxmlformats.org/markup-compatibility/2006" val="24346183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Questions/Suggestions</a:t>
            </a:r>
            <a:endParaRPr lang="en-US" sz="3600" b="1" cap="small" dirty="0">
              <a:solidFill>
                <a:schemeClr val="bg1"/>
              </a:solidFill>
              <a:latin typeface="Times New Roman" pitchFamily="18" charset="0"/>
              <a:cs typeface="Times New Roman" pitchFamily="18" charset="0"/>
            </a:endParaRPr>
          </a:p>
        </p:txBody>
      </p:sp>
      <p:sp>
        <p:nvSpPr>
          <p:cNvPr id="7" name="TextBox 6"/>
          <p:cNvSpPr txBox="1"/>
          <p:nvPr/>
        </p:nvSpPr>
        <p:spPr>
          <a:xfrm>
            <a:off x="1887682" y="1447800"/>
            <a:ext cx="5351318" cy="297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0929C7"/>
                </a:solidFill>
                <a:latin typeface="Garamond" pitchFamily="18" charset="0"/>
                <a:cs typeface="Times New Roman" pitchFamily="18" charset="0"/>
              </a:rPr>
              <a:t>Contact:</a:t>
            </a:r>
          </a:p>
          <a:p>
            <a:pPr algn="ctr"/>
            <a:r>
              <a:rPr lang="en-US" sz="2800" b="1" dirty="0" err="1" smtClean="0">
                <a:solidFill>
                  <a:srgbClr val="0929C7"/>
                </a:solidFill>
                <a:latin typeface="Garamond" pitchFamily="18" charset="0"/>
                <a:cs typeface="Times New Roman" pitchFamily="18" charset="0"/>
              </a:rPr>
              <a:t>Dharmendra</a:t>
            </a:r>
            <a:r>
              <a:rPr lang="en-US" sz="2800" b="1" dirty="0" smtClean="0">
                <a:solidFill>
                  <a:srgbClr val="0929C7"/>
                </a:solidFill>
                <a:latin typeface="Garamond" pitchFamily="18" charset="0"/>
                <a:cs typeface="Times New Roman" pitchFamily="18" charset="0"/>
              </a:rPr>
              <a:t> </a:t>
            </a:r>
            <a:r>
              <a:rPr lang="en-US" sz="2800" b="1" dirty="0" err="1" smtClean="0">
                <a:solidFill>
                  <a:srgbClr val="0929C7"/>
                </a:solidFill>
                <a:latin typeface="Garamond" pitchFamily="18" charset="0"/>
                <a:cs typeface="Times New Roman" pitchFamily="18" charset="0"/>
              </a:rPr>
              <a:t>Saraswat</a:t>
            </a:r>
            <a:endParaRPr lang="en-US" sz="2800" b="1" dirty="0" smtClean="0">
              <a:solidFill>
                <a:srgbClr val="0929C7"/>
              </a:solidFill>
              <a:latin typeface="Garamond" pitchFamily="18" charset="0"/>
              <a:cs typeface="Times New Roman" pitchFamily="18" charset="0"/>
            </a:endParaRPr>
          </a:p>
          <a:p>
            <a:pPr algn="ctr"/>
            <a:r>
              <a:rPr lang="en-US" sz="2800" b="1" dirty="0" smtClean="0">
                <a:solidFill>
                  <a:srgbClr val="0929C7"/>
                </a:solidFill>
                <a:latin typeface="Garamond" pitchFamily="18" charset="0"/>
                <a:cs typeface="Times New Roman" pitchFamily="18" charset="0"/>
              </a:rPr>
              <a:t>Phone: 501-681-5987</a:t>
            </a:r>
          </a:p>
          <a:p>
            <a:pPr algn="ctr"/>
            <a:r>
              <a:rPr lang="en-US" sz="2800" b="1" dirty="0" smtClean="0">
                <a:solidFill>
                  <a:srgbClr val="0929C7"/>
                </a:solidFill>
                <a:latin typeface="Garamond" pitchFamily="18" charset="0"/>
                <a:cs typeface="Times New Roman" pitchFamily="18" charset="0"/>
              </a:rPr>
              <a:t>Email: dsaraswat@uaex.edu</a:t>
            </a:r>
          </a:p>
        </p:txBody>
      </p:sp>
      <p:grpSp>
        <p:nvGrpSpPr>
          <p:cNvPr id="8" name="Group 7"/>
          <p:cNvGrpSpPr/>
          <p:nvPr/>
        </p:nvGrpSpPr>
        <p:grpSpPr>
          <a:xfrm>
            <a:off x="27380" y="6015426"/>
            <a:ext cx="9116620" cy="842574"/>
            <a:chOff x="27380" y="6015426"/>
            <a:chExt cx="9116620" cy="842574"/>
          </a:xfrm>
        </p:grpSpPr>
        <p:sp>
          <p:nvSpPr>
            <p:cNvPr id="9" name="TextBox 8"/>
            <p:cNvSpPr txBox="1"/>
            <p:nvPr/>
          </p:nvSpPr>
          <p:spPr>
            <a:xfrm>
              <a:off x="3962400" y="6015426"/>
              <a:ext cx="5181600" cy="369332"/>
            </a:xfrm>
            <a:prstGeom prst="rect">
              <a:avLst/>
            </a:prstGeom>
            <a:noFill/>
          </p:spPr>
          <p:txBody>
            <a:bodyPr wrap="square" rtlCol="0">
              <a:spAutoFit/>
            </a:bodyPr>
            <a:lstStyle/>
            <a:p>
              <a:r>
                <a:rPr lang="en-US" b="1" dirty="0" smtClean="0">
                  <a:latin typeface="Garamond" pitchFamily="18" charset="0"/>
                </a:rPr>
                <a:t>ANRC 2011 NPS Project Review Meeting, Sept. 22</a:t>
              </a:r>
              <a:endParaRPr lang="en-US" b="1" dirty="0">
                <a:latin typeface="Garamond" pitchFamily="18" charset="0"/>
              </a:endParaRPr>
            </a:p>
          </p:txBody>
        </p:sp>
        <p:sp>
          <p:nvSpPr>
            <p:cNvPr id="10" name="Rectangle 9"/>
            <p:cNvSpPr/>
            <p:nvPr/>
          </p:nvSpPr>
          <p:spPr>
            <a:xfrm>
              <a:off x="2882736" y="6312023"/>
              <a:ext cx="6261264" cy="5459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latin typeface="Garamond" pitchFamily="18" charset="0"/>
                  <a:cs typeface="Times New Roman" pitchFamily="18" charset="0"/>
                </a:rPr>
                <a:t>Cooperative Extension Service</a:t>
              </a:r>
              <a:endParaRPr lang="en-US" dirty="0">
                <a:solidFill>
                  <a:schemeClr val="bg1"/>
                </a:solidFill>
                <a:latin typeface="Garamond" pitchFamily="18" charset="0"/>
                <a:cs typeface="Times New Roman" pitchFamily="18" charset="0"/>
              </a:endParaRPr>
            </a:p>
          </p:txBody>
        </p:sp>
        <p:pic>
          <p:nvPicPr>
            <p:cNvPr id="11" name="Picture 2" descr="http://division.uaex.edu/Logos/Division_Ag/UA-color-left.png"/>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7380" y="6312023"/>
              <a:ext cx="2855356" cy="545977"/>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grpSp>
    </p:spTree>
    <p:extLst>
      <p:ext uri="{BB962C8B-B14F-4D97-AF65-F5344CB8AC3E}">
        <p14:creationId xmlns="" xmlns:p14="http://schemas.microsoft.com/office/powerpoint/2010/main" xmlns:mv="urn:schemas-microsoft-com:mac:vml" xmlns:mc="http://schemas.openxmlformats.org/markup-compatibility/2006" val="782462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5692</TotalTime>
  <Words>2334</Words>
  <Application>Microsoft Office PowerPoint</Application>
  <PresentationFormat>On-screen Show (4:3)</PresentationFormat>
  <Paragraphs>316</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Best Management Practices- A Decision Making Framework</vt:lpstr>
      <vt:lpstr>BACKGROUND</vt:lpstr>
      <vt:lpstr>Slide 3</vt:lpstr>
      <vt:lpstr>BMP Database</vt:lpstr>
      <vt:lpstr>BMP Database</vt:lpstr>
      <vt:lpstr>BMP Database</vt:lpstr>
      <vt:lpstr>SWAT BMP Representation</vt:lpstr>
      <vt:lpstr>BMP SCENARIOS</vt:lpstr>
      <vt:lpstr>BMP Effectiveness</vt:lpstr>
      <vt:lpstr>Why Optimize Spatially?</vt:lpstr>
      <vt:lpstr>Optimization</vt:lpstr>
      <vt:lpstr>Sediment Optimization</vt:lpstr>
      <vt:lpstr>Phosphorus Optimization</vt:lpstr>
      <vt:lpstr>Nitrogen Optimization</vt:lpstr>
      <vt:lpstr>Summary</vt:lpstr>
      <vt:lpstr>Acknowledgements</vt:lpstr>
      <vt:lpstr>Questions/Suggestions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LRW BMP Optimization</dc:title>
  <dc:subject>2011 ANRC Conference</dc:subject>
  <dc:creator>Dharmendra Saraswat;Naresh Pai;Mike Daniels</dc:creator>
  <cp:lastModifiedBy>dsaraswat</cp:lastModifiedBy>
  <cp:revision>290</cp:revision>
  <dcterms:created xsi:type="dcterms:W3CDTF">2011-09-22T12:42:41Z</dcterms:created>
  <dcterms:modified xsi:type="dcterms:W3CDTF">2011-09-22T13:26:12Z</dcterms:modified>
</cp:coreProperties>
</file>