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b" ContentType="application/vnd.ms-excel.sheet.binary.macroEnabled.12"/>
  <Default Extension="wav" ContentType="audio/wav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50"/>
  </p:notesMasterIdLst>
  <p:handoutMasterIdLst>
    <p:handoutMasterId r:id="rId51"/>
  </p:handoutMasterIdLst>
  <p:sldIdLst>
    <p:sldId id="411" r:id="rId2"/>
    <p:sldId id="270" r:id="rId3"/>
    <p:sldId id="372" r:id="rId4"/>
    <p:sldId id="305" r:id="rId5"/>
    <p:sldId id="350" r:id="rId6"/>
    <p:sldId id="311" r:id="rId7"/>
    <p:sldId id="310" r:id="rId8"/>
    <p:sldId id="352" r:id="rId9"/>
    <p:sldId id="339" r:id="rId10"/>
    <p:sldId id="380" r:id="rId11"/>
    <p:sldId id="388" r:id="rId12"/>
    <p:sldId id="375" r:id="rId13"/>
    <p:sldId id="376" r:id="rId14"/>
    <p:sldId id="363" r:id="rId15"/>
    <p:sldId id="378" r:id="rId16"/>
    <p:sldId id="406" r:id="rId17"/>
    <p:sldId id="391" r:id="rId18"/>
    <p:sldId id="407" r:id="rId19"/>
    <p:sldId id="401" r:id="rId20"/>
    <p:sldId id="402" r:id="rId21"/>
    <p:sldId id="403" r:id="rId22"/>
    <p:sldId id="381" r:id="rId23"/>
    <p:sldId id="365" r:id="rId24"/>
    <p:sldId id="392" r:id="rId25"/>
    <p:sldId id="398" r:id="rId26"/>
    <p:sldId id="400" r:id="rId27"/>
    <p:sldId id="395" r:id="rId28"/>
    <p:sldId id="393" r:id="rId29"/>
    <p:sldId id="396" r:id="rId30"/>
    <p:sldId id="397" r:id="rId31"/>
    <p:sldId id="409" r:id="rId32"/>
    <p:sldId id="412" r:id="rId33"/>
    <p:sldId id="413" r:id="rId34"/>
    <p:sldId id="414" r:id="rId35"/>
    <p:sldId id="415" r:id="rId36"/>
    <p:sldId id="417" r:id="rId37"/>
    <p:sldId id="416" r:id="rId38"/>
    <p:sldId id="423" r:id="rId39"/>
    <p:sldId id="418" r:id="rId40"/>
    <p:sldId id="419" r:id="rId41"/>
    <p:sldId id="425" r:id="rId42"/>
    <p:sldId id="426" r:id="rId43"/>
    <p:sldId id="427" r:id="rId44"/>
    <p:sldId id="428" r:id="rId45"/>
    <p:sldId id="429" r:id="rId46"/>
    <p:sldId id="424" r:id="rId47"/>
    <p:sldId id="420" r:id="rId48"/>
    <p:sldId id="430" r:id="rId49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996633"/>
    <a:srgbClr val="FF0000"/>
    <a:srgbClr val="3333CC"/>
    <a:srgbClr val="6666FF"/>
    <a:srgbClr val="FF6600"/>
    <a:srgbClr val="009900"/>
    <a:srgbClr val="00CC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543" autoAdjust="0"/>
    <p:restoredTop sz="94629" autoAdjust="0"/>
  </p:normalViewPr>
  <p:slideViewPr>
    <p:cSldViewPr snapToGrid="0" showGuides="1">
      <p:cViewPr>
        <p:scale>
          <a:sx n="106" d="100"/>
          <a:sy n="106" d="100"/>
        </p:scale>
        <p:origin x="-1044" y="-108"/>
      </p:cViewPr>
      <p:guideLst>
        <p:guide orient="horz" pos="724"/>
        <p:guide orient="horz" pos="449"/>
        <p:guide pos="2880"/>
        <p:guide pos="547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79" d="100"/>
          <a:sy n="79" d="100"/>
        </p:scale>
        <p:origin x="-3084" y="-78"/>
      </p:cViewPr>
      <p:guideLst>
        <p:guide orient="horz" pos="2928"/>
        <p:guide pos="2208"/>
      </p:guideLst>
    </p:cSldViewPr>
  </p:notesViewPr>
  <p:gridSpacing cx="91439" cy="91439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50"/>
            </a:pPr>
            <a:r>
              <a:rPr lang="en-US" sz="1050" b="1" i="0" baseline="0">
                <a:effectLst/>
              </a:rPr>
              <a:t>White River Bank Stabilization Project-Bank Profile 5 </a:t>
            </a:r>
            <a:endParaRPr lang="en-US" sz="1050">
              <a:effectLst/>
            </a:endParaRPr>
          </a:p>
        </c:rich>
      </c:tx>
      <c:layout>
        <c:manualLayout>
          <c:xMode val="edge"/>
          <c:yMode val="edge"/>
          <c:x val="0.17343744531933505"/>
          <c:y val="0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1144685039370078"/>
          <c:y val="8.7371732573224836E-2"/>
          <c:w val="0.83221981627296582"/>
          <c:h val="0.76417040022290383"/>
        </c:manualLayout>
      </c:layout>
      <c:scatterChart>
        <c:scatterStyle val="smoothMarker"/>
        <c:varyColors val="0"/>
        <c:ser>
          <c:idx val="0"/>
          <c:order val="0"/>
          <c:tx>
            <c:v>1/19/2011</c:v>
          </c:tx>
          <c:spPr>
            <a:ln w="25400">
              <a:solidFill>
                <a:srgbClr val="0F6FC6">
                  <a:lumMod val="75000"/>
                </a:srgbClr>
              </a:solidFill>
            </a:ln>
          </c:spPr>
          <c:marker>
            <c:symbol val="none"/>
          </c:marker>
          <c:xVal>
            <c:numRef>
              <c:f>'BP5'!$B$3:$B$37</c:f>
              <c:numCache>
                <c:formatCode>General</c:formatCode>
                <c:ptCount val="35"/>
                <c:pt idx="0">
                  <c:v>0</c:v>
                </c:pt>
                <c:pt idx="1">
                  <c:v>1.4599999999999937</c:v>
                </c:pt>
                <c:pt idx="2">
                  <c:v>2.730000000000004</c:v>
                </c:pt>
                <c:pt idx="3">
                  <c:v>3.7999999999999972</c:v>
                </c:pt>
                <c:pt idx="4">
                  <c:v>4.5100000000000051</c:v>
                </c:pt>
                <c:pt idx="5">
                  <c:v>4.6599999999999966</c:v>
                </c:pt>
                <c:pt idx="6">
                  <c:v>5.1899999999999977</c:v>
                </c:pt>
                <c:pt idx="7">
                  <c:v>5.480000000000004</c:v>
                </c:pt>
                <c:pt idx="8">
                  <c:v>6.1599999999999966</c:v>
                </c:pt>
                <c:pt idx="9">
                  <c:v>6.8400000000000034</c:v>
                </c:pt>
                <c:pt idx="10">
                  <c:v>7.5699999999999932</c:v>
                </c:pt>
                <c:pt idx="11">
                  <c:v>7.4399999999999977</c:v>
                </c:pt>
                <c:pt idx="12">
                  <c:v>8.1500000000000057</c:v>
                </c:pt>
                <c:pt idx="13">
                  <c:v>8.61</c:v>
                </c:pt>
                <c:pt idx="14">
                  <c:v>9.230000000000004</c:v>
                </c:pt>
                <c:pt idx="15">
                  <c:v>9.8600000000000136</c:v>
                </c:pt>
                <c:pt idx="16">
                  <c:v>9.8300000000000125</c:v>
                </c:pt>
                <c:pt idx="17">
                  <c:v>10.289999999999992</c:v>
                </c:pt>
                <c:pt idx="18">
                  <c:v>10.569999999999993</c:v>
                </c:pt>
                <c:pt idx="19">
                  <c:v>10.650000000000006</c:v>
                </c:pt>
                <c:pt idx="20">
                  <c:v>10.199999999999989</c:v>
                </c:pt>
                <c:pt idx="21">
                  <c:v>10.090000000000003</c:v>
                </c:pt>
                <c:pt idx="22">
                  <c:v>10.27000000000001</c:v>
                </c:pt>
                <c:pt idx="23">
                  <c:v>10.590000000000003</c:v>
                </c:pt>
                <c:pt idx="24">
                  <c:v>10.780000000000001</c:v>
                </c:pt>
                <c:pt idx="25">
                  <c:v>10.800000000000011</c:v>
                </c:pt>
                <c:pt idx="26">
                  <c:v>10.870000000000005</c:v>
                </c:pt>
                <c:pt idx="27">
                  <c:v>10.620000000000005</c:v>
                </c:pt>
                <c:pt idx="28">
                  <c:v>12.569999999999993</c:v>
                </c:pt>
                <c:pt idx="29">
                  <c:v>16.099999999999994</c:v>
                </c:pt>
                <c:pt idx="30">
                  <c:v>20.580000000000013</c:v>
                </c:pt>
                <c:pt idx="31">
                  <c:v>27.840000000000003</c:v>
                </c:pt>
                <c:pt idx="32">
                  <c:v>35.340000000000003</c:v>
                </c:pt>
                <c:pt idx="33">
                  <c:v>36.080000000000013</c:v>
                </c:pt>
                <c:pt idx="34">
                  <c:v>36.120000000000005</c:v>
                </c:pt>
              </c:numCache>
            </c:numRef>
          </c:xVal>
          <c:yVal>
            <c:numRef>
              <c:f>'BP5'!$D$3:$D$37</c:f>
              <c:numCache>
                <c:formatCode>General</c:formatCode>
                <c:ptCount val="35"/>
                <c:pt idx="0">
                  <c:v>0</c:v>
                </c:pt>
                <c:pt idx="1">
                  <c:v>0.61095499999998992</c:v>
                </c:pt>
                <c:pt idx="2">
                  <c:v>1.0849560000000338</c:v>
                </c:pt>
                <c:pt idx="3">
                  <c:v>1.2047949999999901</c:v>
                </c:pt>
                <c:pt idx="4">
                  <c:v>2.0700970000000325</c:v>
                </c:pt>
                <c:pt idx="5">
                  <c:v>2.3057830000000195</c:v>
                </c:pt>
                <c:pt idx="6">
                  <c:v>2.3907400000000507</c:v>
                </c:pt>
                <c:pt idx="7">
                  <c:v>2.7801449999999477</c:v>
                </c:pt>
                <c:pt idx="8">
                  <c:v>3.2306740000000218</c:v>
                </c:pt>
                <c:pt idx="9">
                  <c:v>3.685004000000049</c:v>
                </c:pt>
                <c:pt idx="10">
                  <c:v>4.2808700000000499</c:v>
                </c:pt>
                <c:pt idx="11">
                  <c:v>4.1672519999999622</c:v>
                </c:pt>
                <c:pt idx="12">
                  <c:v>5.527894999999944</c:v>
                </c:pt>
                <c:pt idx="13">
                  <c:v>6.6690969999999652</c:v>
                </c:pt>
                <c:pt idx="14">
                  <c:v>7.2801170000000184</c:v>
                </c:pt>
                <c:pt idx="15">
                  <c:v>7.7233519999999771</c:v>
                </c:pt>
                <c:pt idx="16">
                  <c:v>7.8310729999999467</c:v>
                </c:pt>
                <c:pt idx="17">
                  <c:v>8.5880290000000059</c:v>
                </c:pt>
                <c:pt idx="18">
                  <c:v>8.9386080000000447</c:v>
                </c:pt>
                <c:pt idx="19">
                  <c:v>9.2939370000000281</c:v>
                </c:pt>
                <c:pt idx="20">
                  <c:v>10.015922000000046</c:v>
                </c:pt>
                <c:pt idx="21">
                  <c:v>11.470103999999992</c:v>
                </c:pt>
                <c:pt idx="22">
                  <c:v>12.620682999999985</c:v>
                </c:pt>
                <c:pt idx="23">
                  <c:v>13.190890999999965</c:v>
                </c:pt>
                <c:pt idx="24">
                  <c:v>14.114322000000016</c:v>
                </c:pt>
                <c:pt idx="25">
                  <c:v>15.265751000000023</c:v>
                </c:pt>
                <c:pt idx="26">
                  <c:v>15.762606000000005</c:v>
                </c:pt>
                <c:pt idx="27">
                  <c:v>16.505130000000008</c:v>
                </c:pt>
                <c:pt idx="28">
                  <c:v>16.541626999999949</c:v>
                </c:pt>
                <c:pt idx="29">
                  <c:v>16.317041000000017</c:v>
                </c:pt>
                <c:pt idx="30">
                  <c:v>16.164664000000016</c:v>
                </c:pt>
                <c:pt idx="31">
                  <c:v>15.913481000000047</c:v>
                </c:pt>
                <c:pt idx="32">
                  <c:v>15.984550000000013</c:v>
                </c:pt>
                <c:pt idx="33">
                  <c:v>15.898910999999998</c:v>
                </c:pt>
                <c:pt idx="34">
                  <c:v>15.896740000000023</c:v>
                </c:pt>
              </c:numCache>
            </c:numRef>
          </c:yVal>
          <c:smooth val="1"/>
        </c:ser>
        <c:ser>
          <c:idx val="1"/>
          <c:order val="1"/>
          <c:tx>
            <c:v>8/17/2011</c:v>
          </c:tx>
          <c:spPr>
            <a:ln w="25400"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'BP5'!$B$45:$B$75</c:f>
              <c:numCache>
                <c:formatCode>General</c:formatCode>
                <c:ptCount val="31"/>
                <c:pt idx="0">
                  <c:v>15.670000000000005</c:v>
                </c:pt>
                <c:pt idx="1">
                  <c:v>18.060000000000006</c:v>
                </c:pt>
                <c:pt idx="2">
                  <c:v>19.420000000000005</c:v>
                </c:pt>
                <c:pt idx="3">
                  <c:v>20.630000000000006</c:v>
                </c:pt>
                <c:pt idx="4">
                  <c:v>21.500000000000007</c:v>
                </c:pt>
                <c:pt idx="5">
                  <c:v>22.310000000000006</c:v>
                </c:pt>
                <c:pt idx="6">
                  <c:v>23.030000000000005</c:v>
                </c:pt>
                <c:pt idx="7">
                  <c:v>24.370000000000005</c:v>
                </c:pt>
                <c:pt idx="8">
                  <c:v>25.510000000000005</c:v>
                </c:pt>
                <c:pt idx="9">
                  <c:v>26.000000000000007</c:v>
                </c:pt>
                <c:pt idx="10">
                  <c:v>26.980000000000004</c:v>
                </c:pt>
                <c:pt idx="11">
                  <c:v>27.130000000000006</c:v>
                </c:pt>
                <c:pt idx="12">
                  <c:v>27.990000000000006</c:v>
                </c:pt>
                <c:pt idx="13">
                  <c:v>28.770000000000003</c:v>
                </c:pt>
                <c:pt idx="14">
                  <c:v>29.700000000000003</c:v>
                </c:pt>
                <c:pt idx="15">
                  <c:v>30.770000000000003</c:v>
                </c:pt>
                <c:pt idx="16">
                  <c:v>31.310000000000006</c:v>
                </c:pt>
                <c:pt idx="17">
                  <c:v>31.800000000000004</c:v>
                </c:pt>
                <c:pt idx="18">
                  <c:v>32.160000000000004</c:v>
                </c:pt>
                <c:pt idx="19">
                  <c:v>32.450000000000003</c:v>
                </c:pt>
                <c:pt idx="20">
                  <c:v>33.730000000000004</c:v>
                </c:pt>
                <c:pt idx="21">
                  <c:v>34.67</c:v>
                </c:pt>
                <c:pt idx="22">
                  <c:v>34.92</c:v>
                </c:pt>
                <c:pt idx="23">
                  <c:v>35.110000000000007</c:v>
                </c:pt>
                <c:pt idx="24">
                  <c:v>35.360000000000007</c:v>
                </c:pt>
                <c:pt idx="25">
                  <c:v>35.53</c:v>
                </c:pt>
                <c:pt idx="26">
                  <c:v>35.440000000000005</c:v>
                </c:pt>
                <c:pt idx="27">
                  <c:v>35.510000000000005</c:v>
                </c:pt>
                <c:pt idx="28">
                  <c:v>35.830000000000005</c:v>
                </c:pt>
                <c:pt idx="29">
                  <c:v>35.92</c:v>
                </c:pt>
                <c:pt idx="30">
                  <c:v>36.120000000000005</c:v>
                </c:pt>
              </c:numCache>
            </c:numRef>
          </c:xVal>
          <c:yVal>
            <c:numRef>
              <c:f>'BP5'!$D$45:$D$75</c:f>
              <c:numCache>
                <c:formatCode>0.0000</c:formatCode>
                <c:ptCount val="31"/>
                <c:pt idx="0">
                  <c:v>-0.58620999999982359</c:v>
                </c:pt>
                <c:pt idx="1">
                  <c:v>-0.3339139999999361</c:v>
                </c:pt>
                <c:pt idx="2">
                  <c:v>0.17151599999999689</c:v>
                </c:pt>
                <c:pt idx="3">
                  <c:v>0.89712300000007872</c:v>
                </c:pt>
                <c:pt idx="4">
                  <c:v>1.2713210000000572</c:v>
                </c:pt>
                <c:pt idx="5">
                  <c:v>2.1131560000000036</c:v>
                </c:pt>
                <c:pt idx="6">
                  <c:v>2.680204000000117</c:v>
                </c:pt>
                <c:pt idx="7">
                  <c:v>3.5980290000001105</c:v>
                </c:pt>
                <c:pt idx="8">
                  <c:v>4.483188000000041</c:v>
                </c:pt>
                <c:pt idx="9">
                  <c:v>4.7367760000000771</c:v>
                </c:pt>
                <c:pt idx="10">
                  <c:v>4.9544360000001006</c:v>
                </c:pt>
                <c:pt idx="11">
                  <c:v>5.5258280000001605</c:v>
                </c:pt>
                <c:pt idx="12">
                  <c:v>6.2176180000000159</c:v>
                </c:pt>
                <c:pt idx="13">
                  <c:v>6.7239780000001019</c:v>
                </c:pt>
                <c:pt idx="14">
                  <c:v>7.3397400000000061</c:v>
                </c:pt>
                <c:pt idx="15">
                  <c:v>8.1294410000001562</c:v>
                </c:pt>
                <c:pt idx="16">
                  <c:v>8.4633290000000443</c:v>
                </c:pt>
                <c:pt idx="17">
                  <c:v>9.2290730000000849</c:v>
                </c:pt>
                <c:pt idx="18">
                  <c:v>9.8784980000001497</c:v>
                </c:pt>
                <c:pt idx="19">
                  <c:v>11.728664999999978</c:v>
                </c:pt>
                <c:pt idx="20">
                  <c:v>12.685933999999975</c:v>
                </c:pt>
                <c:pt idx="21">
                  <c:v>12.079197000000136</c:v>
                </c:pt>
                <c:pt idx="22">
                  <c:v>11.347601000000054</c:v>
                </c:pt>
                <c:pt idx="23">
                  <c:v>11.32578500000011</c:v>
                </c:pt>
                <c:pt idx="24">
                  <c:v>12.727940999999987</c:v>
                </c:pt>
                <c:pt idx="25">
                  <c:v>13.895069000000035</c:v>
                </c:pt>
                <c:pt idx="26">
                  <c:v>14.704183000000171</c:v>
                </c:pt>
                <c:pt idx="27">
                  <c:v>15.067582000000016</c:v>
                </c:pt>
                <c:pt idx="28">
                  <c:v>15.060925999999995</c:v>
                </c:pt>
                <c:pt idx="29">
                  <c:v>15.343754999999987</c:v>
                </c:pt>
                <c:pt idx="30">
                  <c:v>15.896740000000023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9891072"/>
        <c:axId val="79921920"/>
      </c:scatterChart>
      <c:valAx>
        <c:axId val="79891072"/>
        <c:scaling>
          <c:orientation val="minMax"/>
          <c:min val="0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Horizontal Distance (ft)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79921920"/>
        <c:crossesAt val="-2"/>
        <c:crossBetween val="midCat"/>
        <c:majorUnit val="2"/>
        <c:minorUnit val="0.5"/>
      </c:valAx>
      <c:valAx>
        <c:axId val="7992192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Vertical</a:t>
                </a:r>
                <a:r>
                  <a:rPr lang="en-US" baseline="0"/>
                  <a:t> Distance (ft)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5.5555555555555558E-3"/>
              <c:y val="0.33147524906160925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crossAx val="79891072"/>
        <c:crosses val="autoZero"/>
        <c:crossBetween val="midCat"/>
        <c:majorUnit val="2"/>
        <c:minorUnit val="0.5"/>
      </c:valAx>
      <c:spPr>
        <a:ln>
          <a:solidFill>
            <a:sysClr val="windowText" lastClr="000000"/>
          </a:solidFill>
        </a:ln>
      </c:spPr>
    </c:plotArea>
    <c:legend>
      <c:legendPos val="r"/>
      <c:layout>
        <c:manualLayout>
          <c:xMode val="edge"/>
          <c:yMode val="edge"/>
          <c:x val="0.68552777777777774"/>
          <c:y val="0.65242499929444309"/>
          <c:w val="0.23187598425196851"/>
          <c:h val="0.16479733473575792"/>
        </c:manualLayout>
      </c:layout>
      <c:overlay val="0"/>
      <c:spPr>
        <a:solidFill>
          <a:schemeClr val="bg1"/>
        </a:solidFill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solidFill>
      <a:sysClr val="window" lastClr="FFFFFF"/>
    </a:solidFill>
  </c:sp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145" cy="465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>
            <a:lvl1pPr defTabSz="931887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734" y="0"/>
            <a:ext cx="3038145" cy="465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>
            <a:lvl1pPr algn="r" defTabSz="931887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121"/>
            <a:ext cx="3038145" cy="465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64" tIns="46582" rIns="93164" bIns="46582" numCol="1" anchor="b" anchorCtr="0" compatLnSpc="1">
            <a:prstTxWarp prst="textNoShape">
              <a:avLst/>
            </a:prstTxWarp>
          </a:bodyPr>
          <a:lstStyle>
            <a:lvl1pPr defTabSz="931887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734" y="8829121"/>
            <a:ext cx="3038145" cy="465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64" tIns="46582" rIns="93164" bIns="46582" numCol="1" anchor="b" anchorCtr="0" compatLnSpc="1">
            <a:prstTxWarp prst="textNoShape">
              <a:avLst/>
            </a:prstTxWarp>
          </a:bodyPr>
          <a:lstStyle>
            <a:lvl1pPr algn="r" defTabSz="931887" eaLnBrk="1" hangingPunct="1">
              <a:defRPr sz="1200">
                <a:latin typeface="Arial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7012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145" cy="465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>
            <a:lvl1pPr defTabSz="913525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734" y="0"/>
            <a:ext cx="3038145" cy="465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>
            <a:lvl1pPr algn="r" defTabSz="913525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345" y="4416098"/>
            <a:ext cx="5607711" cy="4183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121"/>
            <a:ext cx="3038145" cy="465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7" tIns="45713" rIns="91427" bIns="45713" numCol="1" anchor="b" anchorCtr="0" compatLnSpc="1">
            <a:prstTxWarp prst="textNoShape">
              <a:avLst/>
            </a:prstTxWarp>
          </a:bodyPr>
          <a:lstStyle>
            <a:lvl1pPr defTabSz="913525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734" y="8829121"/>
            <a:ext cx="3038145" cy="465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7" tIns="45713" rIns="91427" bIns="45713" numCol="1" anchor="b" anchorCtr="0" compatLnSpc="1">
            <a:prstTxWarp prst="textNoShape">
              <a:avLst/>
            </a:prstTxWarp>
          </a:bodyPr>
          <a:lstStyle>
            <a:lvl1pPr algn="r" defTabSz="913525" eaLnBrk="1" hangingPunct="1">
              <a:defRPr sz="1200">
                <a:latin typeface="Arial" charset="0"/>
              </a:defRPr>
            </a:lvl1pPr>
          </a:lstStyle>
          <a:p>
            <a:fld id="{BFF9C10D-C870-4908-A5D3-FECE37C43DA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9206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AE8879-5078-43F7-84F8-CBA3863C65BA}" type="slidenum">
              <a:rPr lang="en-US"/>
              <a:pPr/>
              <a:t>25</a:t>
            </a:fld>
            <a:endParaRPr lang="en-US"/>
          </a:p>
        </p:txBody>
      </p:sp>
      <p:sp>
        <p:nvSpPr>
          <p:cNvPr id="228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AE8879-5078-43F7-84F8-CBA3863C65BA}" type="slidenum">
              <a:rPr lang="en-US"/>
              <a:pPr/>
              <a:t>26</a:t>
            </a:fld>
            <a:endParaRPr lang="en-US"/>
          </a:p>
        </p:txBody>
      </p:sp>
      <p:sp>
        <p:nvSpPr>
          <p:cNvPr id="228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AE8879-5078-43F7-84F8-CBA3863C65BA}" type="slidenum">
              <a:rPr lang="en-US"/>
              <a:pPr/>
              <a:t>33</a:t>
            </a:fld>
            <a:endParaRPr lang="en-US"/>
          </a:p>
        </p:txBody>
      </p:sp>
      <p:sp>
        <p:nvSpPr>
          <p:cNvPr id="228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AE8879-5078-43F7-84F8-CBA3863C65BA}" type="slidenum">
              <a:rPr lang="en-US"/>
              <a:pPr/>
              <a:t>34</a:t>
            </a:fld>
            <a:endParaRPr lang="en-US"/>
          </a:p>
        </p:txBody>
      </p:sp>
      <p:sp>
        <p:nvSpPr>
          <p:cNvPr id="228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EAE7-8309-4405-83A5-3D912AD52C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292E3-6FAD-422F-8396-B90CE61FB8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8D6E-0EA9-498D-9E76-94F6F372F7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5BAB6-44B6-4CD6-B562-5E359FBBE4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48BF7-5757-4877-8089-C23A7C3A3B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B1C21-7CE9-492A-8732-E8FAB7AD3C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AD00E-04EC-4E94-A2C6-5BFF165A91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CB3FA-AA7F-42FF-814C-08412B82DB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3A579B8-1C5A-483D-BE49-2C4AB09DFC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13D24-A38E-4888-B574-0E040D5CB6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03650-EAD0-4721-B79B-A3924B8542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0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2pPr>
              <a:buClr>
                <a:schemeClr val="accent5">
                  <a:lumMod val="40000"/>
                  <a:lumOff val="60000"/>
                </a:schemeClr>
              </a:buClr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54F0516-82AE-4886-8133-6F0995EDB47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1605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8BBB060-85A3-44B3-8775-B73487AEF2BD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Binary_Worksheet2.xlsb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8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42.png"/><Relationship Id="rId4" Type="http://schemas.openxmlformats.org/officeDocument/2006/relationships/notesSlide" Target="../notesSlides/notesSlide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6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1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Z:\West Fork Restoration\Photos\2011-05-05 Repair\IMG_4528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7325" y="4999939"/>
            <a:ext cx="2286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Z:\White River Bank Stabilization\Photos\2011-05-21\IMG_4583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7325" y="4992688"/>
            <a:ext cx="2286000" cy="1714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Z:\West Fork Restoration\Photos\2009-09-10\IMG_2472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7325" y="1423158"/>
            <a:ext cx="2286000" cy="171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00" y="1819866"/>
            <a:ext cx="6438900" cy="3731895"/>
          </a:xfrm>
        </p:spPr>
        <p:txBody>
          <a:bodyPr>
            <a:normAutofit/>
          </a:bodyPr>
          <a:lstStyle/>
          <a:p>
            <a:r>
              <a:rPr lang="en-US" dirty="0" smtClean="0"/>
              <a:t>WFWR Near Brentwood</a:t>
            </a:r>
          </a:p>
          <a:p>
            <a:pPr lvl="1">
              <a:buClr>
                <a:schemeClr val="accent5">
                  <a:lumMod val="40000"/>
                  <a:lumOff val="60000"/>
                </a:schemeClr>
              </a:buClr>
            </a:pPr>
            <a:r>
              <a:rPr lang="en-US" dirty="0" smtClean="0"/>
              <a:t>07-400 (Original Project Completed 2010)</a:t>
            </a:r>
          </a:p>
          <a:p>
            <a:pPr lvl="1">
              <a:buClr>
                <a:schemeClr val="accent5">
                  <a:lumMod val="40000"/>
                  <a:lumOff val="60000"/>
                </a:schemeClr>
              </a:buClr>
            </a:pPr>
            <a:r>
              <a:rPr lang="en-US" dirty="0" smtClean="0"/>
              <a:t>07-2000 Project Repair/Maintenance</a:t>
            </a:r>
          </a:p>
          <a:p>
            <a:r>
              <a:rPr lang="en-US" dirty="0" smtClean="0"/>
              <a:t>White River Bank Stabilization</a:t>
            </a:r>
          </a:p>
          <a:p>
            <a:pPr lvl="1">
              <a:buClr>
                <a:schemeClr val="accent5">
                  <a:lumMod val="40000"/>
                  <a:lumOff val="60000"/>
                </a:schemeClr>
              </a:buClr>
            </a:pPr>
            <a:r>
              <a:rPr lang="en-US" dirty="0" smtClean="0"/>
              <a:t>09-1900</a:t>
            </a:r>
          </a:p>
          <a:p>
            <a:r>
              <a:rPr lang="en-US" dirty="0" smtClean="0"/>
              <a:t>WFWR Fayetteville Executive Airport </a:t>
            </a:r>
          </a:p>
          <a:p>
            <a:pPr lvl="1">
              <a:buClr>
                <a:schemeClr val="accent5">
                  <a:lumMod val="40000"/>
                  <a:lumOff val="60000"/>
                </a:schemeClr>
              </a:buClr>
            </a:pPr>
            <a:r>
              <a:rPr lang="en-US" dirty="0" smtClean="0"/>
              <a:t>07-410 Phase I (Completed 2011)</a:t>
            </a:r>
          </a:p>
          <a:p>
            <a:pPr lvl="1">
              <a:buClr>
                <a:schemeClr val="accent5">
                  <a:lumMod val="40000"/>
                  <a:lumOff val="60000"/>
                </a:schemeClr>
              </a:buClr>
            </a:pPr>
            <a:r>
              <a:rPr lang="en-US" dirty="0" smtClean="0"/>
              <a:t>09-1600 Phase II</a:t>
            </a:r>
          </a:p>
        </p:txBody>
      </p:sp>
      <p:sp>
        <p:nvSpPr>
          <p:cNvPr id="4" name="Rectangle 2"/>
          <p:cNvSpPr txBox="1">
            <a:spLocks noRot="1" noChangeArrowheads="1"/>
          </p:cNvSpPr>
          <p:nvPr/>
        </p:nvSpPr>
        <p:spPr>
          <a:xfrm>
            <a:off x="238125" y="534988"/>
            <a:ext cx="8686800" cy="722312"/>
          </a:xfrm>
          <a:prstGeom prst="rect">
            <a:avLst/>
          </a:prstGeom>
        </p:spPr>
        <p:txBody>
          <a:bodyPr vert="horz" lIns="0" rIns="0" bIns="0" anchor="b">
            <a:normAutofit fontScale="75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dirty="0" smtClean="0"/>
              <a:t>319 Program Stream Restoration Projects Update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295275" y="109538"/>
            <a:ext cx="840422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/>
              <a:t>Watershed Conservation Resource </a:t>
            </a:r>
            <a:r>
              <a:rPr lang="en-US" sz="2800" b="1" dirty="0" smtClean="0"/>
              <a:t>Center</a:t>
            </a:r>
            <a:endParaRPr lang="en-US" sz="2800" b="1" dirty="0"/>
          </a:p>
        </p:txBody>
      </p:sp>
      <p:pic>
        <p:nvPicPr>
          <p:cNvPr id="14338" name="Picture 2" descr="Z:\Fayetteville Airport Restoration\Photos\2011-06-28\IMG_0853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7325" y="4997670"/>
            <a:ext cx="2286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Z:\White River Bank Stabilization\Photos\2011-08-17\Bank 4 (2)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7325" y="1416161"/>
            <a:ext cx="2286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Z:\West Fork Restoration\Photos\2011-04-26 Post Flood\IMG_0530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7325" y="3203456"/>
            <a:ext cx="2286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3" name="Picture 7" descr="Z:\White River Bank Stabilization\Photos\2011-06-14\IMG_0712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7325" y="3198101"/>
            <a:ext cx="2286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5" name="Picture 9" descr="Z:\Fayetteville Airport Restoration\Photos\2010-09-28 Bio Sampling\IMG_3425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7325" y="3211513"/>
            <a:ext cx="2286000" cy="1714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6" name="Picture 10" descr="Z:\Fayetteville Airport Restoration\Streambank Erosion\Toe Pin Photos\2011 Toe Pin Photos\Toe Pin D.JP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7325" y="1424191"/>
            <a:ext cx="2286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1528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00"/>
                            </p:stCondLst>
                            <p:childTnLst>
                              <p:par>
                                <p:cTn id="50" presetID="1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1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20"/>
                            </p:stCondLst>
                            <p:childTnLst>
                              <p:par>
                                <p:cTn id="105" presetID="1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1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1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173038"/>
            <a:ext cx="8686800" cy="138112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 smtClean="0"/>
              <a:t>07-400/07-2000 West </a:t>
            </a:r>
            <a:r>
              <a:rPr lang="en-US" sz="4400" dirty="0"/>
              <a:t>Fork White River </a:t>
            </a:r>
            <a:br>
              <a:rPr lang="en-US" sz="4400" dirty="0"/>
            </a:br>
            <a:r>
              <a:rPr lang="en-US" sz="4400" dirty="0"/>
              <a:t>Stream Restoration </a:t>
            </a:r>
            <a:r>
              <a:rPr lang="en-US" sz="4400" dirty="0" smtClean="0"/>
              <a:t>Project </a:t>
            </a:r>
            <a:r>
              <a:rPr lang="en-US" sz="4400" b="1" dirty="0" smtClean="0"/>
              <a:t>Update</a:t>
            </a:r>
            <a:r>
              <a:rPr lang="en-US" sz="3600" b="1" dirty="0"/>
              <a:t/>
            </a:r>
            <a:br>
              <a:rPr lang="en-US" sz="3600" b="1" dirty="0"/>
            </a:b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58376" name="Text Box 8"/>
          <p:cNvSpPr txBox="1">
            <a:spLocks noChangeArrowheads="1"/>
          </p:cNvSpPr>
          <p:nvPr/>
        </p:nvSpPr>
        <p:spPr bwMode="auto">
          <a:xfrm>
            <a:off x="215246" y="5510213"/>
            <a:ext cx="8713508" cy="1061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/>
              <a:t>Watershed Conservation Resource Center</a:t>
            </a:r>
          </a:p>
          <a:p>
            <a:pPr algn="ctr">
              <a:spcBef>
                <a:spcPct val="50000"/>
              </a:spcBef>
            </a:pPr>
            <a:r>
              <a:rPr lang="en-US" dirty="0"/>
              <a:t>Arkansas Game and </a:t>
            </a:r>
            <a:r>
              <a:rPr lang="en-US" dirty="0" smtClean="0"/>
              <a:t>Fish Commission, Beaver </a:t>
            </a:r>
            <a:r>
              <a:rPr lang="en-US" dirty="0"/>
              <a:t>Water District, Northwest Arkansas Land Trust, </a:t>
            </a:r>
            <a:r>
              <a:rPr lang="en-US" dirty="0" smtClean="0"/>
              <a:t>Arkansas </a:t>
            </a:r>
            <a:r>
              <a:rPr lang="en-US" dirty="0"/>
              <a:t>Natural Resources Commission, Environmental Protection </a:t>
            </a:r>
            <a:r>
              <a:rPr lang="en-US" dirty="0" smtClean="0"/>
              <a:t>Agency</a:t>
            </a:r>
            <a:endParaRPr lang="en-US" dirty="0"/>
          </a:p>
        </p:txBody>
      </p:sp>
      <p:pic>
        <p:nvPicPr>
          <p:cNvPr id="58379" name="Picture 11" descr="IMG_1318"/>
          <p:cNvPicPr>
            <a:picLocks noChangeAspect="1" noChangeArrowheads="1"/>
          </p:cNvPicPr>
          <p:nvPr/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825" y="1319069"/>
            <a:ext cx="2741613" cy="2055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81" name="Picture 13" descr="IMG_0232_crop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3462194"/>
            <a:ext cx="2741613" cy="1970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83" name="Picture 15" descr="IMG_225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55963" y="1288906"/>
            <a:ext cx="5529262" cy="414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03724"/>
            <a:ext cx="8229600" cy="709076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Project Goal </a:t>
            </a:r>
          </a:p>
        </p:txBody>
      </p:sp>
      <p:sp>
        <p:nvSpPr>
          <p:cNvPr id="207875" name="Rectangle 3"/>
          <p:cNvSpPr>
            <a:spLocks noGrp="1" noChangeArrowheads="1"/>
          </p:cNvSpPr>
          <p:nvPr>
            <p:ph idx="1"/>
          </p:nvPr>
        </p:nvSpPr>
        <p:spPr>
          <a:xfrm>
            <a:off x="764380" y="1056409"/>
            <a:ext cx="7615237" cy="11318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60001"/>
                  </a:schemeClr>
                </a:solidFill>
              </a14:hiddenFill>
            </a:ext>
          </a:extLst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r>
              <a:rPr lang="en-US" dirty="0"/>
              <a:t>Demonstrate an rural stream restoration using a natural channel design approach</a:t>
            </a:r>
          </a:p>
        </p:txBody>
      </p:sp>
      <p:pic>
        <p:nvPicPr>
          <p:cNvPr id="207878" name="Picture 6" descr="IMG_13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387" y="2051861"/>
            <a:ext cx="7769225" cy="435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49236" y="80442"/>
            <a:ext cx="8229600" cy="697738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WFWR near Brentwood, AR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101" name="Rectangle 5"/>
          <p:cNvSpPr>
            <a:spLocks noGrp="1" noChangeArrowheads="1"/>
          </p:cNvSpPr>
          <p:nvPr>
            <p:ph idx="1"/>
          </p:nvPr>
        </p:nvSpPr>
        <p:spPr>
          <a:xfrm>
            <a:off x="278104" y="749144"/>
            <a:ext cx="4721225" cy="3259137"/>
          </a:xfrm>
          <a:noFill/>
          <a:ln/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Drainage Area 18 mi</a:t>
            </a:r>
            <a:r>
              <a:rPr lang="en-US" sz="2400" baseline="30000" dirty="0"/>
              <a:t>2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Rural Watershed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Forest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Pasture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~</a:t>
            </a:r>
            <a:r>
              <a:rPr lang="en-US" sz="2400" dirty="0" smtClean="0"/>
              <a:t>1,800</a:t>
            </a:r>
            <a:r>
              <a:rPr lang="en-US" sz="2400" dirty="0"/>
              <a:t>’ of Stream Channel</a:t>
            </a:r>
          </a:p>
          <a:p>
            <a:pPr>
              <a:lnSpc>
                <a:spcPct val="90000"/>
              </a:lnSpc>
            </a:pPr>
            <a:r>
              <a:rPr lang="en-US" sz="2400" dirty="0" err="1"/>
              <a:t>Rosgen</a:t>
            </a:r>
            <a:r>
              <a:rPr lang="en-US" sz="2400" dirty="0"/>
              <a:t> </a:t>
            </a:r>
            <a:r>
              <a:rPr lang="en-US" sz="2400" dirty="0" smtClean="0"/>
              <a:t>C4/1-Type </a:t>
            </a:r>
            <a:r>
              <a:rPr lang="en-US" sz="2400" dirty="0"/>
              <a:t>Stream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3 Landowners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400" dirty="0"/>
          </a:p>
        </p:txBody>
      </p:sp>
      <p:pic>
        <p:nvPicPr>
          <p:cNvPr id="132100" name="Picture 4" descr="site_24_local_9_16_20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5963" y="1174750"/>
            <a:ext cx="4241800" cy="548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2" descr="beaver__lake_for_audubon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074" y="3476625"/>
            <a:ext cx="4144962" cy="318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276" name="Picture 4" descr="IMG_108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2813" y="1155700"/>
            <a:ext cx="7313612" cy="5484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 txBox="1">
            <a:spLocks noRot="1" noChangeArrowheads="1"/>
          </p:cNvSpPr>
          <p:nvPr/>
        </p:nvSpPr>
        <p:spPr>
          <a:xfrm>
            <a:off x="448469" y="273731"/>
            <a:ext cx="8229600" cy="866094"/>
          </a:xfrm>
          <a:prstGeom prst="rect">
            <a:avLst/>
          </a:prstGeom>
          <a:noFill/>
          <a:ln/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smtClean="0"/>
              <a:t>Site Photos</a:t>
            </a:r>
            <a:br>
              <a:rPr lang="en-US" sz="4000" smtClean="0"/>
            </a:br>
            <a:r>
              <a:rPr lang="en-US" sz="4000" smtClean="0"/>
              <a:t> Before Restoration (upstream)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9" name="Picture 7" descr="IMG_16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9925" y="1147763"/>
            <a:ext cx="7769225" cy="517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 txBox="1">
            <a:spLocks noRot="1" noChangeArrowheads="1"/>
          </p:cNvSpPr>
          <p:nvPr/>
        </p:nvSpPr>
        <p:spPr>
          <a:xfrm>
            <a:off x="448469" y="273731"/>
            <a:ext cx="8229600" cy="866094"/>
          </a:xfrm>
          <a:prstGeom prst="rect">
            <a:avLst/>
          </a:prstGeom>
          <a:noFill/>
          <a:ln/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dirty="0" smtClean="0"/>
              <a:t>Site Photos</a:t>
            </a:r>
            <a:br>
              <a:rPr lang="en-US" sz="4000" dirty="0" smtClean="0"/>
            </a:br>
            <a:r>
              <a:rPr lang="en-US" sz="4000" dirty="0" smtClean="0"/>
              <a:t> Before Restoration (mid-section)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2" name="Picture 4" descr="IMG_29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8050" y="1093788"/>
            <a:ext cx="7313613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 txBox="1">
            <a:spLocks noRot="1" noChangeArrowheads="1"/>
          </p:cNvSpPr>
          <p:nvPr/>
        </p:nvSpPr>
        <p:spPr>
          <a:xfrm>
            <a:off x="448469" y="273731"/>
            <a:ext cx="8229600" cy="866094"/>
          </a:xfrm>
          <a:prstGeom prst="rect">
            <a:avLst/>
          </a:prstGeom>
          <a:noFill/>
          <a:ln/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dirty="0" smtClean="0"/>
              <a:t>Site Photos</a:t>
            </a:r>
            <a:br>
              <a:rPr lang="en-US" sz="4000" dirty="0" smtClean="0"/>
            </a:br>
            <a:r>
              <a:rPr lang="en-US" sz="4000" dirty="0" smtClean="0"/>
              <a:t> Before Restoration (downstream)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24" name="Picture 4" descr="IMG_0232_crop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1144588"/>
            <a:ext cx="7313613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 txBox="1">
            <a:spLocks noRot="1" noChangeArrowheads="1"/>
          </p:cNvSpPr>
          <p:nvPr/>
        </p:nvSpPr>
        <p:spPr>
          <a:xfrm>
            <a:off x="448469" y="273731"/>
            <a:ext cx="8229600" cy="866094"/>
          </a:xfrm>
          <a:prstGeom prst="rect">
            <a:avLst/>
          </a:prstGeom>
          <a:noFill/>
          <a:ln/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dirty="0" smtClean="0"/>
              <a:t>Site Photos</a:t>
            </a:r>
            <a:br>
              <a:rPr lang="en-US" sz="4000" dirty="0" smtClean="0"/>
            </a:br>
            <a:r>
              <a:rPr lang="en-US" sz="4000" dirty="0" smtClean="0"/>
              <a:t> Before Restoration (downstream)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94488"/>
            <a:ext cx="8229600" cy="76449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Stream </a:t>
            </a:r>
            <a:r>
              <a:rPr lang="en-US" sz="4400" dirty="0"/>
              <a:t>Restoration</a:t>
            </a:r>
            <a:r>
              <a:rPr lang="en-US" dirty="0"/>
              <a:t> Design</a:t>
            </a:r>
          </a:p>
        </p:txBody>
      </p:sp>
      <p:pic>
        <p:nvPicPr>
          <p:cNvPr id="171015" name="Picture 7" descr="brentwood_layout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3675" y="1095375"/>
            <a:ext cx="5006975" cy="557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1016" name="Text Box 8"/>
          <p:cNvSpPr txBox="1">
            <a:spLocks noChangeArrowheads="1"/>
          </p:cNvSpPr>
          <p:nvPr/>
        </p:nvSpPr>
        <p:spPr bwMode="auto">
          <a:xfrm>
            <a:off x="282575" y="2571750"/>
            <a:ext cx="3565525" cy="283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eriod"/>
            </a:pPr>
            <a:r>
              <a:rPr lang="en-US" sz="2400">
                <a:latin typeface="Garamond" pitchFamily="18" charset="0"/>
              </a:rPr>
              <a:t>Eliminate Tight Meander Bend Radii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sz="2400">
                <a:latin typeface="Garamond" pitchFamily="18" charset="0"/>
              </a:rPr>
              <a:t>Avoid Old Growth Riparian Areas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sz="2400">
                <a:latin typeface="Garamond" pitchFamily="18" charset="0"/>
              </a:rPr>
              <a:t>Maintain Stream Length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sz="2400">
                <a:latin typeface="Garamond" pitchFamily="18" charset="0"/>
              </a:rPr>
              <a:t>Create Wetlands</a:t>
            </a:r>
          </a:p>
        </p:txBody>
      </p:sp>
      <p:sp>
        <p:nvSpPr>
          <p:cNvPr id="171018" name="Freeform 10"/>
          <p:cNvSpPr>
            <a:spLocks/>
          </p:cNvSpPr>
          <p:nvPr/>
        </p:nvSpPr>
        <p:spPr bwMode="auto">
          <a:xfrm>
            <a:off x="5197475" y="1185863"/>
            <a:ext cx="2254250" cy="5287962"/>
          </a:xfrm>
          <a:custGeom>
            <a:avLst/>
            <a:gdLst>
              <a:gd name="T0" fmla="*/ 0 w 1420"/>
              <a:gd name="T1" fmla="*/ 3331 h 3331"/>
              <a:gd name="T2" fmla="*/ 239 w 1420"/>
              <a:gd name="T3" fmla="*/ 3108 h 3331"/>
              <a:gd name="T4" fmla="*/ 450 w 1420"/>
              <a:gd name="T5" fmla="*/ 2954 h 3331"/>
              <a:gd name="T6" fmla="*/ 678 w 1420"/>
              <a:gd name="T7" fmla="*/ 2755 h 3331"/>
              <a:gd name="T8" fmla="*/ 826 w 1420"/>
              <a:gd name="T9" fmla="*/ 2595 h 3331"/>
              <a:gd name="T10" fmla="*/ 1020 w 1420"/>
              <a:gd name="T11" fmla="*/ 2373 h 3331"/>
              <a:gd name="T12" fmla="*/ 1134 w 1420"/>
              <a:gd name="T13" fmla="*/ 2173 h 3331"/>
              <a:gd name="T14" fmla="*/ 1191 w 1420"/>
              <a:gd name="T15" fmla="*/ 2008 h 3331"/>
              <a:gd name="T16" fmla="*/ 1300 w 1420"/>
              <a:gd name="T17" fmla="*/ 1808 h 3331"/>
              <a:gd name="T18" fmla="*/ 1402 w 1420"/>
              <a:gd name="T19" fmla="*/ 1591 h 3331"/>
              <a:gd name="T20" fmla="*/ 1408 w 1420"/>
              <a:gd name="T21" fmla="*/ 1363 h 3331"/>
              <a:gd name="T22" fmla="*/ 1397 w 1420"/>
              <a:gd name="T23" fmla="*/ 1226 h 3331"/>
              <a:gd name="T24" fmla="*/ 1368 w 1420"/>
              <a:gd name="T25" fmla="*/ 1095 h 3331"/>
              <a:gd name="T26" fmla="*/ 1328 w 1420"/>
              <a:gd name="T27" fmla="*/ 992 h 3331"/>
              <a:gd name="T28" fmla="*/ 1203 w 1420"/>
              <a:gd name="T29" fmla="*/ 890 h 3331"/>
              <a:gd name="T30" fmla="*/ 1146 w 1420"/>
              <a:gd name="T31" fmla="*/ 844 h 3331"/>
              <a:gd name="T32" fmla="*/ 1112 w 1420"/>
              <a:gd name="T33" fmla="*/ 833 h 3331"/>
              <a:gd name="T34" fmla="*/ 1043 w 1420"/>
              <a:gd name="T35" fmla="*/ 816 h 3331"/>
              <a:gd name="T36" fmla="*/ 969 w 1420"/>
              <a:gd name="T37" fmla="*/ 838 h 3331"/>
              <a:gd name="T38" fmla="*/ 872 w 1420"/>
              <a:gd name="T39" fmla="*/ 913 h 3331"/>
              <a:gd name="T40" fmla="*/ 752 w 1420"/>
              <a:gd name="T41" fmla="*/ 1044 h 3331"/>
              <a:gd name="T42" fmla="*/ 678 w 1420"/>
              <a:gd name="T43" fmla="*/ 1146 h 3331"/>
              <a:gd name="T44" fmla="*/ 633 w 1420"/>
              <a:gd name="T45" fmla="*/ 1181 h 3331"/>
              <a:gd name="T46" fmla="*/ 558 w 1420"/>
              <a:gd name="T47" fmla="*/ 1181 h 3331"/>
              <a:gd name="T48" fmla="*/ 467 w 1420"/>
              <a:gd name="T49" fmla="*/ 1158 h 3331"/>
              <a:gd name="T50" fmla="*/ 342 w 1420"/>
              <a:gd name="T51" fmla="*/ 1112 h 3331"/>
              <a:gd name="T52" fmla="*/ 290 w 1420"/>
              <a:gd name="T53" fmla="*/ 1067 h 3331"/>
              <a:gd name="T54" fmla="*/ 239 w 1420"/>
              <a:gd name="T55" fmla="*/ 1004 h 3331"/>
              <a:gd name="T56" fmla="*/ 199 w 1420"/>
              <a:gd name="T57" fmla="*/ 924 h 3331"/>
              <a:gd name="T58" fmla="*/ 188 w 1420"/>
              <a:gd name="T59" fmla="*/ 793 h 3331"/>
              <a:gd name="T60" fmla="*/ 222 w 1420"/>
              <a:gd name="T61" fmla="*/ 645 h 3331"/>
              <a:gd name="T62" fmla="*/ 256 w 1420"/>
              <a:gd name="T63" fmla="*/ 485 h 3331"/>
              <a:gd name="T64" fmla="*/ 296 w 1420"/>
              <a:gd name="T65" fmla="*/ 348 h 3331"/>
              <a:gd name="T66" fmla="*/ 364 w 1420"/>
              <a:gd name="T67" fmla="*/ 171 h 3331"/>
              <a:gd name="T68" fmla="*/ 410 w 1420"/>
              <a:gd name="T69" fmla="*/ 0 h 3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20" h="3331">
                <a:moveTo>
                  <a:pt x="0" y="3331"/>
                </a:moveTo>
                <a:cubicBezTo>
                  <a:pt x="82" y="3251"/>
                  <a:pt x="164" y="3171"/>
                  <a:pt x="239" y="3108"/>
                </a:cubicBezTo>
                <a:cubicBezTo>
                  <a:pt x="314" y="3045"/>
                  <a:pt x="377" y="3013"/>
                  <a:pt x="450" y="2954"/>
                </a:cubicBezTo>
                <a:cubicBezTo>
                  <a:pt x="523" y="2895"/>
                  <a:pt x="615" y="2815"/>
                  <a:pt x="678" y="2755"/>
                </a:cubicBezTo>
                <a:cubicBezTo>
                  <a:pt x="741" y="2695"/>
                  <a:pt x="769" y="2659"/>
                  <a:pt x="826" y="2595"/>
                </a:cubicBezTo>
                <a:cubicBezTo>
                  <a:pt x="883" y="2531"/>
                  <a:pt x="969" y="2443"/>
                  <a:pt x="1020" y="2373"/>
                </a:cubicBezTo>
                <a:cubicBezTo>
                  <a:pt x="1071" y="2303"/>
                  <a:pt x="1106" y="2234"/>
                  <a:pt x="1134" y="2173"/>
                </a:cubicBezTo>
                <a:cubicBezTo>
                  <a:pt x="1162" y="2112"/>
                  <a:pt x="1163" y="2069"/>
                  <a:pt x="1191" y="2008"/>
                </a:cubicBezTo>
                <a:cubicBezTo>
                  <a:pt x="1219" y="1947"/>
                  <a:pt x="1265" y="1877"/>
                  <a:pt x="1300" y="1808"/>
                </a:cubicBezTo>
                <a:cubicBezTo>
                  <a:pt x="1335" y="1739"/>
                  <a:pt x="1384" y="1665"/>
                  <a:pt x="1402" y="1591"/>
                </a:cubicBezTo>
                <a:cubicBezTo>
                  <a:pt x="1420" y="1517"/>
                  <a:pt x="1409" y="1424"/>
                  <a:pt x="1408" y="1363"/>
                </a:cubicBezTo>
                <a:cubicBezTo>
                  <a:pt x="1407" y="1302"/>
                  <a:pt x="1404" y="1271"/>
                  <a:pt x="1397" y="1226"/>
                </a:cubicBezTo>
                <a:cubicBezTo>
                  <a:pt x="1390" y="1181"/>
                  <a:pt x="1380" y="1134"/>
                  <a:pt x="1368" y="1095"/>
                </a:cubicBezTo>
                <a:cubicBezTo>
                  <a:pt x="1356" y="1056"/>
                  <a:pt x="1356" y="1026"/>
                  <a:pt x="1328" y="992"/>
                </a:cubicBezTo>
                <a:cubicBezTo>
                  <a:pt x="1300" y="958"/>
                  <a:pt x="1233" y="915"/>
                  <a:pt x="1203" y="890"/>
                </a:cubicBezTo>
                <a:cubicBezTo>
                  <a:pt x="1173" y="865"/>
                  <a:pt x="1161" y="853"/>
                  <a:pt x="1146" y="844"/>
                </a:cubicBezTo>
                <a:cubicBezTo>
                  <a:pt x="1131" y="835"/>
                  <a:pt x="1129" y="838"/>
                  <a:pt x="1112" y="833"/>
                </a:cubicBezTo>
                <a:cubicBezTo>
                  <a:pt x="1095" y="828"/>
                  <a:pt x="1067" y="815"/>
                  <a:pt x="1043" y="816"/>
                </a:cubicBezTo>
                <a:cubicBezTo>
                  <a:pt x="1019" y="817"/>
                  <a:pt x="998" y="822"/>
                  <a:pt x="969" y="838"/>
                </a:cubicBezTo>
                <a:cubicBezTo>
                  <a:pt x="940" y="854"/>
                  <a:pt x="908" y="879"/>
                  <a:pt x="872" y="913"/>
                </a:cubicBezTo>
                <a:cubicBezTo>
                  <a:pt x="836" y="947"/>
                  <a:pt x="784" y="1005"/>
                  <a:pt x="752" y="1044"/>
                </a:cubicBezTo>
                <a:cubicBezTo>
                  <a:pt x="720" y="1083"/>
                  <a:pt x="698" y="1123"/>
                  <a:pt x="678" y="1146"/>
                </a:cubicBezTo>
                <a:cubicBezTo>
                  <a:pt x="658" y="1169"/>
                  <a:pt x="653" y="1175"/>
                  <a:pt x="633" y="1181"/>
                </a:cubicBezTo>
                <a:cubicBezTo>
                  <a:pt x="613" y="1187"/>
                  <a:pt x="586" y="1185"/>
                  <a:pt x="558" y="1181"/>
                </a:cubicBezTo>
                <a:cubicBezTo>
                  <a:pt x="530" y="1177"/>
                  <a:pt x="503" y="1169"/>
                  <a:pt x="467" y="1158"/>
                </a:cubicBezTo>
                <a:cubicBezTo>
                  <a:pt x="431" y="1147"/>
                  <a:pt x="371" y="1127"/>
                  <a:pt x="342" y="1112"/>
                </a:cubicBezTo>
                <a:cubicBezTo>
                  <a:pt x="313" y="1097"/>
                  <a:pt x="307" y="1085"/>
                  <a:pt x="290" y="1067"/>
                </a:cubicBezTo>
                <a:cubicBezTo>
                  <a:pt x="273" y="1049"/>
                  <a:pt x="254" y="1028"/>
                  <a:pt x="239" y="1004"/>
                </a:cubicBezTo>
                <a:cubicBezTo>
                  <a:pt x="224" y="980"/>
                  <a:pt x="207" y="959"/>
                  <a:pt x="199" y="924"/>
                </a:cubicBezTo>
                <a:cubicBezTo>
                  <a:pt x="191" y="889"/>
                  <a:pt x="184" y="839"/>
                  <a:pt x="188" y="793"/>
                </a:cubicBezTo>
                <a:cubicBezTo>
                  <a:pt x="192" y="747"/>
                  <a:pt x="211" y="696"/>
                  <a:pt x="222" y="645"/>
                </a:cubicBezTo>
                <a:cubicBezTo>
                  <a:pt x="233" y="594"/>
                  <a:pt x="244" y="534"/>
                  <a:pt x="256" y="485"/>
                </a:cubicBezTo>
                <a:cubicBezTo>
                  <a:pt x="268" y="436"/>
                  <a:pt x="278" y="400"/>
                  <a:pt x="296" y="348"/>
                </a:cubicBezTo>
                <a:cubicBezTo>
                  <a:pt x="314" y="296"/>
                  <a:pt x="345" y="229"/>
                  <a:pt x="364" y="171"/>
                </a:cubicBezTo>
                <a:cubicBezTo>
                  <a:pt x="383" y="113"/>
                  <a:pt x="396" y="56"/>
                  <a:pt x="410" y="0"/>
                </a:cubicBezTo>
              </a:path>
            </a:pathLst>
          </a:cu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1022" name="Freeform 14"/>
          <p:cNvSpPr>
            <a:spLocks/>
          </p:cNvSpPr>
          <p:nvPr/>
        </p:nvSpPr>
        <p:spPr bwMode="auto">
          <a:xfrm>
            <a:off x="5187950" y="1195388"/>
            <a:ext cx="1951038" cy="5232400"/>
          </a:xfrm>
          <a:custGeom>
            <a:avLst/>
            <a:gdLst>
              <a:gd name="T0" fmla="*/ 0 w 1229"/>
              <a:gd name="T1" fmla="*/ 3296 h 3296"/>
              <a:gd name="T2" fmla="*/ 217 w 1229"/>
              <a:gd name="T3" fmla="*/ 3108 h 3296"/>
              <a:gd name="T4" fmla="*/ 456 w 1229"/>
              <a:gd name="T5" fmla="*/ 2965 h 3296"/>
              <a:gd name="T6" fmla="*/ 616 w 1229"/>
              <a:gd name="T7" fmla="*/ 2891 h 3296"/>
              <a:gd name="T8" fmla="*/ 770 w 1229"/>
              <a:gd name="T9" fmla="*/ 2800 h 3296"/>
              <a:gd name="T10" fmla="*/ 895 w 1229"/>
              <a:gd name="T11" fmla="*/ 2737 h 3296"/>
              <a:gd name="T12" fmla="*/ 1021 w 1229"/>
              <a:gd name="T13" fmla="*/ 2652 h 3296"/>
              <a:gd name="T14" fmla="*/ 1112 w 1229"/>
              <a:gd name="T15" fmla="*/ 2555 h 3296"/>
              <a:gd name="T16" fmla="*/ 1175 w 1229"/>
              <a:gd name="T17" fmla="*/ 2412 h 3296"/>
              <a:gd name="T18" fmla="*/ 1215 w 1229"/>
              <a:gd name="T19" fmla="*/ 2264 h 3296"/>
              <a:gd name="T20" fmla="*/ 1220 w 1229"/>
              <a:gd name="T21" fmla="*/ 2093 h 3296"/>
              <a:gd name="T22" fmla="*/ 1158 w 1229"/>
              <a:gd name="T23" fmla="*/ 1922 h 3296"/>
              <a:gd name="T24" fmla="*/ 1026 w 1229"/>
              <a:gd name="T25" fmla="*/ 1751 h 3296"/>
              <a:gd name="T26" fmla="*/ 821 w 1229"/>
              <a:gd name="T27" fmla="*/ 1614 h 3296"/>
              <a:gd name="T28" fmla="*/ 673 w 1229"/>
              <a:gd name="T29" fmla="*/ 1528 h 3296"/>
              <a:gd name="T30" fmla="*/ 564 w 1229"/>
              <a:gd name="T31" fmla="*/ 1454 h 3296"/>
              <a:gd name="T32" fmla="*/ 433 w 1229"/>
              <a:gd name="T33" fmla="*/ 1346 h 3296"/>
              <a:gd name="T34" fmla="*/ 331 w 1229"/>
              <a:gd name="T35" fmla="*/ 1169 h 3296"/>
              <a:gd name="T36" fmla="*/ 268 w 1229"/>
              <a:gd name="T37" fmla="*/ 941 h 3296"/>
              <a:gd name="T38" fmla="*/ 256 w 1229"/>
              <a:gd name="T39" fmla="*/ 724 h 3296"/>
              <a:gd name="T40" fmla="*/ 291 w 1229"/>
              <a:gd name="T41" fmla="*/ 536 h 3296"/>
              <a:gd name="T42" fmla="*/ 388 w 1229"/>
              <a:gd name="T43" fmla="*/ 0 h 3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29" h="3296">
                <a:moveTo>
                  <a:pt x="0" y="3296"/>
                </a:moveTo>
                <a:cubicBezTo>
                  <a:pt x="70" y="3229"/>
                  <a:pt x="141" y="3163"/>
                  <a:pt x="217" y="3108"/>
                </a:cubicBezTo>
                <a:cubicBezTo>
                  <a:pt x="293" y="3053"/>
                  <a:pt x="390" y="3001"/>
                  <a:pt x="456" y="2965"/>
                </a:cubicBezTo>
                <a:cubicBezTo>
                  <a:pt x="522" y="2929"/>
                  <a:pt x="564" y="2918"/>
                  <a:pt x="616" y="2891"/>
                </a:cubicBezTo>
                <a:cubicBezTo>
                  <a:pt x="668" y="2864"/>
                  <a:pt x="724" y="2826"/>
                  <a:pt x="770" y="2800"/>
                </a:cubicBezTo>
                <a:cubicBezTo>
                  <a:pt x="816" y="2774"/>
                  <a:pt x="853" y="2762"/>
                  <a:pt x="895" y="2737"/>
                </a:cubicBezTo>
                <a:cubicBezTo>
                  <a:pt x="937" y="2712"/>
                  <a:pt x="985" y="2682"/>
                  <a:pt x="1021" y="2652"/>
                </a:cubicBezTo>
                <a:cubicBezTo>
                  <a:pt x="1057" y="2622"/>
                  <a:pt x="1086" y="2595"/>
                  <a:pt x="1112" y="2555"/>
                </a:cubicBezTo>
                <a:cubicBezTo>
                  <a:pt x="1138" y="2515"/>
                  <a:pt x="1158" y="2460"/>
                  <a:pt x="1175" y="2412"/>
                </a:cubicBezTo>
                <a:cubicBezTo>
                  <a:pt x="1192" y="2364"/>
                  <a:pt x="1208" y="2317"/>
                  <a:pt x="1215" y="2264"/>
                </a:cubicBezTo>
                <a:cubicBezTo>
                  <a:pt x="1222" y="2211"/>
                  <a:pt x="1229" y="2150"/>
                  <a:pt x="1220" y="2093"/>
                </a:cubicBezTo>
                <a:cubicBezTo>
                  <a:pt x="1211" y="2036"/>
                  <a:pt x="1190" y="1979"/>
                  <a:pt x="1158" y="1922"/>
                </a:cubicBezTo>
                <a:cubicBezTo>
                  <a:pt x="1126" y="1865"/>
                  <a:pt x="1082" y="1802"/>
                  <a:pt x="1026" y="1751"/>
                </a:cubicBezTo>
                <a:cubicBezTo>
                  <a:pt x="970" y="1700"/>
                  <a:pt x="880" y="1651"/>
                  <a:pt x="821" y="1614"/>
                </a:cubicBezTo>
                <a:cubicBezTo>
                  <a:pt x="762" y="1577"/>
                  <a:pt x="716" y="1555"/>
                  <a:pt x="673" y="1528"/>
                </a:cubicBezTo>
                <a:cubicBezTo>
                  <a:pt x="630" y="1501"/>
                  <a:pt x="604" y="1484"/>
                  <a:pt x="564" y="1454"/>
                </a:cubicBezTo>
                <a:cubicBezTo>
                  <a:pt x="524" y="1424"/>
                  <a:pt x="472" y="1393"/>
                  <a:pt x="433" y="1346"/>
                </a:cubicBezTo>
                <a:cubicBezTo>
                  <a:pt x="394" y="1299"/>
                  <a:pt x="358" y="1236"/>
                  <a:pt x="331" y="1169"/>
                </a:cubicBezTo>
                <a:cubicBezTo>
                  <a:pt x="304" y="1102"/>
                  <a:pt x="280" y="1015"/>
                  <a:pt x="268" y="941"/>
                </a:cubicBezTo>
                <a:cubicBezTo>
                  <a:pt x="256" y="867"/>
                  <a:pt x="252" y="791"/>
                  <a:pt x="256" y="724"/>
                </a:cubicBezTo>
                <a:cubicBezTo>
                  <a:pt x="260" y="657"/>
                  <a:pt x="269" y="657"/>
                  <a:pt x="291" y="536"/>
                </a:cubicBezTo>
                <a:cubicBezTo>
                  <a:pt x="313" y="415"/>
                  <a:pt x="350" y="207"/>
                  <a:pt x="388" y="0"/>
                </a:cubicBezTo>
              </a:path>
            </a:pathLst>
          </a:custGeom>
          <a:noFill/>
          <a:ln w="508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1024" name="Text Box 16"/>
          <p:cNvSpPr txBox="1">
            <a:spLocks noChangeArrowheads="1"/>
          </p:cNvSpPr>
          <p:nvPr/>
        </p:nvSpPr>
        <p:spPr bwMode="auto">
          <a:xfrm>
            <a:off x="3175" y="1368425"/>
            <a:ext cx="3721100" cy="735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2800" b="1" dirty="0">
                <a:latin typeface="Garamond" pitchFamily="18" charset="0"/>
              </a:rPr>
              <a:t>General Design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2800" b="1" dirty="0">
                <a:latin typeface="Garamond" pitchFamily="18" charset="0"/>
              </a:rPr>
              <a:t>Approach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171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1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8" grpId="0" animBg="1"/>
      <p:bldP spid="171022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94488"/>
            <a:ext cx="8229600" cy="76449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Stream 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Restoration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Design</a:t>
            </a:r>
          </a:p>
        </p:txBody>
      </p:sp>
      <p:pic>
        <p:nvPicPr>
          <p:cNvPr id="1026" name="Picture 2" descr="Z:\West Fork Restoration\Toe Pin Survey\post_construction_air_photo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03040" y="1149349"/>
            <a:ext cx="4114800" cy="5325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Z:\West Fork Restoration\Toe Pin Survey\pre_construction_air_photo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7728" y="1149349"/>
            <a:ext cx="4114800" cy="5325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01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Rot="1" noChangeArrowheads="1"/>
          </p:cNvSpPr>
          <p:nvPr/>
        </p:nvSpPr>
        <p:spPr>
          <a:xfrm>
            <a:off x="448469" y="273731"/>
            <a:ext cx="8229600" cy="866094"/>
          </a:xfrm>
          <a:prstGeom prst="rect">
            <a:avLst/>
          </a:prstGeom>
          <a:noFill/>
          <a:ln/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smtClean="0"/>
              <a:t>Site Photos</a:t>
            </a:r>
            <a:br>
              <a:rPr lang="en-US" sz="4000" smtClean="0"/>
            </a:br>
            <a:r>
              <a:rPr lang="en-US" sz="4000" smtClean="0"/>
              <a:t> After Restoration (upstream)</a:t>
            </a:r>
            <a:endParaRPr lang="en-US" sz="4000" dirty="0"/>
          </a:p>
        </p:txBody>
      </p:sp>
      <p:pic>
        <p:nvPicPr>
          <p:cNvPr id="7170" name="Picture 2" descr="G:\West Fork Restoration\Photos\2010-06-16\IMG_3129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5669" y="1214012"/>
            <a:ext cx="7315200" cy="548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0454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996" name="Picture 4" descr="IMG_228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1149350"/>
            <a:ext cx="7313613" cy="5484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 txBox="1">
            <a:spLocks noRot="1" noChangeArrowheads="1"/>
          </p:cNvSpPr>
          <p:nvPr/>
        </p:nvSpPr>
        <p:spPr>
          <a:xfrm>
            <a:off x="448469" y="273731"/>
            <a:ext cx="8229600" cy="866094"/>
          </a:xfrm>
          <a:prstGeom prst="rect">
            <a:avLst/>
          </a:prstGeom>
          <a:noFill/>
          <a:ln/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dirty="0" smtClean="0"/>
              <a:t>Site Photos</a:t>
            </a:r>
            <a:br>
              <a:rPr lang="en-US" sz="4000" dirty="0" smtClean="0"/>
            </a:br>
            <a:r>
              <a:rPr lang="en-US" sz="4000" dirty="0" smtClean="0"/>
              <a:t> After Restoration (mid-section)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020" name="Picture 4" descr="IMG_2260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1149350"/>
            <a:ext cx="7313613" cy="5484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 txBox="1">
            <a:spLocks noRot="1" noChangeArrowheads="1"/>
          </p:cNvSpPr>
          <p:nvPr/>
        </p:nvSpPr>
        <p:spPr>
          <a:xfrm>
            <a:off x="448469" y="273731"/>
            <a:ext cx="8229600" cy="866094"/>
          </a:xfrm>
          <a:prstGeom prst="rect">
            <a:avLst/>
          </a:prstGeom>
          <a:noFill/>
          <a:ln/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dirty="0" smtClean="0"/>
              <a:t>Site Photos</a:t>
            </a:r>
            <a:br>
              <a:rPr lang="en-US" sz="4000" dirty="0" smtClean="0"/>
            </a:br>
            <a:r>
              <a:rPr lang="en-US" sz="4000" dirty="0" smtClean="0"/>
              <a:t> After Restoration (mid-section)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588" name="Picture 4" descr="IMG_2265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1149350"/>
            <a:ext cx="7313613" cy="5484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 txBox="1">
            <a:spLocks noRot="1" noChangeArrowheads="1"/>
          </p:cNvSpPr>
          <p:nvPr/>
        </p:nvSpPr>
        <p:spPr>
          <a:xfrm>
            <a:off x="448469" y="273731"/>
            <a:ext cx="8229600" cy="866094"/>
          </a:xfrm>
          <a:prstGeom prst="rect">
            <a:avLst/>
          </a:prstGeom>
          <a:noFill/>
          <a:ln/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dirty="0" smtClean="0"/>
              <a:t>Site Photos</a:t>
            </a:r>
            <a:br>
              <a:rPr lang="en-US" sz="4000" dirty="0" smtClean="0"/>
            </a:br>
            <a:r>
              <a:rPr lang="en-US" sz="4000" dirty="0" smtClean="0"/>
              <a:t> After Restoration (downstream)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664855" y="975196"/>
            <a:ext cx="5943600" cy="5600065"/>
            <a:chOff x="1440" y="1606"/>
            <a:chExt cx="9360" cy="8819"/>
          </a:xfrm>
        </p:grpSpPr>
        <p:pic>
          <p:nvPicPr>
            <p:cNvPr id="6" name="Picture 5" descr="DSC00369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0" y="1606"/>
              <a:ext cx="9360" cy="3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 descr="IMG_3859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0" y="4785"/>
              <a:ext cx="9345" cy="5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3"/>
          <p:cNvSpPr txBox="1">
            <a:spLocks noRot="1" noChangeArrowheads="1"/>
          </p:cNvSpPr>
          <p:nvPr/>
        </p:nvSpPr>
        <p:spPr>
          <a:xfrm>
            <a:off x="517092" y="141288"/>
            <a:ext cx="8229600" cy="746479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000"/>
              </a:lnSpc>
            </a:pPr>
            <a:r>
              <a:rPr lang="en-US" sz="4000" dirty="0" smtClean="0"/>
              <a:t>Site Photos: Constructed Wetlands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125" y="1138237"/>
            <a:ext cx="7905750" cy="4581525"/>
          </a:xfrm>
          <a:prstGeom prst="rect">
            <a:avLst/>
          </a:prstGeom>
        </p:spPr>
      </p:pic>
      <p:sp>
        <p:nvSpPr>
          <p:cNvPr id="4" name="5-Point Star 3"/>
          <p:cNvSpPr/>
          <p:nvPr/>
        </p:nvSpPr>
        <p:spPr>
          <a:xfrm>
            <a:off x="5814873" y="2769833"/>
            <a:ext cx="142043" cy="159798"/>
          </a:xfrm>
          <a:prstGeom prst="star5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311022" y="2146604"/>
            <a:ext cx="852028" cy="276999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Fayetteville</a:t>
            </a:r>
            <a:endParaRPr lang="en-US" sz="1200" dirty="0">
              <a:solidFill>
                <a:schemeClr val="bg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5956916" y="2423603"/>
            <a:ext cx="479395" cy="34623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73064" y="3089117"/>
            <a:ext cx="1178529" cy="276999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Project Location</a:t>
            </a:r>
            <a:endParaRPr lang="en-US" sz="1200" dirty="0">
              <a:solidFill>
                <a:schemeClr val="bg1"/>
              </a:solidFill>
            </a:endParaRPr>
          </a:p>
        </p:txBody>
      </p:sp>
      <p:cxnSp>
        <p:nvCxnSpPr>
          <p:cNvPr id="12" name="Straight Arrow Connector 11"/>
          <p:cNvCxnSpPr>
            <a:stCxn id="11" idx="1"/>
          </p:cNvCxnSpPr>
          <p:nvPr/>
        </p:nvCxnSpPr>
        <p:spPr>
          <a:xfrm flipH="1" flipV="1">
            <a:off x="5956924" y="3160451"/>
            <a:ext cx="316140" cy="67166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3"/>
          <p:cNvSpPr txBox="1">
            <a:spLocks noRot="1" noChangeArrowheads="1"/>
          </p:cNvSpPr>
          <p:nvPr/>
        </p:nvSpPr>
        <p:spPr>
          <a:xfrm>
            <a:off x="521855" y="141288"/>
            <a:ext cx="8229600" cy="746479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000"/>
              </a:lnSpc>
            </a:pPr>
            <a:r>
              <a:rPr lang="en-US" sz="4000" dirty="0" smtClean="0"/>
              <a:t>April Flood – NWA 2011</a:t>
            </a:r>
            <a:endParaRPr lang="en-US" sz="4000" dirty="0"/>
          </a:p>
        </p:txBody>
      </p:sp>
      <p:sp>
        <p:nvSpPr>
          <p:cNvPr id="16" name="Rectangle 5"/>
          <p:cNvSpPr txBox="1">
            <a:spLocks noChangeArrowheads="1"/>
          </p:cNvSpPr>
          <p:nvPr/>
        </p:nvSpPr>
        <p:spPr>
          <a:xfrm>
            <a:off x="1004625" y="5832630"/>
            <a:ext cx="7134750" cy="905522"/>
          </a:xfrm>
          <a:prstGeom prst="rect">
            <a:avLst/>
          </a:prstGeom>
          <a:noFill/>
          <a:ln/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400" dirty="0" smtClean="0"/>
              <a:t>10”-14” Rainfall over 7 Days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4”-6” Rainfall fell on during the PM of April 25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7667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Rot="1" noChangeArrowheads="1"/>
          </p:cNvSpPr>
          <p:nvPr/>
        </p:nvSpPr>
        <p:spPr>
          <a:xfrm>
            <a:off x="521855" y="141288"/>
            <a:ext cx="8229600" cy="746479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000"/>
              </a:lnSpc>
            </a:pPr>
            <a:r>
              <a:rPr lang="en-US" sz="4000" dirty="0" smtClean="0"/>
              <a:t>April Flood – NWA 2011</a:t>
            </a:r>
            <a:endParaRPr lang="en-US" sz="4000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5807698"/>
              </p:ext>
            </p:extLst>
          </p:nvPr>
        </p:nvGraphicFramePr>
        <p:xfrm>
          <a:off x="675583" y="1435362"/>
          <a:ext cx="4351630" cy="44594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1" name="Worksheet" r:id="rId3" imgW="3076544" imgH="3152790" progId="Excel.Sheet.12">
                  <p:embed/>
                </p:oleObj>
              </mc:Choice>
              <mc:Fallback>
                <p:oleObj name="Worksheet" r:id="rId3" imgW="3076544" imgH="315279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5583" y="1435362"/>
                        <a:ext cx="4351630" cy="44594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200" name="Picture 8" descr="Z:\West Fork Restoration\Photos\2009-09-01\IMG_2050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43744" y="983294"/>
            <a:ext cx="36576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1" name="Picture 9" descr="D:\Pictures\DSCF7284_0010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34218" y="3805654"/>
            <a:ext cx="36576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14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5" name="Picture 5" descr="Z:\West Fork Restoration\Restoration Design\2011 Flood Repair\post_flood_condition_for_presentation_no_graphics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10312" y="116542"/>
            <a:ext cx="8723376" cy="6671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Freeform 12"/>
          <p:cNvSpPr/>
          <p:nvPr/>
        </p:nvSpPr>
        <p:spPr>
          <a:xfrm>
            <a:off x="3612776" y="1909482"/>
            <a:ext cx="1532965" cy="3030071"/>
          </a:xfrm>
          <a:custGeom>
            <a:avLst/>
            <a:gdLst>
              <a:gd name="connsiteX0" fmla="*/ 412377 w 1532965"/>
              <a:gd name="connsiteY0" fmla="*/ 0 h 3030071"/>
              <a:gd name="connsiteX1" fmla="*/ 887506 w 1532965"/>
              <a:gd name="connsiteY1" fmla="*/ 152400 h 3030071"/>
              <a:gd name="connsiteX2" fmla="*/ 1165412 w 1532965"/>
              <a:gd name="connsiteY2" fmla="*/ 412377 h 3030071"/>
              <a:gd name="connsiteX3" fmla="*/ 1416424 w 1532965"/>
              <a:gd name="connsiteY3" fmla="*/ 815789 h 3030071"/>
              <a:gd name="connsiteX4" fmla="*/ 1506071 w 1532965"/>
              <a:gd name="connsiteY4" fmla="*/ 1156447 h 3030071"/>
              <a:gd name="connsiteX5" fmla="*/ 1532965 w 1532965"/>
              <a:gd name="connsiteY5" fmla="*/ 1506071 h 3030071"/>
              <a:gd name="connsiteX6" fmla="*/ 1506071 w 1532965"/>
              <a:gd name="connsiteY6" fmla="*/ 1855694 h 3030071"/>
              <a:gd name="connsiteX7" fmla="*/ 1380565 w 1532965"/>
              <a:gd name="connsiteY7" fmla="*/ 2151530 h 3030071"/>
              <a:gd name="connsiteX8" fmla="*/ 1246095 w 1532965"/>
              <a:gd name="connsiteY8" fmla="*/ 2393577 h 3030071"/>
              <a:gd name="connsiteX9" fmla="*/ 1004048 w 1532965"/>
              <a:gd name="connsiteY9" fmla="*/ 2590800 h 3030071"/>
              <a:gd name="connsiteX10" fmla="*/ 699248 w 1532965"/>
              <a:gd name="connsiteY10" fmla="*/ 2779059 h 3030071"/>
              <a:gd name="connsiteX11" fmla="*/ 439271 w 1532965"/>
              <a:gd name="connsiteY11" fmla="*/ 2913530 h 3030071"/>
              <a:gd name="connsiteX12" fmla="*/ 295836 w 1532965"/>
              <a:gd name="connsiteY12" fmla="*/ 2994212 h 3030071"/>
              <a:gd name="connsiteX13" fmla="*/ 107577 w 1532965"/>
              <a:gd name="connsiteY13" fmla="*/ 3030071 h 3030071"/>
              <a:gd name="connsiteX14" fmla="*/ 26895 w 1532965"/>
              <a:gd name="connsiteY14" fmla="*/ 3003177 h 3030071"/>
              <a:gd name="connsiteX15" fmla="*/ 0 w 1532965"/>
              <a:gd name="connsiteY15" fmla="*/ 2859742 h 3030071"/>
              <a:gd name="connsiteX16" fmla="*/ 71718 w 1532965"/>
              <a:gd name="connsiteY16" fmla="*/ 2743200 h 3030071"/>
              <a:gd name="connsiteX17" fmla="*/ 152400 w 1532965"/>
              <a:gd name="connsiteY17" fmla="*/ 2698377 h 3030071"/>
              <a:gd name="connsiteX18" fmla="*/ 493059 w 1532965"/>
              <a:gd name="connsiteY18" fmla="*/ 2447365 h 3030071"/>
              <a:gd name="connsiteX19" fmla="*/ 717177 w 1532965"/>
              <a:gd name="connsiteY19" fmla="*/ 2106706 h 3030071"/>
              <a:gd name="connsiteX20" fmla="*/ 986118 w 1532965"/>
              <a:gd name="connsiteY20" fmla="*/ 1586753 h 3030071"/>
              <a:gd name="connsiteX21" fmla="*/ 1111624 w 1532965"/>
              <a:gd name="connsiteY21" fmla="*/ 1299883 h 3030071"/>
              <a:gd name="connsiteX22" fmla="*/ 1093695 w 1532965"/>
              <a:gd name="connsiteY22" fmla="*/ 1013012 h 3030071"/>
              <a:gd name="connsiteX23" fmla="*/ 797859 w 1532965"/>
              <a:gd name="connsiteY23" fmla="*/ 636494 h 3030071"/>
              <a:gd name="connsiteX24" fmla="*/ 502024 w 1532965"/>
              <a:gd name="connsiteY24" fmla="*/ 215153 h 3030071"/>
              <a:gd name="connsiteX25" fmla="*/ 412377 w 1532965"/>
              <a:gd name="connsiteY25" fmla="*/ 0 h 3030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532965" h="3030071">
                <a:moveTo>
                  <a:pt x="412377" y="0"/>
                </a:moveTo>
                <a:lnTo>
                  <a:pt x="887506" y="152400"/>
                </a:lnTo>
                <a:lnTo>
                  <a:pt x="1165412" y="412377"/>
                </a:lnTo>
                <a:lnTo>
                  <a:pt x="1416424" y="815789"/>
                </a:lnTo>
                <a:lnTo>
                  <a:pt x="1506071" y="1156447"/>
                </a:lnTo>
                <a:lnTo>
                  <a:pt x="1532965" y="1506071"/>
                </a:lnTo>
                <a:lnTo>
                  <a:pt x="1506071" y="1855694"/>
                </a:lnTo>
                <a:lnTo>
                  <a:pt x="1380565" y="2151530"/>
                </a:lnTo>
                <a:lnTo>
                  <a:pt x="1246095" y="2393577"/>
                </a:lnTo>
                <a:lnTo>
                  <a:pt x="1004048" y="2590800"/>
                </a:lnTo>
                <a:lnTo>
                  <a:pt x="699248" y="2779059"/>
                </a:lnTo>
                <a:lnTo>
                  <a:pt x="439271" y="2913530"/>
                </a:lnTo>
                <a:lnTo>
                  <a:pt x="295836" y="2994212"/>
                </a:lnTo>
                <a:lnTo>
                  <a:pt x="107577" y="3030071"/>
                </a:lnTo>
                <a:lnTo>
                  <a:pt x="26895" y="3003177"/>
                </a:lnTo>
                <a:lnTo>
                  <a:pt x="0" y="2859742"/>
                </a:lnTo>
                <a:lnTo>
                  <a:pt x="71718" y="2743200"/>
                </a:lnTo>
                <a:lnTo>
                  <a:pt x="152400" y="2698377"/>
                </a:lnTo>
                <a:lnTo>
                  <a:pt x="493059" y="2447365"/>
                </a:lnTo>
                <a:lnTo>
                  <a:pt x="717177" y="2106706"/>
                </a:lnTo>
                <a:lnTo>
                  <a:pt x="986118" y="1586753"/>
                </a:lnTo>
                <a:lnTo>
                  <a:pt x="1111624" y="1299883"/>
                </a:lnTo>
                <a:lnTo>
                  <a:pt x="1093695" y="1013012"/>
                </a:lnTo>
                <a:lnTo>
                  <a:pt x="797859" y="636494"/>
                </a:lnTo>
                <a:lnTo>
                  <a:pt x="502024" y="215153"/>
                </a:lnTo>
                <a:lnTo>
                  <a:pt x="412377" y="0"/>
                </a:lnTo>
                <a:close/>
              </a:path>
            </a:pathLst>
          </a:custGeom>
          <a:solidFill>
            <a:srgbClr val="996633">
              <a:alpha val="52000"/>
            </a:srgbClr>
          </a:solidFill>
          <a:ln w="127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/>
          <p:cNvGrpSpPr/>
          <p:nvPr/>
        </p:nvGrpSpPr>
        <p:grpSpPr>
          <a:xfrm>
            <a:off x="2026024" y="2689412"/>
            <a:ext cx="3263260" cy="3944470"/>
            <a:chOff x="2026024" y="2689412"/>
            <a:chExt cx="3263260" cy="3944470"/>
          </a:xfrm>
        </p:grpSpPr>
        <p:sp>
          <p:nvSpPr>
            <p:cNvPr id="11" name="Freeform 10"/>
            <p:cNvSpPr/>
            <p:nvPr/>
          </p:nvSpPr>
          <p:spPr>
            <a:xfrm>
              <a:off x="2026024" y="2689412"/>
              <a:ext cx="3056964" cy="3944470"/>
            </a:xfrm>
            <a:custGeom>
              <a:avLst/>
              <a:gdLst>
                <a:gd name="connsiteX0" fmla="*/ 0 w 3056964"/>
                <a:gd name="connsiteY0" fmla="*/ 3944470 h 3944470"/>
                <a:gd name="connsiteX1" fmla="*/ 295835 w 3056964"/>
                <a:gd name="connsiteY1" fmla="*/ 3379694 h 3944470"/>
                <a:gd name="connsiteX2" fmla="*/ 627529 w 3056964"/>
                <a:gd name="connsiteY2" fmla="*/ 2949388 h 3944470"/>
                <a:gd name="connsiteX3" fmla="*/ 1398494 w 3056964"/>
                <a:gd name="connsiteY3" fmla="*/ 2312894 h 3944470"/>
                <a:gd name="connsiteX4" fmla="*/ 1757082 w 3056964"/>
                <a:gd name="connsiteY4" fmla="*/ 2017059 h 3944470"/>
                <a:gd name="connsiteX5" fmla="*/ 2187388 w 3056964"/>
                <a:gd name="connsiteY5" fmla="*/ 1631576 h 3944470"/>
                <a:gd name="connsiteX6" fmla="*/ 2563905 w 3056964"/>
                <a:gd name="connsiteY6" fmla="*/ 1102659 h 3944470"/>
                <a:gd name="connsiteX7" fmla="*/ 3056964 w 3056964"/>
                <a:gd name="connsiteY7" fmla="*/ 0 h 3944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6964" h="3944470">
                  <a:moveTo>
                    <a:pt x="0" y="3944470"/>
                  </a:moveTo>
                  <a:cubicBezTo>
                    <a:pt x="95623" y="3745005"/>
                    <a:pt x="191247" y="3545541"/>
                    <a:pt x="295835" y="3379694"/>
                  </a:cubicBezTo>
                  <a:cubicBezTo>
                    <a:pt x="400423" y="3213847"/>
                    <a:pt x="443753" y="3127188"/>
                    <a:pt x="627529" y="2949388"/>
                  </a:cubicBezTo>
                  <a:cubicBezTo>
                    <a:pt x="811305" y="2771588"/>
                    <a:pt x="1398494" y="2312894"/>
                    <a:pt x="1398494" y="2312894"/>
                  </a:cubicBezTo>
                  <a:cubicBezTo>
                    <a:pt x="1586753" y="2157506"/>
                    <a:pt x="1625600" y="2130612"/>
                    <a:pt x="1757082" y="2017059"/>
                  </a:cubicBezTo>
                  <a:cubicBezTo>
                    <a:pt x="1888564" y="1903506"/>
                    <a:pt x="2052918" y="1783976"/>
                    <a:pt x="2187388" y="1631576"/>
                  </a:cubicBezTo>
                  <a:cubicBezTo>
                    <a:pt x="2321858" y="1479176"/>
                    <a:pt x="2418976" y="1374588"/>
                    <a:pt x="2563905" y="1102659"/>
                  </a:cubicBezTo>
                  <a:cubicBezTo>
                    <a:pt x="2708834" y="830730"/>
                    <a:pt x="2882899" y="415365"/>
                    <a:pt x="3056964" y="0"/>
                  </a:cubicBezTo>
                </a:path>
              </a:pathLst>
            </a:custGeom>
            <a:noFill/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2214282" y="2832847"/>
              <a:ext cx="3012142" cy="3774141"/>
            </a:xfrm>
            <a:custGeom>
              <a:avLst/>
              <a:gdLst>
                <a:gd name="connsiteX0" fmla="*/ 0 w 3012142"/>
                <a:gd name="connsiteY0" fmla="*/ 3774141 h 3774141"/>
                <a:gd name="connsiteX1" fmla="*/ 80683 w 3012142"/>
                <a:gd name="connsiteY1" fmla="*/ 3514165 h 3774141"/>
                <a:gd name="connsiteX2" fmla="*/ 188259 w 3012142"/>
                <a:gd name="connsiteY2" fmla="*/ 3307977 h 3774141"/>
                <a:gd name="connsiteX3" fmla="*/ 385483 w 3012142"/>
                <a:gd name="connsiteY3" fmla="*/ 3048000 h 3774141"/>
                <a:gd name="connsiteX4" fmla="*/ 645459 w 3012142"/>
                <a:gd name="connsiteY4" fmla="*/ 2805953 h 3774141"/>
                <a:gd name="connsiteX5" fmla="*/ 968189 w 3012142"/>
                <a:gd name="connsiteY5" fmla="*/ 2581835 h 3774141"/>
                <a:gd name="connsiteX6" fmla="*/ 1488142 w 3012142"/>
                <a:gd name="connsiteY6" fmla="*/ 2169459 h 3774141"/>
                <a:gd name="connsiteX7" fmla="*/ 1864659 w 3012142"/>
                <a:gd name="connsiteY7" fmla="*/ 1855694 h 3774141"/>
                <a:gd name="connsiteX8" fmla="*/ 2133600 w 3012142"/>
                <a:gd name="connsiteY8" fmla="*/ 1622612 h 3774141"/>
                <a:gd name="connsiteX9" fmla="*/ 2501153 w 3012142"/>
                <a:gd name="connsiteY9" fmla="*/ 1138518 h 3774141"/>
                <a:gd name="connsiteX10" fmla="*/ 2707342 w 3012142"/>
                <a:gd name="connsiteY10" fmla="*/ 779929 h 3774141"/>
                <a:gd name="connsiteX11" fmla="*/ 2886636 w 3012142"/>
                <a:gd name="connsiteY11" fmla="*/ 286871 h 3774141"/>
                <a:gd name="connsiteX12" fmla="*/ 3012142 w 3012142"/>
                <a:gd name="connsiteY12" fmla="*/ 0 h 3774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12142" h="3774141">
                  <a:moveTo>
                    <a:pt x="0" y="3774141"/>
                  </a:moveTo>
                  <a:cubicBezTo>
                    <a:pt x="24653" y="3683000"/>
                    <a:pt x="49306" y="3591859"/>
                    <a:pt x="80683" y="3514165"/>
                  </a:cubicBezTo>
                  <a:cubicBezTo>
                    <a:pt x="112060" y="3436471"/>
                    <a:pt x="137459" y="3385671"/>
                    <a:pt x="188259" y="3307977"/>
                  </a:cubicBezTo>
                  <a:cubicBezTo>
                    <a:pt x="239059" y="3230283"/>
                    <a:pt x="309283" y="3131671"/>
                    <a:pt x="385483" y="3048000"/>
                  </a:cubicBezTo>
                  <a:cubicBezTo>
                    <a:pt x="461683" y="2964329"/>
                    <a:pt x="548341" y="2883647"/>
                    <a:pt x="645459" y="2805953"/>
                  </a:cubicBezTo>
                  <a:cubicBezTo>
                    <a:pt x="742577" y="2728259"/>
                    <a:pt x="827742" y="2687917"/>
                    <a:pt x="968189" y="2581835"/>
                  </a:cubicBezTo>
                  <a:cubicBezTo>
                    <a:pt x="1108636" y="2475753"/>
                    <a:pt x="1338730" y="2290482"/>
                    <a:pt x="1488142" y="2169459"/>
                  </a:cubicBezTo>
                  <a:cubicBezTo>
                    <a:pt x="1637554" y="2048436"/>
                    <a:pt x="1757083" y="1946835"/>
                    <a:pt x="1864659" y="1855694"/>
                  </a:cubicBezTo>
                  <a:cubicBezTo>
                    <a:pt x="1972235" y="1764553"/>
                    <a:pt x="2027518" y="1742141"/>
                    <a:pt x="2133600" y="1622612"/>
                  </a:cubicBezTo>
                  <a:cubicBezTo>
                    <a:pt x="2239682" y="1503083"/>
                    <a:pt x="2405529" y="1278965"/>
                    <a:pt x="2501153" y="1138518"/>
                  </a:cubicBezTo>
                  <a:cubicBezTo>
                    <a:pt x="2596777" y="998071"/>
                    <a:pt x="2643095" y="921870"/>
                    <a:pt x="2707342" y="779929"/>
                  </a:cubicBezTo>
                  <a:cubicBezTo>
                    <a:pt x="2771589" y="637988"/>
                    <a:pt x="2835836" y="416859"/>
                    <a:pt x="2886636" y="286871"/>
                  </a:cubicBezTo>
                  <a:cubicBezTo>
                    <a:pt x="2937436" y="156883"/>
                    <a:pt x="2974789" y="78441"/>
                    <a:pt x="3012142" y="0"/>
                  </a:cubicBezTo>
                </a:path>
              </a:pathLst>
            </a:custGeom>
            <a:noFill/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4034118" y="3101788"/>
              <a:ext cx="1255166" cy="1739153"/>
            </a:xfrm>
            <a:custGeom>
              <a:avLst/>
              <a:gdLst>
                <a:gd name="connsiteX0" fmla="*/ 0 w 1255166"/>
                <a:gd name="connsiteY0" fmla="*/ 1739153 h 1739153"/>
                <a:gd name="connsiteX1" fmla="*/ 412376 w 1255166"/>
                <a:gd name="connsiteY1" fmla="*/ 1524000 h 1739153"/>
                <a:gd name="connsiteX2" fmla="*/ 779929 w 1255166"/>
                <a:gd name="connsiteY2" fmla="*/ 1246094 h 1739153"/>
                <a:gd name="connsiteX3" fmla="*/ 1030941 w 1255166"/>
                <a:gd name="connsiteY3" fmla="*/ 860612 h 1739153"/>
                <a:gd name="connsiteX4" fmla="*/ 1219200 w 1255166"/>
                <a:gd name="connsiteY4" fmla="*/ 466165 h 1739153"/>
                <a:gd name="connsiteX5" fmla="*/ 1255058 w 1255166"/>
                <a:gd name="connsiteY5" fmla="*/ 143436 h 1739153"/>
                <a:gd name="connsiteX6" fmla="*/ 1228164 w 1255166"/>
                <a:gd name="connsiteY6" fmla="*/ 0 h 1739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5166" h="1739153">
                  <a:moveTo>
                    <a:pt x="0" y="1739153"/>
                  </a:moveTo>
                  <a:cubicBezTo>
                    <a:pt x="141194" y="1672664"/>
                    <a:pt x="282388" y="1606176"/>
                    <a:pt x="412376" y="1524000"/>
                  </a:cubicBezTo>
                  <a:cubicBezTo>
                    <a:pt x="542364" y="1441824"/>
                    <a:pt x="676835" y="1356659"/>
                    <a:pt x="779929" y="1246094"/>
                  </a:cubicBezTo>
                  <a:cubicBezTo>
                    <a:pt x="883023" y="1135529"/>
                    <a:pt x="957729" y="990600"/>
                    <a:pt x="1030941" y="860612"/>
                  </a:cubicBezTo>
                  <a:cubicBezTo>
                    <a:pt x="1104153" y="730624"/>
                    <a:pt x="1181847" y="585694"/>
                    <a:pt x="1219200" y="466165"/>
                  </a:cubicBezTo>
                  <a:cubicBezTo>
                    <a:pt x="1256553" y="346636"/>
                    <a:pt x="1253564" y="221130"/>
                    <a:pt x="1255058" y="143436"/>
                  </a:cubicBezTo>
                  <a:cubicBezTo>
                    <a:pt x="1256552" y="65742"/>
                    <a:pt x="1242358" y="32871"/>
                    <a:pt x="1228164" y="0"/>
                  </a:cubicBezTo>
                </a:path>
              </a:pathLst>
            </a:custGeom>
            <a:noFill/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Freeform 14"/>
          <p:cNvSpPr/>
          <p:nvPr/>
        </p:nvSpPr>
        <p:spPr>
          <a:xfrm>
            <a:off x="5271247" y="1228165"/>
            <a:ext cx="577255" cy="2528047"/>
          </a:xfrm>
          <a:custGeom>
            <a:avLst/>
            <a:gdLst>
              <a:gd name="connsiteX0" fmla="*/ 0 w 577255"/>
              <a:gd name="connsiteY0" fmla="*/ 2528047 h 2528047"/>
              <a:gd name="connsiteX1" fmla="*/ 313765 w 577255"/>
              <a:gd name="connsiteY1" fmla="*/ 2026023 h 2528047"/>
              <a:gd name="connsiteX2" fmla="*/ 537882 w 577255"/>
              <a:gd name="connsiteY2" fmla="*/ 1371600 h 2528047"/>
              <a:gd name="connsiteX3" fmla="*/ 555812 w 577255"/>
              <a:gd name="connsiteY3" fmla="*/ 681317 h 2528047"/>
              <a:gd name="connsiteX4" fmla="*/ 313765 w 577255"/>
              <a:gd name="connsiteY4" fmla="*/ 0 h 2528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7255" h="2528047">
                <a:moveTo>
                  <a:pt x="0" y="2528047"/>
                </a:moveTo>
                <a:cubicBezTo>
                  <a:pt x="112059" y="2373405"/>
                  <a:pt x="224118" y="2218764"/>
                  <a:pt x="313765" y="2026023"/>
                </a:cubicBezTo>
                <a:cubicBezTo>
                  <a:pt x="403412" y="1833282"/>
                  <a:pt x="497541" y="1595718"/>
                  <a:pt x="537882" y="1371600"/>
                </a:cubicBezTo>
                <a:cubicBezTo>
                  <a:pt x="578223" y="1147482"/>
                  <a:pt x="593165" y="909917"/>
                  <a:pt x="555812" y="681317"/>
                </a:cubicBezTo>
                <a:cubicBezTo>
                  <a:pt x="518459" y="452717"/>
                  <a:pt x="416112" y="226358"/>
                  <a:pt x="313765" y="0"/>
                </a:cubicBezTo>
              </a:path>
            </a:pathLst>
          </a:custGeom>
          <a:noFill/>
          <a:ln>
            <a:solidFill>
              <a:srgbClr val="FF0000"/>
            </a:solidFill>
            <a:prstDash val="dashDot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5334000" y="1093694"/>
            <a:ext cx="183222" cy="1730188"/>
          </a:xfrm>
          <a:custGeom>
            <a:avLst/>
            <a:gdLst>
              <a:gd name="connsiteX0" fmla="*/ 0 w 183222"/>
              <a:gd name="connsiteY0" fmla="*/ 1730188 h 1730188"/>
              <a:gd name="connsiteX1" fmla="*/ 80682 w 183222"/>
              <a:gd name="connsiteY1" fmla="*/ 1416424 h 1730188"/>
              <a:gd name="connsiteX2" fmla="*/ 161365 w 183222"/>
              <a:gd name="connsiteY2" fmla="*/ 950259 h 1730188"/>
              <a:gd name="connsiteX3" fmla="*/ 179294 w 183222"/>
              <a:gd name="connsiteY3" fmla="*/ 484094 h 1730188"/>
              <a:gd name="connsiteX4" fmla="*/ 98612 w 183222"/>
              <a:gd name="connsiteY4" fmla="*/ 0 h 1730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222" h="1730188">
                <a:moveTo>
                  <a:pt x="0" y="1730188"/>
                </a:moveTo>
                <a:cubicBezTo>
                  <a:pt x="26894" y="1638300"/>
                  <a:pt x="53788" y="1546412"/>
                  <a:pt x="80682" y="1416424"/>
                </a:cubicBezTo>
                <a:cubicBezTo>
                  <a:pt x="107576" y="1286436"/>
                  <a:pt x="144930" y="1105647"/>
                  <a:pt x="161365" y="950259"/>
                </a:cubicBezTo>
                <a:cubicBezTo>
                  <a:pt x="177800" y="794871"/>
                  <a:pt x="189753" y="642470"/>
                  <a:pt x="179294" y="484094"/>
                </a:cubicBezTo>
                <a:cubicBezTo>
                  <a:pt x="168835" y="325718"/>
                  <a:pt x="133723" y="162859"/>
                  <a:pt x="98612" y="0"/>
                </a:cubicBezTo>
              </a:path>
            </a:pathLst>
          </a:custGeom>
          <a:noFill/>
          <a:ln>
            <a:solidFill>
              <a:srgbClr val="FF0000"/>
            </a:solidFill>
            <a:prstDash val="dashDot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5154706" y="806824"/>
            <a:ext cx="313765" cy="1837764"/>
          </a:xfrm>
          <a:custGeom>
            <a:avLst/>
            <a:gdLst>
              <a:gd name="connsiteX0" fmla="*/ 0 w 313765"/>
              <a:gd name="connsiteY0" fmla="*/ 1837764 h 1837764"/>
              <a:gd name="connsiteX1" fmla="*/ 242047 w 313765"/>
              <a:gd name="connsiteY1" fmla="*/ 1290917 h 1837764"/>
              <a:gd name="connsiteX2" fmla="*/ 313765 w 313765"/>
              <a:gd name="connsiteY2" fmla="*/ 842682 h 1837764"/>
              <a:gd name="connsiteX3" fmla="*/ 242047 w 313765"/>
              <a:gd name="connsiteY3" fmla="*/ 475129 h 1837764"/>
              <a:gd name="connsiteX4" fmla="*/ 8965 w 313765"/>
              <a:gd name="connsiteY4" fmla="*/ 0 h 1837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765" h="1837764">
                <a:moveTo>
                  <a:pt x="0" y="1837764"/>
                </a:moveTo>
                <a:cubicBezTo>
                  <a:pt x="94876" y="1647264"/>
                  <a:pt x="189753" y="1456764"/>
                  <a:pt x="242047" y="1290917"/>
                </a:cubicBezTo>
                <a:cubicBezTo>
                  <a:pt x="294341" y="1125070"/>
                  <a:pt x="313765" y="978647"/>
                  <a:pt x="313765" y="842682"/>
                </a:cubicBezTo>
                <a:cubicBezTo>
                  <a:pt x="313765" y="706717"/>
                  <a:pt x="292847" y="615576"/>
                  <a:pt x="242047" y="475129"/>
                </a:cubicBezTo>
                <a:cubicBezTo>
                  <a:pt x="191247" y="334682"/>
                  <a:pt x="100106" y="167341"/>
                  <a:pt x="8965" y="0"/>
                </a:cubicBezTo>
              </a:path>
            </a:pathLst>
          </a:custGeom>
          <a:noFill/>
          <a:ln>
            <a:solidFill>
              <a:srgbClr val="FF0000"/>
            </a:solidFill>
            <a:prstDash val="dashDot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4114800" y="1739153"/>
            <a:ext cx="968188" cy="941294"/>
          </a:xfrm>
          <a:custGeom>
            <a:avLst/>
            <a:gdLst>
              <a:gd name="connsiteX0" fmla="*/ 968188 w 968188"/>
              <a:gd name="connsiteY0" fmla="*/ 941294 h 941294"/>
              <a:gd name="connsiteX1" fmla="*/ 842682 w 968188"/>
              <a:gd name="connsiteY1" fmla="*/ 654423 h 941294"/>
              <a:gd name="connsiteX2" fmla="*/ 555812 w 968188"/>
              <a:gd name="connsiteY2" fmla="*/ 349623 h 941294"/>
              <a:gd name="connsiteX3" fmla="*/ 0 w 968188"/>
              <a:gd name="connsiteY3" fmla="*/ 0 h 941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8188" h="941294">
                <a:moveTo>
                  <a:pt x="968188" y="941294"/>
                </a:moveTo>
                <a:cubicBezTo>
                  <a:pt x="939799" y="847164"/>
                  <a:pt x="911411" y="753035"/>
                  <a:pt x="842682" y="654423"/>
                </a:cubicBezTo>
                <a:cubicBezTo>
                  <a:pt x="773953" y="555811"/>
                  <a:pt x="696259" y="458693"/>
                  <a:pt x="555812" y="349623"/>
                </a:cubicBezTo>
                <a:cubicBezTo>
                  <a:pt x="415365" y="240553"/>
                  <a:pt x="207682" y="120276"/>
                  <a:pt x="0" y="0"/>
                </a:cubicBezTo>
              </a:path>
            </a:pathLst>
          </a:custGeom>
          <a:noFill/>
          <a:ln>
            <a:solidFill>
              <a:srgbClr val="FF0000"/>
            </a:solidFill>
            <a:prstDash val="dashDot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4016188" y="1613647"/>
            <a:ext cx="1371600" cy="1622612"/>
          </a:xfrm>
          <a:custGeom>
            <a:avLst/>
            <a:gdLst>
              <a:gd name="connsiteX0" fmla="*/ 1371600 w 1371600"/>
              <a:gd name="connsiteY0" fmla="*/ 1622612 h 1622612"/>
              <a:gd name="connsiteX1" fmla="*/ 1344706 w 1371600"/>
              <a:gd name="connsiteY1" fmla="*/ 1371600 h 1622612"/>
              <a:gd name="connsiteX2" fmla="*/ 1210236 w 1371600"/>
              <a:gd name="connsiteY2" fmla="*/ 1102659 h 1622612"/>
              <a:gd name="connsiteX3" fmla="*/ 1004047 w 1371600"/>
              <a:gd name="connsiteY3" fmla="*/ 717177 h 1622612"/>
              <a:gd name="connsiteX4" fmla="*/ 708212 w 1371600"/>
              <a:gd name="connsiteY4" fmla="*/ 394447 h 1622612"/>
              <a:gd name="connsiteX5" fmla="*/ 448236 w 1371600"/>
              <a:gd name="connsiteY5" fmla="*/ 242047 h 1622612"/>
              <a:gd name="connsiteX6" fmla="*/ 0 w 1371600"/>
              <a:gd name="connsiteY6" fmla="*/ 0 h 1622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1622612">
                <a:moveTo>
                  <a:pt x="1371600" y="1622612"/>
                </a:moveTo>
                <a:cubicBezTo>
                  <a:pt x="1371600" y="1540435"/>
                  <a:pt x="1371600" y="1458259"/>
                  <a:pt x="1344706" y="1371600"/>
                </a:cubicBezTo>
                <a:cubicBezTo>
                  <a:pt x="1317812" y="1284941"/>
                  <a:pt x="1267012" y="1211729"/>
                  <a:pt x="1210236" y="1102659"/>
                </a:cubicBezTo>
                <a:cubicBezTo>
                  <a:pt x="1153460" y="993589"/>
                  <a:pt x="1087718" y="835212"/>
                  <a:pt x="1004047" y="717177"/>
                </a:cubicBezTo>
                <a:cubicBezTo>
                  <a:pt x="920376" y="599142"/>
                  <a:pt x="800847" y="473635"/>
                  <a:pt x="708212" y="394447"/>
                </a:cubicBezTo>
                <a:cubicBezTo>
                  <a:pt x="615577" y="315259"/>
                  <a:pt x="566271" y="307788"/>
                  <a:pt x="448236" y="242047"/>
                </a:cubicBezTo>
                <a:cubicBezTo>
                  <a:pt x="330201" y="176306"/>
                  <a:pt x="165100" y="88153"/>
                  <a:pt x="0" y="0"/>
                </a:cubicBezTo>
              </a:path>
            </a:pathLst>
          </a:custGeom>
          <a:noFill/>
          <a:ln>
            <a:solidFill>
              <a:srgbClr val="FFFF00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/>
          <p:cNvGrpSpPr/>
          <p:nvPr/>
        </p:nvGrpSpPr>
        <p:grpSpPr>
          <a:xfrm>
            <a:off x="4948519" y="1686195"/>
            <a:ext cx="1884081" cy="859781"/>
            <a:chOff x="4948519" y="1686195"/>
            <a:chExt cx="1884081" cy="859781"/>
          </a:xfrm>
        </p:grpSpPr>
        <p:sp>
          <p:nvSpPr>
            <p:cNvPr id="26" name="TextBox 25"/>
            <p:cNvSpPr txBox="1"/>
            <p:nvPr/>
          </p:nvSpPr>
          <p:spPr>
            <a:xfrm>
              <a:off x="5289366" y="1686195"/>
              <a:ext cx="1543234" cy="21544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Location of Log Vane</a:t>
              </a:r>
              <a:endParaRPr lang="en-US" sz="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7" name="Straight Arrow Connector 26"/>
            <p:cNvCxnSpPr>
              <a:stCxn id="26" idx="2"/>
            </p:cNvCxnSpPr>
            <p:nvPr/>
          </p:nvCxnSpPr>
          <p:spPr>
            <a:xfrm flipH="1">
              <a:off x="4948519" y="1901639"/>
              <a:ext cx="1112464" cy="644337"/>
            </a:xfrm>
            <a:prstGeom prst="straightConnector1">
              <a:avLst/>
            </a:prstGeom>
            <a:ln w="127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Freeform 23"/>
          <p:cNvSpPr/>
          <p:nvPr/>
        </p:nvSpPr>
        <p:spPr>
          <a:xfrm>
            <a:off x="4186518" y="1972235"/>
            <a:ext cx="690282" cy="1183341"/>
          </a:xfrm>
          <a:custGeom>
            <a:avLst/>
            <a:gdLst>
              <a:gd name="connsiteX0" fmla="*/ 690282 w 690282"/>
              <a:gd name="connsiteY0" fmla="*/ 1183341 h 1183341"/>
              <a:gd name="connsiteX1" fmla="*/ 663388 w 690282"/>
              <a:gd name="connsiteY1" fmla="*/ 860612 h 1183341"/>
              <a:gd name="connsiteX2" fmla="*/ 528917 w 690282"/>
              <a:gd name="connsiteY2" fmla="*/ 546847 h 1183341"/>
              <a:gd name="connsiteX3" fmla="*/ 313764 w 690282"/>
              <a:gd name="connsiteY3" fmla="*/ 277906 h 1183341"/>
              <a:gd name="connsiteX4" fmla="*/ 152400 w 690282"/>
              <a:gd name="connsiteY4" fmla="*/ 134471 h 1183341"/>
              <a:gd name="connsiteX5" fmla="*/ 0 w 690282"/>
              <a:gd name="connsiteY5" fmla="*/ 0 h 1183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0282" h="1183341">
                <a:moveTo>
                  <a:pt x="690282" y="1183341"/>
                </a:moveTo>
                <a:cubicBezTo>
                  <a:pt x="690282" y="1075017"/>
                  <a:pt x="690282" y="966694"/>
                  <a:pt x="663388" y="860612"/>
                </a:cubicBezTo>
                <a:cubicBezTo>
                  <a:pt x="636494" y="754530"/>
                  <a:pt x="587188" y="643965"/>
                  <a:pt x="528917" y="546847"/>
                </a:cubicBezTo>
                <a:cubicBezTo>
                  <a:pt x="470646" y="449729"/>
                  <a:pt x="376517" y="346635"/>
                  <a:pt x="313764" y="277906"/>
                </a:cubicBezTo>
                <a:cubicBezTo>
                  <a:pt x="251011" y="209177"/>
                  <a:pt x="152400" y="134471"/>
                  <a:pt x="152400" y="134471"/>
                </a:cubicBezTo>
                <a:lnTo>
                  <a:pt x="0" y="0"/>
                </a:ln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3827929" y="481955"/>
            <a:ext cx="934243" cy="1507439"/>
            <a:chOff x="3827929" y="481955"/>
            <a:chExt cx="934243" cy="1507439"/>
          </a:xfrm>
        </p:grpSpPr>
        <p:sp>
          <p:nvSpPr>
            <p:cNvPr id="32" name="TextBox 31"/>
            <p:cNvSpPr txBox="1"/>
            <p:nvPr/>
          </p:nvSpPr>
          <p:spPr>
            <a:xfrm>
              <a:off x="3827929" y="481955"/>
              <a:ext cx="934243" cy="33855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Bank Line After Flood Event</a:t>
              </a:r>
              <a:endParaRPr lang="en-US" sz="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33" name="Straight Arrow Connector 32"/>
            <p:cNvCxnSpPr>
              <a:stCxn id="32" idx="2"/>
            </p:cNvCxnSpPr>
            <p:nvPr/>
          </p:nvCxnSpPr>
          <p:spPr>
            <a:xfrm>
              <a:off x="4295051" y="820509"/>
              <a:ext cx="467121" cy="1168885"/>
            </a:xfrm>
            <a:prstGeom prst="straightConnector1">
              <a:avLst/>
            </a:prstGeom>
            <a:ln w="127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2546166" y="3165371"/>
            <a:ext cx="2223058" cy="519123"/>
            <a:chOff x="2546166" y="3165371"/>
            <a:chExt cx="2223058" cy="519123"/>
          </a:xfrm>
        </p:grpSpPr>
        <p:sp>
          <p:nvSpPr>
            <p:cNvPr id="38" name="TextBox 37"/>
            <p:cNvSpPr txBox="1"/>
            <p:nvPr/>
          </p:nvSpPr>
          <p:spPr>
            <a:xfrm>
              <a:off x="2546166" y="3165371"/>
              <a:ext cx="1543234" cy="21544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Major Gravel Deposition</a:t>
              </a:r>
              <a:endParaRPr lang="en-US" sz="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39" name="Straight Arrow Connector 38"/>
            <p:cNvCxnSpPr>
              <a:stCxn id="38" idx="3"/>
            </p:cNvCxnSpPr>
            <p:nvPr/>
          </p:nvCxnSpPr>
          <p:spPr>
            <a:xfrm>
              <a:off x="4089400" y="3273093"/>
              <a:ext cx="679824" cy="411401"/>
            </a:xfrm>
            <a:prstGeom prst="straightConnector1">
              <a:avLst/>
            </a:prstGeom>
            <a:ln w="127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/>
          <p:cNvGrpSpPr/>
          <p:nvPr/>
        </p:nvGrpSpPr>
        <p:grpSpPr>
          <a:xfrm>
            <a:off x="1927602" y="3837724"/>
            <a:ext cx="2223058" cy="519123"/>
            <a:chOff x="2546166" y="3165371"/>
            <a:chExt cx="2223058" cy="519123"/>
          </a:xfrm>
        </p:grpSpPr>
        <p:sp>
          <p:nvSpPr>
            <p:cNvPr id="44" name="TextBox 43"/>
            <p:cNvSpPr txBox="1"/>
            <p:nvPr/>
          </p:nvSpPr>
          <p:spPr>
            <a:xfrm>
              <a:off x="2546166" y="3165371"/>
              <a:ext cx="1543234" cy="21544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Direction of Flood Flow</a:t>
              </a:r>
              <a:endParaRPr lang="en-US" sz="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45" name="Straight Arrow Connector 44"/>
            <p:cNvCxnSpPr>
              <a:stCxn id="44" idx="3"/>
            </p:cNvCxnSpPr>
            <p:nvPr/>
          </p:nvCxnSpPr>
          <p:spPr>
            <a:xfrm>
              <a:off x="4089400" y="3273093"/>
              <a:ext cx="679824" cy="411401"/>
            </a:xfrm>
            <a:prstGeom prst="straightConnector1">
              <a:avLst/>
            </a:prstGeom>
            <a:ln w="127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Freeform 35"/>
          <p:cNvSpPr/>
          <p:nvPr/>
        </p:nvSpPr>
        <p:spPr>
          <a:xfrm>
            <a:off x="4808220" y="2510790"/>
            <a:ext cx="163830" cy="327660"/>
          </a:xfrm>
          <a:custGeom>
            <a:avLst/>
            <a:gdLst>
              <a:gd name="connsiteX0" fmla="*/ 163830 w 163830"/>
              <a:gd name="connsiteY0" fmla="*/ 327660 h 327660"/>
              <a:gd name="connsiteX1" fmla="*/ 118110 w 163830"/>
              <a:gd name="connsiteY1" fmla="*/ 175260 h 327660"/>
              <a:gd name="connsiteX2" fmla="*/ 72390 w 163830"/>
              <a:gd name="connsiteY2" fmla="*/ 57150 h 327660"/>
              <a:gd name="connsiteX3" fmla="*/ 22860 w 163830"/>
              <a:gd name="connsiteY3" fmla="*/ 30480 h 327660"/>
              <a:gd name="connsiteX4" fmla="*/ 0 w 163830"/>
              <a:gd name="connsiteY4" fmla="*/ 7620 h 327660"/>
              <a:gd name="connsiteX5" fmla="*/ 140970 w 163830"/>
              <a:gd name="connsiteY5" fmla="*/ 0 h 327660"/>
              <a:gd name="connsiteX6" fmla="*/ 114300 w 163830"/>
              <a:gd name="connsiteY6" fmla="*/ 53340 h 327660"/>
              <a:gd name="connsiteX7" fmla="*/ 163830 w 163830"/>
              <a:gd name="connsiteY7" fmla="*/ 327660 h 32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3830" h="327660">
                <a:moveTo>
                  <a:pt x="163830" y="327660"/>
                </a:moveTo>
                <a:lnTo>
                  <a:pt x="118110" y="175260"/>
                </a:lnTo>
                <a:lnTo>
                  <a:pt x="72390" y="57150"/>
                </a:lnTo>
                <a:lnTo>
                  <a:pt x="22860" y="30480"/>
                </a:lnTo>
                <a:lnTo>
                  <a:pt x="0" y="7620"/>
                </a:lnTo>
                <a:lnTo>
                  <a:pt x="140970" y="0"/>
                </a:lnTo>
                <a:lnTo>
                  <a:pt x="114300" y="53340"/>
                </a:lnTo>
                <a:lnTo>
                  <a:pt x="163830" y="327660"/>
                </a:lnTo>
                <a:close/>
              </a:path>
            </a:pathLst>
          </a:custGeom>
          <a:solidFill>
            <a:srgbClr val="FFFF00"/>
          </a:solidFill>
          <a:ln w="127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922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33333E-6 L -0.01562 -0.02894 L -0.02708 -0.05694 L -0.04583 -0.08032 L -0.0802 -0.08171 L -0.10104 -0.10255 L -0.11458 -0.12616 L -0.12395 -0.15 L -0.13958 -0.16505 L -0.1677 -0.18588 L -0.18958 -0.21227 L -0.1802 -0.24699 L -0.18333 -0.27222 L -0.19895 -0.30116 L -0.20312 -0.33032 L -0.2 -0.34838 " pathEditMode="relative" ptsTypes="AAAAAAAAAAAAAAAA">
                                      <p:cBhvr>
                                        <p:cTn id="40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17" grpId="0" animBg="1"/>
      <p:bldP spid="18" grpId="0" animBg="1"/>
      <p:bldP spid="18" grpId="1" animBg="1"/>
      <p:bldP spid="19" grpId="0" animBg="1"/>
      <p:bldP spid="24" grpId="0" animBg="1"/>
      <p:bldP spid="36" grpId="0" animBg="1"/>
      <p:bldP spid="36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escription: Description: Z:\West Fork Restoration\Photos\2011-04-26\IMG_4440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8270" y="339093"/>
            <a:ext cx="8229600" cy="617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H="1">
            <a:off x="5086904" y="2856543"/>
            <a:ext cx="2752077" cy="506028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7838981" y="3362571"/>
            <a:ext cx="878890" cy="736846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42010" y="1897755"/>
            <a:ext cx="1393795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Direction of Flow During High Water</a:t>
            </a:r>
            <a:endParaRPr lang="en-US" sz="9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Straight Arrow Connector 12"/>
          <p:cNvCxnSpPr>
            <a:stCxn id="5" idx="2"/>
          </p:cNvCxnSpPr>
          <p:nvPr/>
        </p:nvCxnSpPr>
        <p:spPr>
          <a:xfrm flipH="1">
            <a:off x="5939160" y="2267087"/>
            <a:ext cx="199748" cy="953441"/>
          </a:xfrm>
          <a:prstGeom prst="straightConnector1">
            <a:avLst/>
          </a:prstGeom>
          <a:ln w="127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5" idx="2"/>
          </p:cNvCxnSpPr>
          <p:nvPr/>
        </p:nvCxnSpPr>
        <p:spPr>
          <a:xfrm>
            <a:off x="6138908" y="2267087"/>
            <a:ext cx="2055180" cy="1463907"/>
          </a:xfrm>
          <a:prstGeom prst="straightConnector1">
            <a:avLst/>
          </a:prstGeom>
          <a:ln w="127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833456" y="1713089"/>
            <a:ext cx="1543234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Aggradation/</a:t>
            </a:r>
            <a:r>
              <a:rPr lang="en-US" sz="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Enchroachment</a:t>
            </a:r>
            <a:r>
              <a:rPr lang="en-US" sz="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on Rock Vane</a:t>
            </a:r>
            <a:endParaRPr lang="en-US" sz="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0" name="Straight Arrow Connector 19"/>
          <p:cNvCxnSpPr>
            <a:stCxn id="19" idx="2"/>
          </p:cNvCxnSpPr>
          <p:nvPr/>
        </p:nvCxnSpPr>
        <p:spPr>
          <a:xfrm>
            <a:off x="3605073" y="2051643"/>
            <a:ext cx="771617" cy="1168885"/>
          </a:xfrm>
          <a:prstGeom prst="straightConnector1">
            <a:avLst/>
          </a:prstGeom>
          <a:ln w="127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752513" y="4706344"/>
            <a:ext cx="1543234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Aggradation from Backwater (caused by flow running directly into bank)</a:t>
            </a:r>
            <a:endParaRPr lang="en-US" sz="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0" name="Straight Arrow Connector 29"/>
          <p:cNvCxnSpPr>
            <a:stCxn id="29" idx="0"/>
          </p:cNvCxnSpPr>
          <p:nvPr/>
        </p:nvCxnSpPr>
        <p:spPr>
          <a:xfrm flipV="1">
            <a:off x="5524130" y="3730994"/>
            <a:ext cx="900203" cy="975350"/>
          </a:xfrm>
          <a:prstGeom prst="straightConnector1">
            <a:avLst/>
          </a:prstGeom>
          <a:ln w="127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2"/>
          <p:cNvSpPr txBox="1">
            <a:spLocks noRot="1" noChangeArrowheads="1"/>
          </p:cNvSpPr>
          <p:nvPr/>
        </p:nvSpPr>
        <p:spPr>
          <a:xfrm>
            <a:off x="3339405" y="466122"/>
            <a:ext cx="5269652" cy="833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0" rIns="0" bIns="0" anchor="b">
            <a:normAutofit fontScale="85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90000"/>
              </a:lnSpc>
            </a:pPr>
            <a:r>
              <a:rPr lang="en-US" sz="4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WFWR Steam Restoration Flood Damage</a:t>
            </a:r>
            <a:endParaRPr lang="en-US" sz="40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87013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342900"/>
            <a:ext cx="8229600" cy="617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45512" y="2568614"/>
            <a:ext cx="1223638" cy="21544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Location of Log Vane</a:t>
            </a:r>
            <a:endParaRPr lang="en-US" sz="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Arrow Connector 4"/>
          <p:cNvCxnSpPr>
            <a:stCxn id="4" idx="2"/>
          </p:cNvCxnSpPr>
          <p:nvPr/>
        </p:nvCxnSpPr>
        <p:spPr>
          <a:xfrm>
            <a:off x="4457331" y="2784058"/>
            <a:ext cx="682840" cy="749255"/>
          </a:xfrm>
          <a:prstGeom prst="straightConnector1">
            <a:avLst/>
          </a:prstGeom>
          <a:ln w="127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16533" y="4034909"/>
            <a:ext cx="1223638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Location of Right Bank Before Flood</a:t>
            </a:r>
            <a:endParaRPr lang="en-US" sz="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Straight Arrow Connector 10"/>
          <p:cNvCxnSpPr>
            <a:stCxn id="10" idx="3"/>
          </p:cNvCxnSpPr>
          <p:nvPr/>
        </p:nvCxnSpPr>
        <p:spPr>
          <a:xfrm flipV="1">
            <a:off x="5140171" y="3755255"/>
            <a:ext cx="754602" cy="448931"/>
          </a:xfrm>
          <a:prstGeom prst="straightConnector1">
            <a:avLst/>
          </a:prstGeom>
          <a:ln w="127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128552" y="5811922"/>
            <a:ext cx="1223638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Scour Around End of Rock Vane</a:t>
            </a:r>
            <a:endParaRPr lang="en-US" sz="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" name="Straight Arrow Connector 14"/>
          <p:cNvCxnSpPr>
            <a:stCxn id="14" idx="3"/>
          </p:cNvCxnSpPr>
          <p:nvPr/>
        </p:nvCxnSpPr>
        <p:spPr>
          <a:xfrm flipV="1">
            <a:off x="7352190" y="4767310"/>
            <a:ext cx="1037208" cy="1213889"/>
          </a:xfrm>
          <a:prstGeom prst="straightConnector1">
            <a:avLst/>
          </a:prstGeom>
          <a:ln w="127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2"/>
          <p:cNvSpPr txBox="1">
            <a:spLocks noRot="1" noChangeArrowheads="1"/>
          </p:cNvSpPr>
          <p:nvPr/>
        </p:nvSpPr>
        <p:spPr>
          <a:xfrm>
            <a:off x="625121" y="492755"/>
            <a:ext cx="5269652" cy="833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0" rIns="0" bIns="0" anchor="b">
            <a:normAutofit fontScale="85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90000"/>
              </a:lnSpc>
            </a:pPr>
            <a:r>
              <a:rPr lang="en-US" sz="4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WFWR Steam Restoration Flood Damage</a:t>
            </a:r>
            <a:endParaRPr lang="en-US" sz="40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53198" y="2818668"/>
            <a:ext cx="1223638" cy="21544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Accumulated Gravel</a:t>
            </a:r>
            <a:endParaRPr lang="en-US" sz="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Straight Arrow Connector 12"/>
          <p:cNvCxnSpPr>
            <a:stCxn id="12" idx="2"/>
          </p:cNvCxnSpPr>
          <p:nvPr/>
        </p:nvCxnSpPr>
        <p:spPr>
          <a:xfrm>
            <a:off x="3065017" y="3034112"/>
            <a:ext cx="344009" cy="561344"/>
          </a:xfrm>
          <a:prstGeom prst="straightConnector1">
            <a:avLst/>
          </a:prstGeom>
          <a:ln w="127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868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Z:\West Fork Restoration\Photos\2011-05-21\IMG_4619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0595" y="408373"/>
            <a:ext cx="8241528" cy="618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 txBox="1">
            <a:spLocks noRot="1" noChangeArrowheads="1"/>
          </p:cNvSpPr>
          <p:nvPr/>
        </p:nvSpPr>
        <p:spPr>
          <a:xfrm>
            <a:off x="625121" y="492755"/>
            <a:ext cx="5269652" cy="833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0" rIns="0" bIns="0" anchor="b">
            <a:normAutofit fontScale="85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90000"/>
              </a:lnSpc>
            </a:pPr>
            <a:r>
              <a:rPr lang="en-US" sz="4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WFWR Steam Restoration Repairs</a:t>
            </a:r>
            <a:endParaRPr lang="en-US" sz="40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625121" y="4603411"/>
            <a:ext cx="5693792" cy="1824022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srgbClr val="FFFF00"/>
              </a:buClr>
            </a:pPr>
            <a:r>
              <a:rPr lang="en-US" dirty="0" smtClean="0"/>
              <a:t>Reinforce plug toe with large rock</a:t>
            </a:r>
          </a:p>
          <a:p>
            <a:pPr>
              <a:lnSpc>
                <a:spcPct val="90000"/>
              </a:lnSpc>
              <a:buClr>
                <a:srgbClr val="FFFF00"/>
              </a:buClr>
            </a:pPr>
            <a:r>
              <a:rPr lang="en-US" dirty="0" smtClean="0"/>
              <a:t>Create bankfull bench </a:t>
            </a:r>
            <a:r>
              <a:rPr lang="en-US" dirty="0" smtClean="0"/>
              <a:t>on new toe</a:t>
            </a:r>
            <a:endParaRPr lang="en-US" dirty="0" smtClean="0"/>
          </a:p>
          <a:p>
            <a:pPr>
              <a:lnSpc>
                <a:spcPct val="90000"/>
              </a:lnSpc>
              <a:buClr>
                <a:srgbClr val="FFFF00"/>
              </a:buClr>
            </a:pPr>
            <a:r>
              <a:rPr lang="en-US" dirty="0" smtClean="0"/>
              <a:t>Construct a rock vane to protect plug</a:t>
            </a:r>
          </a:p>
          <a:p>
            <a:pPr>
              <a:lnSpc>
                <a:spcPct val="90000"/>
              </a:lnSpc>
              <a:buClr>
                <a:srgbClr val="FFFF00"/>
              </a:buClr>
            </a:pPr>
            <a:r>
              <a:rPr lang="en-US" dirty="0" smtClean="0"/>
              <a:t>Remove accumulated gravels</a:t>
            </a:r>
          </a:p>
          <a:p>
            <a:pPr marL="0" indent="0">
              <a:lnSpc>
                <a:spcPct val="90000"/>
              </a:lnSpc>
              <a:buFont typeface="Wingdings 2"/>
              <a:buNone/>
            </a:pPr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90000"/>
              </a:lnSpc>
            </a:pPr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0497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0" y="0"/>
            <a:ext cx="9013825" cy="833438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4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WFWR Steam Restoration</a:t>
            </a:r>
          </a:p>
        </p:txBody>
      </p:sp>
      <p:sp>
        <p:nvSpPr>
          <p:cNvPr id="206851" name="Text Box 3"/>
          <p:cNvSpPr txBox="1">
            <a:spLocks noChangeArrowheads="1"/>
          </p:cNvSpPr>
          <p:nvPr/>
        </p:nvSpPr>
        <p:spPr bwMode="auto">
          <a:xfrm>
            <a:off x="609600" y="1752600"/>
            <a:ext cx="472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06852" name="Text Box 4"/>
          <p:cNvSpPr txBox="1">
            <a:spLocks noChangeArrowheads="1"/>
          </p:cNvSpPr>
          <p:nvPr/>
        </p:nvSpPr>
        <p:spPr bwMode="auto">
          <a:xfrm>
            <a:off x="990600" y="2563813"/>
            <a:ext cx="4267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740052" y="940152"/>
            <a:ext cx="7721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Although historic flooding caused damage to the project in 2011, significant loads reductions are being realized </a:t>
            </a:r>
            <a:endParaRPr lang="en-US" sz="24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409656"/>
              </p:ext>
            </p:extLst>
          </p:nvPr>
        </p:nvGraphicFramePr>
        <p:xfrm>
          <a:off x="297455" y="1906294"/>
          <a:ext cx="8594687" cy="25680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8" name="Binary Worksheet" r:id="rId3" imgW="3952855" imgH="1180980" progId="Excel.SheetBinaryMacroEnabled.12">
                  <p:embed/>
                </p:oleObj>
              </mc:Choice>
              <mc:Fallback>
                <p:oleObj name="Binary Worksheet" r:id="rId3" imgW="3952855" imgH="1180980" progId="Excel.SheetBinaryMacroEnabled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7455" y="1906294"/>
                        <a:ext cx="8594687" cy="25680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706021" y="4608110"/>
            <a:ext cx="77216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Without this project:</a:t>
            </a:r>
          </a:p>
          <a:p>
            <a:pPr marL="342900" indent="-342900" algn="ctr"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L</a:t>
            </a:r>
            <a:r>
              <a:rPr lang="en-US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and would have been lost</a:t>
            </a:r>
          </a:p>
          <a:p>
            <a:pPr marL="342900" indent="-342900" algn="ctr"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Un-marked Graves would have been threatened</a:t>
            </a:r>
          </a:p>
          <a:p>
            <a:pPr marL="342900" indent="-342900" algn="ctr"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Access road would have been destroyed</a:t>
            </a:r>
          </a:p>
          <a:p>
            <a:pPr marL="342900" indent="-342900" algn="ctr"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River instability would increase</a:t>
            </a:r>
            <a:endParaRPr lang="en-US" sz="24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09630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637" name="Picture 5" descr="DSC00328_cro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9738" y="1158875"/>
            <a:ext cx="8255000" cy="48339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7635" name="Rectangle 3"/>
          <p:cNvSpPr>
            <a:spLocks noGrp="1" noRot="1" noChangeArrowheads="1"/>
          </p:cNvSpPr>
          <p:nvPr>
            <p:ph type="title"/>
          </p:nvPr>
        </p:nvSpPr>
        <p:spPr>
          <a:xfrm>
            <a:off x="465138" y="104198"/>
            <a:ext cx="8229600" cy="728663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Lessons Learned</a:t>
            </a:r>
            <a:endParaRPr lang="en-US" sz="4000" dirty="0"/>
          </a:p>
        </p:txBody>
      </p:sp>
      <p:sp>
        <p:nvSpPr>
          <p:cNvPr id="2" name="Rectangle 1"/>
          <p:cNvSpPr/>
          <p:nvPr/>
        </p:nvSpPr>
        <p:spPr>
          <a:xfrm>
            <a:off x="439738" y="1158228"/>
            <a:ext cx="8255000" cy="4843463"/>
          </a:xfrm>
          <a:prstGeom prst="rect">
            <a:avLst/>
          </a:prstGeom>
          <a:solidFill>
            <a:schemeClr val="tx2">
              <a:alpha val="7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636" name="Rectangle 4"/>
          <p:cNvSpPr>
            <a:spLocks noGrp="1" noChangeArrowheads="1"/>
          </p:cNvSpPr>
          <p:nvPr>
            <p:ph idx="1"/>
          </p:nvPr>
        </p:nvSpPr>
        <p:spPr>
          <a:xfrm>
            <a:off x="431800" y="1158875"/>
            <a:ext cx="8262938" cy="4829175"/>
          </a:xfrm>
          <a:noFill/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Avoid Placement of Log Vanes in Critical Areas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Priority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2 Restoration – Watch flood channel dimensions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within and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upstream and downstream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of your project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Priority 2 Restoration: Plan for Channel Maintenance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“Work with the River” when possible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Go with rock in most vulnerable areas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Develop contingency funding mechanisms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Bonds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Set-asides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Pre-implementation budgets and on the ground realities do not always coincide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Get in and repair ASAP to avoid further damage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90000"/>
              </a:lnSpc>
            </a:pPr>
            <a:endParaRPr lang="en-US" sz="26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7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976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976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976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976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976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1976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976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976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976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197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197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 tmFilter="0, 0; .2, .5; .8, .5; 1, 0"/>
                                        <p:tgtEl>
                                          <p:spTgt spid="1976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500" autoRev="1" fill="hold"/>
                                        <p:tgtEl>
                                          <p:spTgt spid="1976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 tmFilter="0, 0; .2, .5; .8, .5; 1, 0"/>
                                        <p:tgtEl>
                                          <p:spTgt spid="1976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500" autoRev="1" fill="hold"/>
                                        <p:tgtEl>
                                          <p:spTgt spid="1976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 tmFilter="0, 0; .2, .5; .8, .5; 1, 0"/>
                                        <p:tgtEl>
                                          <p:spTgt spid="1976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500" autoRev="1" fill="hold"/>
                                        <p:tgtEl>
                                          <p:spTgt spid="1976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 tmFilter="0, 0; .2, .5; .8, .5; 1, 0"/>
                                        <p:tgtEl>
                                          <p:spTgt spid="1976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500" autoRev="1" fill="hold"/>
                                        <p:tgtEl>
                                          <p:spTgt spid="1976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000" tmFilter="0, 0; .2, .5; .8, .5; 1, 0"/>
                                        <p:tgtEl>
                                          <p:spTgt spid="1976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500" autoRev="1" fill="hold"/>
                                        <p:tgtEl>
                                          <p:spTgt spid="1976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1000" tmFilter="0, 0; .2, .5; .8, .5; 1, 0"/>
                                        <p:tgtEl>
                                          <p:spTgt spid="1976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500" autoRev="1" fill="hold"/>
                                        <p:tgtEl>
                                          <p:spTgt spid="1976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00" tmFilter="0, 0; .2, .5; .8, .5; 1, 0"/>
                                        <p:tgtEl>
                                          <p:spTgt spid="1976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500" autoRev="1" fill="hold"/>
                                        <p:tgtEl>
                                          <p:spTgt spid="1976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1000" tmFilter="0, 0; .2, .5; .8, .5; 1, 0"/>
                                        <p:tgtEl>
                                          <p:spTgt spid="1976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500" autoRev="1" fill="hold"/>
                                        <p:tgtEl>
                                          <p:spTgt spid="1976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000" tmFilter="0, 0; .2, .5; .8, .5; 1, 0"/>
                                        <p:tgtEl>
                                          <p:spTgt spid="1976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500" autoRev="1" fill="hold"/>
                                        <p:tgtEl>
                                          <p:spTgt spid="1976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173038"/>
            <a:ext cx="8686800" cy="138112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 smtClean="0"/>
              <a:t>09-1900 White River </a:t>
            </a: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>Bank Stabilization Project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58376" name="Text Box 8"/>
          <p:cNvSpPr txBox="1">
            <a:spLocks noChangeArrowheads="1"/>
          </p:cNvSpPr>
          <p:nvPr/>
        </p:nvSpPr>
        <p:spPr bwMode="auto">
          <a:xfrm>
            <a:off x="146481" y="5729631"/>
            <a:ext cx="8851037" cy="1061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/>
              <a:t>Watershed Conservation Resource Center</a:t>
            </a:r>
          </a:p>
          <a:p>
            <a:pPr algn="ctr">
              <a:spcBef>
                <a:spcPct val="50000"/>
              </a:spcBef>
            </a:pPr>
            <a:r>
              <a:rPr lang="en-US" dirty="0" smtClean="0"/>
              <a:t>City of Fayetteville, CH2M Hill, Arkansas </a:t>
            </a:r>
            <a:r>
              <a:rPr lang="en-US" dirty="0"/>
              <a:t>Natural Resources Commission, </a:t>
            </a:r>
            <a:r>
              <a:rPr lang="en-US" dirty="0" smtClean="0"/>
              <a:t>            Environmental </a:t>
            </a:r>
            <a:r>
              <a:rPr lang="en-US" dirty="0"/>
              <a:t>Protection </a:t>
            </a:r>
            <a:r>
              <a:rPr lang="en-US" dirty="0" smtClean="0"/>
              <a:t>Agency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95" b="-471"/>
          <a:stretch/>
        </p:blipFill>
        <p:spPr>
          <a:xfrm>
            <a:off x="931500" y="1149350"/>
            <a:ext cx="7559337" cy="4570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749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ripple/>
        <p:sndAc>
          <p:stSnd>
            <p:snd r:embed="rId2" name="streamsmall.wav"/>
          </p:stSnd>
        </p:sndAc>
      </p:transition>
    </mc:Choice>
    <mc:Fallback xmlns="">
      <p:transition spd="slow">
        <p:fade/>
        <p:sndAc>
          <p:stSnd>
            <p:snd r:embed="rId4" name="streamsmall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87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rosion_cropped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24000" y="1714500"/>
            <a:ext cx="6096000" cy="3429000"/>
          </a:xfrm>
          <a:prstGeom prst="rect">
            <a:avLst/>
          </a:prstGeom>
        </p:spPr>
      </p:pic>
      <p:sp>
        <p:nvSpPr>
          <p:cNvPr id="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98425"/>
            <a:ext cx="8229600" cy="691688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Erosion During Bankfull Event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24057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98425"/>
            <a:ext cx="8229600" cy="691688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Pre-Restoration Site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Monitoring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39444" y="1049786"/>
            <a:ext cx="4363375" cy="286526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Bank Erosion Monitoring</a:t>
            </a:r>
          </a:p>
          <a:p>
            <a:pPr lvl="1">
              <a:buClr>
                <a:schemeClr val="accent5">
                  <a:lumMod val="40000"/>
                  <a:lumOff val="60000"/>
                </a:schemeClr>
              </a:buClr>
            </a:pPr>
            <a:r>
              <a:rPr lang="en-US" dirty="0" smtClean="0"/>
              <a:t>Toe Pin Installation</a:t>
            </a:r>
          </a:p>
          <a:p>
            <a:pPr lvl="1">
              <a:buClr>
                <a:schemeClr val="accent5">
                  <a:lumMod val="40000"/>
                  <a:lumOff val="60000"/>
                </a:schemeClr>
              </a:buClr>
            </a:pPr>
            <a:r>
              <a:rPr lang="en-US" dirty="0" smtClean="0"/>
              <a:t>Resurvey After Spring Rain</a:t>
            </a:r>
          </a:p>
          <a:p>
            <a:r>
              <a:rPr lang="en-US" dirty="0" smtClean="0"/>
              <a:t>Bank Material Sampling</a:t>
            </a:r>
          </a:p>
          <a:p>
            <a:pPr lvl="1">
              <a:buClr>
                <a:schemeClr val="accent5">
                  <a:lumMod val="40000"/>
                  <a:lumOff val="60000"/>
                </a:schemeClr>
              </a:buClr>
            </a:pPr>
            <a:r>
              <a:rPr lang="en-US" dirty="0" smtClean="0"/>
              <a:t>30 Samples</a:t>
            </a:r>
          </a:p>
          <a:p>
            <a:pPr lvl="1">
              <a:buClr>
                <a:schemeClr val="accent5">
                  <a:lumMod val="40000"/>
                  <a:lumOff val="60000"/>
                </a:schemeClr>
              </a:buClr>
            </a:pPr>
            <a:r>
              <a:rPr lang="en-US" dirty="0" smtClean="0"/>
              <a:t>Particle Size and Nutrient Analysis</a:t>
            </a:r>
            <a:endParaRPr lang="en-US" dirty="0"/>
          </a:p>
        </p:txBody>
      </p:sp>
      <p:pic>
        <p:nvPicPr>
          <p:cNvPr id="9219" name="Picture 3" descr="Z:\White River Bank Stabilization\Photos\2011-08-17\WRS B1 F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7046" y="4065973"/>
            <a:ext cx="3474720" cy="2606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Z:\White River Bank Stabilization\Photos\2011-08-17\Bank 4 (2)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6904" y="1060198"/>
            <a:ext cx="3474720" cy="2606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3297399176"/>
              </p:ext>
            </p:extLst>
          </p:nvPr>
        </p:nvGraphicFramePr>
        <p:xfrm>
          <a:off x="4469906" y="3929257"/>
          <a:ext cx="4572000" cy="2834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6161103" y="4456081"/>
            <a:ext cx="2086252" cy="29347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200" dirty="0" smtClean="0">
                <a:solidFill>
                  <a:schemeClr val="bg1"/>
                </a:solidFill>
                <a:effectLst/>
                <a:latin typeface="Calibri"/>
                <a:ea typeface="Calibri"/>
                <a:cs typeface="Times New Roman"/>
              </a:rPr>
              <a:t>Measured Erosion: 21.4</a:t>
            </a:r>
            <a:r>
              <a:rPr lang="en-US" sz="1200" dirty="0">
                <a:solidFill>
                  <a:schemeClr val="bg1"/>
                </a:solidFill>
                <a:effectLst/>
                <a:latin typeface="Calibri"/>
                <a:ea typeface="Calibri"/>
                <a:cs typeface="Times New Roman"/>
              </a:rPr>
              <a:t>’</a:t>
            </a:r>
            <a:endParaRPr lang="en-US" sz="1100" dirty="0">
              <a:solidFill>
                <a:schemeClr val="bg1"/>
              </a:solidFill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1089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98425"/>
            <a:ext cx="8229600" cy="691688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Pre-Restoration Site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Monitoring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6387" name="Picture 3" descr="Z:\White River Bank Stabilization\Bank Erosion\spring_2011_erosion_updated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00100" y="842681"/>
            <a:ext cx="7543800" cy="5768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392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68036" y="103725"/>
            <a:ext cx="8229600" cy="755257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Restoration Design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963" y="1022235"/>
            <a:ext cx="8504808" cy="550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318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68036" y="103725"/>
            <a:ext cx="8229600" cy="755257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Restoration Design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719" y="941685"/>
            <a:ext cx="8416031" cy="544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418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Rectangle 3"/>
          <p:cNvSpPr>
            <a:spLocks noGrp="1" noChangeArrowheads="1"/>
          </p:cNvSpPr>
          <p:nvPr>
            <p:ph idx="1"/>
          </p:nvPr>
        </p:nvSpPr>
        <p:spPr>
          <a:xfrm>
            <a:off x="218281" y="1465602"/>
            <a:ext cx="6259513" cy="4615602"/>
          </a:xfrm>
        </p:spPr>
        <p:txBody>
          <a:bodyPr>
            <a:normAutofit/>
          </a:bodyPr>
          <a:lstStyle/>
          <a:p>
            <a:r>
              <a:rPr lang="en-US" sz="2000" dirty="0"/>
              <a:t>Develop QAPP </a:t>
            </a:r>
          </a:p>
          <a:p>
            <a:r>
              <a:rPr lang="en-US" sz="2000" dirty="0"/>
              <a:t>Collect Pre-Implementation Data</a:t>
            </a:r>
          </a:p>
          <a:p>
            <a:pPr lvl="1">
              <a:buClr>
                <a:schemeClr val="accent5">
                  <a:lumMod val="40000"/>
                  <a:lumOff val="60000"/>
                </a:schemeClr>
              </a:buClr>
            </a:pPr>
            <a:r>
              <a:rPr lang="en-US" sz="1800" dirty="0"/>
              <a:t>Bank erosion inventory</a:t>
            </a:r>
          </a:p>
          <a:p>
            <a:pPr lvl="1">
              <a:buClr>
                <a:schemeClr val="accent5">
                  <a:lumMod val="40000"/>
                  <a:lumOff val="60000"/>
                </a:schemeClr>
              </a:buClr>
            </a:pPr>
            <a:r>
              <a:rPr lang="en-US" sz="1800" dirty="0"/>
              <a:t>Install and survey toe </a:t>
            </a:r>
            <a:r>
              <a:rPr lang="en-US" sz="1800" dirty="0" smtClean="0"/>
              <a:t>pins</a:t>
            </a:r>
          </a:p>
          <a:p>
            <a:pPr lvl="1">
              <a:buClr>
                <a:schemeClr val="accent5">
                  <a:lumMod val="40000"/>
                  <a:lumOff val="60000"/>
                </a:schemeClr>
              </a:buClr>
            </a:pPr>
            <a:r>
              <a:rPr lang="en-US" sz="1800" dirty="0" smtClean="0"/>
              <a:t>Collect and Analyze Bank Samples</a:t>
            </a:r>
            <a:endParaRPr lang="en-US" sz="1800" dirty="0"/>
          </a:p>
          <a:p>
            <a:pPr lvl="1">
              <a:buClr>
                <a:schemeClr val="accent5">
                  <a:lumMod val="40000"/>
                  <a:lumOff val="60000"/>
                </a:schemeClr>
              </a:buClr>
            </a:pPr>
            <a:r>
              <a:rPr lang="en-US" sz="1800" dirty="0"/>
              <a:t>Survey site morphology</a:t>
            </a:r>
          </a:p>
          <a:p>
            <a:pPr lvl="1">
              <a:buClr>
                <a:schemeClr val="accent5">
                  <a:lumMod val="40000"/>
                  <a:lumOff val="60000"/>
                </a:schemeClr>
              </a:buClr>
            </a:pPr>
            <a:r>
              <a:rPr lang="en-US" sz="1800" dirty="0" smtClean="0"/>
              <a:t>Re-survey </a:t>
            </a:r>
            <a:r>
              <a:rPr lang="en-US" sz="1800" dirty="0"/>
              <a:t>toe pins to estimate erosion</a:t>
            </a:r>
          </a:p>
          <a:p>
            <a:r>
              <a:rPr lang="en-US" sz="2000" dirty="0" smtClean="0"/>
              <a:t>Develop Stabilization Plan</a:t>
            </a:r>
          </a:p>
          <a:p>
            <a:pPr lvl="1">
              <a:buClr>
                <a:schemeClr val="accent5">
                  <a:lumMod val="40000"/>
                  <a:lumOff val="60000"/>
                </a:schemeClr>
              </a:buClr>
            </a:pPr>
            <a:r>
              <a:rPr lang="en-US" sz="1800" dirty="0" smtClean="0"/>
              <a:t>Construction Documents</a:t>
            </a:r>
          </a:p>
          <a:p>
            <a:pPr lvl="1">
              <a:buClr>
                <a:schemeClr val="accent5">
                  <a:lumMod val="40000"/>
                  <a:lumOff val="60000"/>
                </a:schemeClr>
              </a:buClr>
            </a:pPr>
            <a:r>
              <a:rPr lang="en-US" sz="1800" dirty="0" smtClean="0"/>
              <a:t>Request Bids</a:t>
            </a:r>
            <a:endParaRPr lang="en-US" sz="1800" dirty="0"/>
          </a:p>
          <a:p>
            <a:r>
              <a:rPr lang="en-US" sz="2000" dirty="0"/>
              <a:t>Implement Plan</a:t>
            </a:r>
          </a:p>
          <a:p>
            <a:r>
              <a:rPr lang="en-US" sz="2000" dirty="0"/>
              <a:t>Follow-up Monitoring</a:t>
            </a:r>
          </a:p>
        </p:txBody>
      </p:sp>
      <p:sp>
        <p:nvSpPr>
          <p:cNvPr id="130053" name="Text Box 5"/>
          <p:cNvSpPr txBox="1">
            <a:spLocks noChangeArrowheads="1"/>
          </p:cNvSpPr>
          <p:nvPr/>
        </p:nvSpPr>
        <p:spPr bwMode="auto">
          <a:xfrm>
            <a:off x="4332288" y="1742860"/>
            <a:ext cx="6873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solidFill>
                  <a:srgbClr val="FFFF00"/>
                </a:solidFill>
                <a:sym typeface="Wingdings" pitchFamily="2" charset="2"/>
              </a:rPr>
              <a:t></a:t>
            </a:r>
          </a:p>
        </p:txBody>
      </p:sp>
      <p:sp>
        <p:nvSpPr>
          <p:cNvPr id="130054" name="Text Box 6"/>
          <p:cNvSpPr txBox="1">
            <a:spLocks noChangeArrowheads="1"/>
          </p:cNvSpPr>
          <p:nvPr/>
        </p:nvSpPr>
        <p:spPr bwMode="auto">
          <a:xfrm>
            <a:off x="3222225" y="2126125"/>
            <a:ext cx="68738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solidFill>
                  <a:srgbClr val="FFFF00"/>
                </a:solidFill>
                <a:sym typeface="Wingdings" pitchFamily="2" charset="2"/>
              </a:rPr>
              <a:t></a:t>
            </a:r>
          </a:p>
        </p:txBody>
      </p:sp>
      <p:sp>
        <p:nvSpPr>
          <p:cNvPr id="130062" name="Text Box 14"/>
          <p:cNvSpPr txBox="1">
            <a:spLocks noChangeArrowheads="1"/>
          </p:cNvSpPr>
          <p:nvPr/>
        </p:nvSpPr>
        <p:spPr bwMode="auto">
          <a:xfrm>
            <a:off x="4668362" y="3375996"/>
            <a:ext cx="6873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solidFill>
                  <a:srgbClr val="FFFF00"/>
                </a:solidFill>
                <a:sym typeface="Wingdings" pitchFamily="2" charset="2"/>
              </a:rPr>
              <a:t></a:t>
            </a:r>
          </a:p>
        </p:txBody>
      </p:sp>
      <p:sp>
        <p:nvSpPr>
          <p:cNvPr id="130063" name="Rectangle 15"/>
          <p:cNvSpPr>
            <a:spLocks noChangeArrowheads="1"/>
          </p:cNvSpPr>
          <p:nvPr/>
        </p:nvSpPr>
        <p:spPr bwMode="auto">
          <a:xfrm>
            <a:off x="4337844" y="2725537"/>
            <a:ext cx="5032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solidFill>
                  <a:srgbClr val="FFFF00"/>
                </a:solidFill>
                <a:sym typeface="Wingdings" pitchFamily="2" charset="2"/>
              </a:rPr>
              <a:t></a:t>
            </a:r>
          </a:p>
        </p:txBody>
      </p:sp>
      <p:sp>
        <p:nvSpPr>
          <p:cNvPr id="130064" name="Rectangle 16"/>
          <p:cNvSpPr>
            <a:spLocks noChangeArrowheads="1"/>
          </p:cNvSpPr>
          <p:nvPr/>
        </p:nvSpPr>
        <p:spPr bwMode="auto">
          <a:xfrm>
            <a:off x="3556732" y="2415843"/>
            <a:ext cx="50323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solidFill>
                  <a:srgbClr val="FFFF00"/>
                </a:solidFill>
                <a:sym typeface="Wingdings" pitchFamily="2" charset="2"/>
              </a:rPr>
              <a:t></a:t>
            </a:r>
          </a:p>
        </p:txBody>
      </p:sp>
      <p:sp>
        <p:nvSpPr>
          <p:cNvPr id="130067" name="Rectangle 19"/>
          <p:cNvSpPr>
            <a:spLocks noChangeArrowheads="1"/>
          </p:cNvSpPr>
          <p:nvPr/>
        </p:nvSpPr>
        <p:spPr bwMode="auto">
          <a:xfrm>
            <a:off x="2472239" y="4891334"/>
            <a:ext cx="294349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rgbClr val="FFFF00"/>
                </a:solidFill>
                <a:sym typeface="Wingdings" pitchFamily="2" charset="2"/>
              </a:rPr>
              <a:t>November / December 2011</a:t>
            </a:r>
            <a:endParaRPr lang="en-US" b="1" dirty="0">
              <a:solidFill>
                <a:srgbClr val="FFFF00"/>
              </a:solidFill>
              <a:sym typeface="Wingdings" pitchFamily="2" charset="2"/>
            </a:endParaRPr>
          </a:p>
        </p:txBody>
      </p:sp>
      <p:sp>
        <p:nvSpPr>
          <p:cNvPr id="130068" name="Rectangle 20"/>
          <p:cNvSpPr>
            <a:spLocks noChangeArrowheads="1"/>
          </p:cNvSpPr>
          <p:nvPr/>
        </p:nvSpPr>
        <p:spPr bwMode="auto">
          <a:xfrm>
            <a:off x="3305113" y="3086277"/>
            <a:ext cx="50323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solidFill>
                  <a:srgbClr val="FFFF00"/>
                </a:solidFill>
                <a:sym typeface="Wingdings" pitchFamily="2" charset="2"/>
              </a:rPr>
              <a:t></a:t>
            </a:r>
          </a:p>
        </p:txBody>
      </p:sp>
      <p:sp>
        <p:nvSpPr>
          <p:cNvPr id="130069" name="Text Box 21"/>
          <p:cNvSpPr txBox="1">
            <a:spLocks noChangeArrowheads="1"/>
          </p:cNvSpPr>
          <p:nvPr/>
        </p:nvSpPr>
        <p:spPr bwMode="auto">
          <a:xfrm>
            <a:off x="2370138" y="1383163"/>
            <a:ext cx="4064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solidFill>
                  <a:srgbClr val="FFFF00"/>
                </a:solidFill>
                <a:sym typeface="Wingdings" pitchFamily="2" charset="2"/>
              </a:rPr>
              <a:t></a:t>
            </a:r>
          </a:p>
        </p:txBody>
      </p:sp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3540307" y="3854126"/>
            <a:ext cx="1059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rgbClr val="FFFF00"/>
                </a:solidFill>
                <a:sym typeface="Wingdings" pitchFamily="2" charset="2"/>
              </a:rPr>
              <a:t>Ongoing</a:t>
            </a:r>
            <a:endParaRPr lang="en-US" b="1" dirty="0">
              <a:solidFill>
                <a:srgbClr val="FFFF00"/>
              </a:solidFill>
              <a:sym typeface="Wingdings" pitchFamily="2" charset="2"/>
            </a:endParaRPr>
          </a:p>
        </p:txBody>
      </p:sp>
      <p:sp>
        <p:nvSpPr>
          <p:cNvPr id="16" name="Rectangle 19"/>
          <p:cNvSpPr>
            <a:spLocks noChangeArrowheads="1"/>
          </p:cNvSpPr>
          <p:nvPr/>
        </p:nvSpPr>
        <p:spPr bwMode="auto">
          <a:xfrm>
            <a:off x="3530203" y="4179070"/>
            <a:ext cx="199285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rgbClr val="FFFF00"/>
                </a:solidFill>
                <a:sym typeface="Wingdings" pitchFamily="2" charset="2"/>
              </a:rPr>
              <a:t>Nearly Completed</a:t>
            </a:r>
            <a:endParaRPr lang="en-US" b="1" dirty="0">
              <a:solidFill>
                <a:srgbClr val="FFFF00"/>
              </a:solidFill>
              <a:sym typeface="Wingdings" pitchFamily="2" charset="2"/>
            </a:endParaRPr>
          </a:p>
        </p:txBody>
      </p:sp>
      <p:sp>
        <p:nvSpPr>
          <p:cNvPr id="17" name="Rectangle 19"/>
          <p:cNvSpPr>
            <a:spLocks noChangeArrowheads="1"/>
          </p:cNvSpPr>
          <p:nvPr/>
        </p:nvSpPr>
        <p:spPr bwMode="auto">
          <a:xfrm>
            <a:off x="2342075" y="4517901"/>
            <a:ext cx="336181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rgbClr val="FFFF00"/>
                </a:solidFill>
                <a:sym typeface="Wingdings" pitchFamily="2" charset="2"/>
              </a:rPr>
              <a:t>Late September / Early October</a:t>
            </a:r>
            <a:endParaRPr lang="en-US" b="1" dirty="0">
              <a:solidFill>
                <a:srgbClr val="FFFF00"/>
              </a:solidFill>
              <a:sym typeface="Wingdings" pitchFamily="2" charset="2"/>
            </a:endParaRPr>
          </a:p>
        </p:txBody>
      </p:sp>
      <p:sp>
        <p:nvSpPr>
          <p:cNvPr id="18" name="Rectangle 19"/>
          <p:cNvSpPr>
            <a:spLocks noChangeArrowheads="1"/>
          </p:cNvSpPr>
          <p:nvPr/>
        </p:nvSpPr>
        <p:spPr bwMode="auto">
          <a:xfrm>
            <a:off x="3095155" y="5247920"/>
            <a:ext cx="153407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rgbClr val="FFFF00"/>
                </a:solidFill>
                <a:sym typeface="Wingdings" pitchFamily="2" charset="2"/>
              </a:rPr>
              <a:t>Through 2012</a:t>
            </a:r>
            <a:endParaRPr lang="en-US" b="1" dirty="0">
              <a:solidFill>
                <a:srgbClr val="FFFF00"/>
              </a:solidFill>
              <a:sym typeface="Wingdings" pitchFamily="2" charset="2"/>
            </a:endParaRPr>
          </a:p>
        </p:txBody>
      </p:sp>
      <p:sp>
        <p:nvSpPr>
          <p:cNvPr id="20" name="Rectangle 2"/>
          <p:cNvSpPr txBox="1">
            <a:spLocks noRot="1" noChangeArrowheads="1"/>
          </p:cNvSpPr>
          <p:nvPr/>
        </p:nvSpPr>
        <p:spPr>
          <a:xfrm>
            <a:off x="568036" y="103725"/>
            <a:ext cx="8229600" cy="755257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smtClean="0"/>
              <a:t>Project Status and Schedule</a:t>
            </a:r>
            <a:endParaRPr lang="en-US" sz="4400" dirty="0"/>
          </a:p>
        </p:txBody>
      </p:sp>
      <p:pic>
        <p:nvPicPr>
          <p:cNvPr id="9218" name="Picture 2" descr="Z:\White River Bank Stabilization\Photos\2011-06-14\IMG_070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19313" y="1487272"/>
            <a:ext cx="32004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639346" y="5855885"/>
            <a:ext cx="7721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Greatest constraint remaining is water levels during proposed construction timeframe</a:t>
            </a:r>
            <a:endParaRPr lang="en-US" sz="24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4849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00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0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0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0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0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0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0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0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0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0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0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0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" dur="500" autoRev="1" fill="remove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3" dur="500" autoRev="1" fill="remove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4" dur="500" autoRev="1" fill="remove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500" autoRev="1" fill="remove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3" grpId="0"/>
      <p:bldP spid="130054" grpId="0"/>
      <p:bldP spid="130062" grpId="0"/>
      <p:bldP spid="130063" grpId="0"/>
      <p:bldP spid="130064" grpId="0"/>
      <p:bldP spid="130067" grpId="0"/>
      <p:bldP spid="130068" grpId="0"/>
      <p:bldP spid="130069" grpId="0"/>
      <p:bldP spid="15" grpId="0"/>
      <p:bldP spid="16" grpId="0"/>
      <p:bldP spid="17" grpId="0"/>
      <p:bldP spid="1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6" name="Text Box 8"/>
          <p:cNvSpPr txBox="1">
            <a:spLocks noChangeArrowheads="1"/>
          </p:cNvSpPr>
          <p:nvPr/>
        </p:nvSpPr>
        <p:spPr bwMode="auto">
          <a:xfrm>
            <a:off x="124287" y="5989608"/>
            <a:ext cx="8851037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/>
              <a:t>Watershed Conservation Resource Center</a:t>
            </a:r>
          </a:p>
          <a:p>
            <a:pPr algn="ctr">
              <a:spcBef>
                <a:spcPts val="0"/>
              </a:spcBef>
            </a:pPr>
            <a:r>
              <a:rPr lang="en-US" dirty="0" smtClean="0"/>
              <a:t>City of Fayetteville, Beaver Water District, Arkansas Game and Fish Commission,  </a:t>
            </a:r>
          </a:p>
          <a:p>
            <a:pPr algn="ctr">
              <a:spcBef>
                <a:spcPts val="0"/>
              </a:spcBef>
            </a:pPr>
            <a:r>
              <a:rPr lang="en-US" dirty="0" smtClean="0"/>
              <a:t>Arkansas </a:t>
            </a:r>
            <a:r>
              <a:rPr lang="en-US" dirty="0"/>
              <a:t>Natural Resources Commission, Environmental Protection </a:t>
            </a:r>
            <a:r>
              <a:rPr lang="en-US" dirty="0" smtClean="0"/>
              <a:t>Agency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1198" y="1170777"/>
            <a:ext cx="6457213" cy="4842910"/>
          </a:xfrm>
          <a:prstGeom prst="rect">
            <a:avLst/>
          </a:prstGeom>
        </p:spPr>
      </p:pic>
      <p:sp>
        <p:nvSpPr>
          <p:cNvPr id="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173038"/>
            <a:ext cx="8686800" cy="93186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/>
              <a:t>07-410 WFWR Airport Phase I</a:t>
            </a:r>
            <a:br>
              <a:rPr lang="en-US" sz="4400" dirty="0"/>
            </a:br>
            <a:r>
              <a:rPr lang="en-US" sz="4400" dirty="0"/>
              <a:t>09-2000 WFWR Airport Phase </a:t>
            </a:r>
            <a:r>
              <a:rPr lang="en-US" sz="4400" dirty="0" smtClean="0"/>
              <a:t>II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391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ripple/>
        <p:sndAc>
          <p:stSnd>
            <p:snd r:embed="rId2" name="water-flowing3.wav"/>
          </p:stSnd>
        </p:sndAc>
      </p:transition>
    </mc:Choice>
    <mc:Fallback xmlns="">
      <p:transition spd="slow">
        <p:fade/>
        <p:sndAc>
          <p:stSnd>
            <p:snd r:embed="rId4" name="water-flowing3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470" y="0"/>
            <a:ext cx="8875058" cy="6858000"/>
          </a:xfrm>
          <a:prstGeom prst="rect">
            <a:avLst/>
          </a:prstGeo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81710" y="168167"/>
            <a:ext cx="3107184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3940" y="901592"/>
            <a:ext cx="400050" cy="122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817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83000" y="332666"/>
            <a:ext cx="8229600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6917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98425"/>
            <a:ext cx="8229600" cy="691688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Pre-Restoration Site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Monitoring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99" b="-874"/>
          <a:stretch/>
        </p:blipFill>
        <p:spPr>
          <a:xfrm>
            <a:off x="190123" y="814812"/>
            <a:ext cx="4083113" cy="5920966"/>
          </a:xfrm>
        </p:spPr>
      </p:pic>
      <p:pic>
        <p:nvPicPr>
          <p:cNvPr id="10242" name="Picture 2" descr="Z:\Fayetteville Airport Restoration\Streambank Erosion\erosion_monitoring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14683" y="812029"/>
            <a:ext cx="4572000" cy="5916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770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98425"/>
            <a:ext cx="8229600" cy="691688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Pre-Restoration Site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Monitoring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1336749"/>
              </p:ext>
            </p:extLst>
          </p:nvPr>
        </p:nvGraphicFramePr>
        <p:xfrm>
          <a:off x="727969" y="1102635"/>
          <a:ext cx="7686460" cy="548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3" name="Worksheet" r:id="rId3" imgW="5324590" imgH="3800520" progId="Excel.Sheet.12">
                  <p:embed/>
                </p:oleObj>
              </mc:Choice>
              <mc:Fallback>
                <p:oleObj name="Worksheet" r:id="rId3" imgW="5324590" imgH="380052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27969" y="1102635"/>
                        <a:ext cx="7686460" cy="548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6168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98425"/>
            <a:ext cx="8229600" cy="691688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Pre-Restoration Site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Monitoring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41901" y="3587491"/>
            <a:ext cx="4618764" cy="3084522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  <a:effectLst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2927" y="5645767"/>
            <a:ext cx="1314450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Straight Connector 3"/>
          <p:cNvCxnSpPr/>
          <p:nvPr/>
        </p:nvCxnSpPr>
        <p:spPr>
          <a:xfrm flipH="1" flipV="1">
            <a:off x="2941429" y="4246632"/>
            <a:ext cx="2912649" cy="1719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5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2841" y="1002563"/>
            <a:ext cx="3438442" cy="2584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1282" y="1003041"/>
            <a:ext cx="3438525" cy="258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4299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98425"/>
            <a:ext cx="8229600" cy="691688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Pre-Restoration Site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Monitoring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979353"/>
              </p:ext>
            </p:extLst>
          </p:nvPr>
        </p:nvGraphicFramePr>
        <p:xfrm>
          <a:off x="1580997" y="1039396"/>
          <a:ext cx="5930636" cy="45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8" name="Worksheet" r:id="rId3" imgW="5324590" imgH="4105350" progId="Excel.Sheet.12">
                  <p:embed/>
                </p:oleObj>
              </mc:Choice>
              <mc:Fallback>
                <p:oleObj name="Worksheet" r:id="rId3" imgW="5324590" imgH="410535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0997" y="1039396"/>
                        <a:ext cx="5930636" cy="457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734596" y="5751110"/>
            <a:ext cx="7721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Measured loading rates exceeded predicted erosion rates by 3x due to Spring floods in NWA</a:t>
            </a:r>
            <a:endParaRPr lang="en-US" sz="24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86186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98425"/>
            <a:ext cx="8229600" cy="691688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Pre-Restoration Site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Monitoring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727" y="904106"/>
            <a:ext cx="3870324" cy="2902743"/>
          </a:xfrm>
        </p:spPr>
      </p:pic>
      <p:pic>
        <p:nvPicPr>
          <p:cNvPr id="12290" name="Picture 2" descr="Z:\Fayetteville Airport Restoration\Photos\Bar Sample Photos\IMG_3625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85766" y="3794012"/>
            <a:ext cx="3835244" cy="28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Z:\Fayetteville Airport Restoration\Photos\Long Pro Survey\IMG_3552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91051" y="911141"/>
            <a:ext cx="3841770" cy="2881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Z:\Fayetteville Airport Restoration\Photos\2010-09-28 Bio Sampling\IMG_3437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9777" y="3792560"/>
            <a:ext cx="3851274" cy="2888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292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24601" y="394093"/>
            <a:ext cx="3071635" cy="755257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/>
              <a:t>Site History</a:t>
            </a:r>
            <a:endParaRPr lang="en-US" sz="4400" dirty="0"/>
          </a:p>
        </p:txBody>
      </p:sp>
      <p:pic>
        <p:nvPicPr>
          <p:cNvPr id="17410" name="Picture 2" descr="Z:\Fayetteville Airport Restoration\Report - Phase I\historical_pattern_analysis_1831_wide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42154" y="161364"/>
            <a:ext cx="494607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388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24601" y="394093"/>
            <a:ext cx="3071635" cy="755257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/>
              <a:t>Site History</a:t>
            </a:r>
            <a:endParaRPr lang="en-US" sz="4400" dirty="0"/>
          </a:p>
        </p:txBody>
      </p:sp>
      <p:pic>
        <p:nvPicPr>
          <p:cNvPr id="18434" name="Picture 2" descr="Z:\Fayetteville Airport Restoration\Report - Phase I\historical_pattern_analysis_1942_zoom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43902" y="242047"/>
            <a:ext cx="494607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828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24601" y="394093"/>
            <a:ext cx="3071635" cy="755257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/>
              <a:t>Site History</a:t>
            </a:r>
            <a:endParaRPr lang="en-US" sz="4400" dirty="0"/>
          </a:p>
        </p:txBody>
      </p:sp>
      <p:pic>
        <p:nvPicPr>
          <p:cNvPr id="19458" name="Picture 2" descr="Z:\Fayetteville Airport Restoration\Report - Phase I\historical_pattern_analysis_1964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43902" y="242047"/>
            <a:ext cx="494607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1476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24601" y="394093"/>
            <a:ext cx="3071635" cy="755257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/>
              <a:t>Site History</a:t>
            </a:r>
            <a:endParaRPr lang="en-US" sz="4400" dirty="0"/>
          </a:p>
        </p:txBody>
      </p:sp>
      <p:pic>
        <p:nvPicPr>
          <p:cNvPr id="20482" name="Picture 2" descr="Z:\Fayetteville Airport Restoration\Report - Phase I\historical_pattern_analysis_1980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43902" y="233083"/>
            <a:ext cx="494607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0624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24601" y="394093"/>
            <a:ext cx="3071635" cy="755257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/>
              <a:t>Site History</a:t>
            </a:r>
            <a:endParaRPr lang="en-US" sz="4400" dirty="0"/>
          </a:p>
        </p:txBody>
      </p:sp>
      <p:pic>
        <p:nvPicPr>
          <p:cNvPr id="21506" name="Picture 2" descr="Z:\Fayetteville Airport Restoration\Report - Phase I\historical_pattern_analysis_2000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43902" y="242048"/>
            <a:ext cx="494607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0464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24601" y="394093"/>
            <a:ext cx="3071635" cy="755257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/>
              <a:t>Site History</a:t>
            </a:r>
            <a:endParaRPr lang="en-US" sz="4400" dirty="0"/>
          </a:p>
        </p:txBody>
      </p:sp>
      <p:pic>
        <p:nvPicPr>
          <p:cNvPr id="22530" name="Picture 2" descr="Z:\Fayetteville Airport Restoration\Report - Phase I\historical_pattern_analysis_2010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43902" y="251012"/>
            <a:ext cx="494607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117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68036" y="103725"/>
            <a:ext cx="8229600" cy="755257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Restoration Design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963" y="1022235"/>
            <a:ext cx="8504807" cy="550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26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Rectangle 3"/>
          <p:cNvSpPr>
            <a:spLocks noGrp="1" noChangeArrowheads="1"/>
          </p:cNvSpPr>
          <p:nvPr>
            <p:ph idx="1"/>
          </p:nvPr>
        </p:nvSpPr>
        <p:spPr>
          <a:xfrm>
            <a:off x="323056" y="1151277"/>
            <a:ext cx="6259513" cy="5163798"/>
          </a:xfrm>
        </p:spPr>
        <p:txBody>
          <a:bodyPr>
            <a:normAutofit/>
          </a:bodyPr>
          <a:lstStyle/>
          <a:p>
            <a:r>
              <a:rPr lang="en-US" sz="2000" dirty="0"/>
              <a:t>Develop QAPP </a:t>
            </a:r>
          </a:p>
          <a:p>
            <a:r>
              <a:rPr lang="en-US" sz="2000" dirty="0"/>
              <a:t>Collect Pre-Implementation Data</a:t>
            </a:r>
          </a:p>
          <a:p>
            <a:pPr lvl="1"/>
            <a:r>
              <a:rPr lang="en-US" sz="1800" dirty="0"/>
              <a:t>Bank erosion inventory</a:t>
            </a:r>
          </a:p>
          <a:p>
            <a:pPr lvl="1"/>
            <a:r>
              <a:rPr lang="en-US" sz="1800" dirty="0"/>
              <a:t>Install and survey toe </a:t>
            </a:r>
            <a:r>
              <a:rPr lang="en-US" sz="1800" dirty="0" smtClean="0"/>
              <a:t>pins</a:t>
            </a:r>
          </a:p>
          <a:p>
            <a:pPr lvl="1"/>
            <a:r>
              <a:rPr lang="en-US" sz="1800" dirty="0" smtClean="0"/>
              <a:t>Collect and Analyze Bank Samples</a:t>
            </a:r>
            <a:endParaRPr lang="en-US" sz="1800" dirty="0"/>
          </a:p>
          <a:p>
            <a:pPr lvl="1"/>
            <a:r>
              <a:rPr lang="en-US" sz="1800" dirty="0"/>
              <a:t>Survey site morphology</a:t>
            </a:r>
          </a:p>
          <a:p>
            <a:pPr lvl="1"/>
            <a:r>
              <a:rPr lang="en-US" sz="1800" dirty="0" smtClean="0"/>
              <a:t>Re-survey </a:t>
            </a:r>
            <a:r>
              <a:rPr lang="en-US" sz="1800" dirty="0"/>
              <a:t>toe pins to estimate </a:t>
            </a:r>
            <a:r>
              <a:rPr lang="en-US" sz="1800" dirty="0" smtClean="0"/>
              <a:t>erosion</a:t>
            </a:r>
          </a:p>
          <a:p>
            <a:pPr lvl="1"/>
            <a:r>
              <a:rPr lang="en-US" sz="1800" dirty="0" smtClean="0"/>
              <a:t>Biologic Monitoring</a:t>
            </a:r>
            <a:endParaRPr lang="en-US" sz="1800" dirty="0"/>
          </a:p>
          <a:p>
            <a:r>
              <a:rPr lang="en-US" sz="2000" dirty="0" smtClean="0"/>
              <a:t>Develop Restoration Plan</a:t>
            </a:r>
          </a:p>
          <a:p>
            <a:pPr lvl="1"/>
            <a:r>
              <a:rPr lang="en-US" sz="1800" dirty="0" smtClean="0"/>
              <a:t>Create Construction Documents</a:t>
            </a:r>
          </a:p>
          <a:p>
            <a:pPr lvl="1"/>
            <a:r>
              <a:rPr lang="en-US" sz="1800" dirty="0" smtClean="0"/>
              <a:t>Request Bids</a:t>
            </a:r>
            <a:endParaRPr lang="en-US" sz="1800" dirty="0"/>
          </a:p>
          <a:p>
            <a:r>
              <a:rPr lang="en-US" sz="2000" dirty="0"/>
              <a:t>Implement </a:t>
            </a:r>
            <a:r>
              <a:rPr lang="en-US" sz="2000" dirty="0" smtClean="0"/>
              <a:t>Plan</a:t>
            </a:r>
          </a:p>
          <a:p>
            <a:pPr lvl="1"/>
            <a:r>
              <a:rPr lang="en-US" sz="1800" dirty="0" smtClean="0"/>
              <a:t>Lower Gas Line</a:t>
            </a:r>
          </a:p>
          <a:p>
            <a:pPr lvl="1"/>
            <a:r>
              <a:rPr lang="en-US" sz="1800" dirty="0" smtClean="0"/>
              <a:t>Construct Project</a:t>
            </a:r>
            <a:endParaRPr lang="en-US" sz="1800" dirty="0"/>
          </a:p>
          <a:p>
            <a:r>
              <a:rPr lang="en-US" sz="2000" dirty="0"/>
              <a:t>Follow-up Monitoring</a:t>
            </a:r>
          </a:p>
        </p:txBody>
      </p:sp>
      <p:sp>
        <p:nvSpPr>
          <p:cNvPr id="130053" name="Text Box 5"/>
          <p:cNvSpPr txBox="1">
            <a:spLocks noChangeArrowheads="1"/>
          </p:cNvSpPr>
          <p:nvPr/>
        </p:nvSpPr>
        <p:spPr bwMode="auto">
          <a:xfrm>
            <a:off x="4389438" y="1419010"/>
            <a:ext cx="6873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solidFill>
                  <a:srgbClr val="FFFF00"/>
                </a:solidFill>
                <a:sym typeface="Wingdings" pitchFamily="2" charset="2"/>
              </a:rPr>
              <a:t></a:t>
            </a:r>
          </a:p>
        </p:txBody>
      </p:sp>
      <p:sp>
        <p:nvSpPr>
          <p:cNvPr id="130054" name="Text Box 6"/>
          <p:cNvSpPr txBox="1">
            <a:spLocks noChangeArrowheads="1"/>
          </p:cNvSpPr>
          <p:nvPr/>
        </p:nvSpPr>
        <p:spPr bwMode="auto">
          <a:xfrm>
            <a:off x="3307950" y="1811800"/>
            <a:ext cx="68738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solidFill>
                  <a:srgbClr val="FFFF00"/>
                </a:solidFill>
                <a:sym typeface="Wingdings" pitchFamily="2" charset="2"/>
              </a:rPr>
              <a:t></a:t>
            </a:r>
          </a:p>
        </p:txBody>
      </p:sp>
      <p:sp>
        <p:nvSpPr>
          <p:cNvPr id="130062" name="Text Box 14"/>
          <p:cNvSpPr txBox="1">
            <a:spLocks noChangeArrowheads="1"/>
          </p:cNvSpPr>
          <p:nvPr/>
        </p:nvSpPr>
        <p:spPr bwMode="auto">
          <a:xfrm>
            <a:off x="4744562" y="3109296"/>
            <a:ext cx="6873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solidFill>
                  <a:srgbClr val="FFFF00"/>
                </a:solidFill>
                <a:sym typeface="Wingdings" pitchFamily="2" charset="2"/>
              </a:rPr>
              <a:t></a:t>
            </a:r>
          </a:p>
        </p:txBody>
      </p:sp>
      <p:sp>
        <p:nvSpPr>
          <p:cNvPr id="130063" name="Rectangle 15"/>
          <p:cNvSpPr>
            <a:spLocks noChangeArrowheads="1"/>
          </p:cNvSpPr>
          <p:nvPr/>
        </p:nvSpPr>
        <p:spPr bwMode="auto">
          <a:xfrm>
            <a:off x="4423569" y="2439787"/>
            <a:ext cx="5032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solidFill>
                  <a:srgbClr val="FFFF00"/>
                </a:solidFill>
                <a:sym typeface="Wingdings" pitchFamily="2" charset="2"/>
              </a:rPr>
              <a:t></a:t>
            </a:r>
          </a:p>
        </p:txBody>
      </p:sp>
      <p:sp>
        <p:nvSpPr>
          <p:cNvPr id="130064" name="Rectangle 16"/>
          <p:cNvSpPr>
            <a:spLocks noChangeArrowheads="1"/>
          </p:cNvSpPr>
          <p:nvPr/>
        </p:nvSpPr>
        <p:spPr bwMode="auto">
          <a:xfrm>
            <a:off x="3613882" y="2120568"/>
            <a:ext cx="50323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solidFill>
                  <a:srgbClr val="FFFF00"/>
                </a:solidFill>
                <a:sym typeface="Wingdings" pitchFamily="2" charset="2"/>
              </a:rPr>
              <a:t></a:t>
            </a:r>
          </a:p>
        </p:txBody>
      </p:sp>
      <p:sp>
        <p:nvSpPr>
          <p:cNvPr id="130067" name="Rectangle 19"/>
          <p:cNvSpPr>
            <a:spLocks noChangeArrowheads="1"/>
          </p:cNvSpPr>
          <p:nvPr/>
        </p:nvSpPr>
        <p:spPr bwMode="auto">
          <a:xfrm>
            <a:off x="2615114" y="5234234"/>
            <a:ext cx="130516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rgbClr val="FFFF00"/>
                </a:solidFill>
                <a:sym typeface="Wingdings" pitchFamily="2" charset="2"/>
              </a:rPr>
              <a:t>Spring 2012</a:t>
            </a:r>
            <a:endParaRPr lang="en-US" b="1" dirty="0">
              <a:solidFill>
                <a:srgbClr val="FFFF00"/>
              </a:solidFill>
              <a:sym typeface="Wingdings" pitchFamily="2" charset="2"/>
            </a:endParaRPr>
          </a:p>
        </p:txBody>
      </p:sp>
      <p:sp>
        <p:nvSpPr>
          <p:cNvPr id="130068" name="Rectangle 20"/>
          <p:cNvSpPr>
            <a:spLocks noChangeArrowheads="1"/>
          </p:cNvSpPr>
          <p:nvPr/>
        </p:nvSpPr>
        <p:spPr bwMode="auto">
          <a:xfrm>
            <a:off x="3371788" y="2781477"/>
            <a:ext cx="50323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solidFill>
                  <a:srgbClr val="FFFF00"/>
                </a:solidFill>
                <a:sym typeface="Wingdings" pitchFamily="2" charset="2"/>
              </a:rPr>
              <a:t></a:t>
            </a:r>
          </a:p>
        </p:txBody>
      </p:sp>
      <p:sp>
        <p:nvSpPr>
          <p:cNvPr id="130069" name="Text Box 21"/>
          <p:cNvSpPr txBox="1">
            <a:spLocks noChangeArrowheads="1"/>
          </p:cNvSpPr>
          <p:nvPr/>
        </p:nvSpPr>
        <p:spPr bwMode="auto">
          <a:xfrm>
            <a:off x="2370138" y="1078363"/>
            <a:ext cx="4064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solidFill>
                  <a:srgbClr val="FFFF00"/>
                </a:solidFill>
                <a:sym typeface="Wingdings" pitchFamily="2" charset="2"/>
              </a:rPr>
              <a:t></a:t>
            </a:r>
          </a:p>
        </p:txBody>
      </p:sp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2395092" y="4548565"/>
            <a:ext cx="119135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rgbClr val="FFFF00"/>
                </a:solidFill>
                <a:sym typeface="Wingdings" pitchFamily="2" charset="2"/>
              </a:rPr>
              <a:t>Early 2012</a:t>
            </a:r>
            <a:endParaRPr lang="en-US" b="1" dirty="0">
              <a:solidFill>
                <a:srgbClr val="FFFF00"/>
              </a:solidFill>
              <a:sym typeface="Wingdings" pitchFamily="2" charset="2"/>
            </a:endParaRPr>
          </a:p>
        </p:txBody>
      </p:sp>
      <p:sp>
        <p:nvSpPr>
          <p:cNvPr id="18" name="Rectangle 19"/>
          <p:cNvSpPr>
            <a:spLocks noChangeArrowheads="1"/>
          </p:cNvSpPr>
          <p:nvPr/>
        </p:nvSpPr>
        <p:spPr bwMode="auto">
          <a:xfrm>
            <a:off x="3171355" y="5905145"/>
            <a:ext cx="153407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rgbClr val="FFFF00"/>
                </a:solidFill>
                <a:sym typeface="Wingdings" pitchFamily="2" charset="2"/>
              </a:rPr>
              <a:t>Through 2013</a:t>
            </a:r>
            <a:endParaRPr lang="en-US" b="1" dirty="0">
              <a:solidFill>
                <a:srgbClr val="FFFF00"/>
              </a:solidFill>
              <a:sym typeface="Wingdings" pitchFamily="2" charset="2"/>
            </a:endParaRPr>
          </a:p>
        </p:txBody>
      </p:sp>
      <p:sp>
        <p:nvSpPr>
          <p:cNvPr id="20" name="Rectangle 2"/>
          <p:cNvSpPr txBox="1">
            <a:spLocks noRot="1" noChangeArrowheads="1"/>
          </p:cNvSpPr>
          <p:nvPr/>
        </p:nvSpPr>
        <p:spPr>
          <a:xfrm>
            <a:off x="568036" y="103725"/>
            <a:ext cx="8229600" cy="755257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smtClean="0"/>
              <a:t>Project Status and Schedule</a:t>
            </a:r>
            <a:endParaRPr lang="en-US" sz="4400" dirty="0"/>
          </a:p>
        </p:txBody>
      </p:sp>
      <p:sp>
        <p:nvSpPr>
          <p:cNvPr id="19" name="Text Box 14"/>
          <p:cNvSpPr txBox="1">
            <a:spLocks noChangeArrowheads="1"/>
          </p:cNvSpPr>
          <p:nvPr/>
        </p:nvSpPr>
        <p:spPr bwMode="auto">
          <a:xfrm>
            <a:off x="3049112" y="3433146"/>
            <a:ext cx="6873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solidFill>
                  <a:srgbClr val="FFFF00"/>
                </a:solidFill>
                <a:sym typeface="Wingdings" pitchFamily="2" charset="2"/>
              </a:rPr>
              <a:t></a:t>
            </a:r>
          </a:p>
        </p:txBody>
      </p:sp>
      <p:sp>
        <p:nvSpPr>
          <p:cNvPr id="22" name="Rectangle 19"/>
          <p:cNvSpPr>
            <a:spLocks noChangeArrowheads="1"/>
          </p:cNvSpPr>
          <p:nvPr/>
        </p:nvSpPr>
        <p:spPr bwMode="auto">
          <a:xfrm>
            <a:off x="2824664" y="5567609"/>
            <a:ext cx="14863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rgbClr val="FFFF00"/>
                </a:solidFill>
                <a:sym typeface="Wingdings" pitchFamily="2" charset="2"/>
              </a:rPr>
              <a:t>Summer 2012</a:t>
            </a:r>
            <a:endParaRPr lang="en-US" b="1" dirty="0">
              <a:solidFill>
                <a:srgbClr val="FFFF00"/>
              </a:solidFill>
              <a:sym typeface="Wingdings" pitchFamily="2" charset="2"/>
            </a:endParaRPr>
          </a:p>
        </p:txBody>
      </p:sp>
      <p:pic>
        <p:nvPicPr>
          <p:cNvPr id="13314" name="Picture 2" descr="Z:\Fayetteville Airport Restoration\Photos\2011-06-15\IMG_0610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86400" y="962025"/>
            <a:ext cx="3514724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19"/>
          <p:cNvSpPr>
            <a:spLocks noChangeArrowheads="1"/>
          </p:cNvSpPr>
          <p:nvPr/>
        </p:nvSpPr>
        <p:spPr bwMode="auto">
          <a:xfrm>
            <a:off x="3566667" y="3862765"/>
            <a:ext cx="1059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rgbClr val="FFFF00"/>
                </a:solidFill>
                <a:sym typeface="Wingdings" pitchFamily="2" charset="2"/>
              </a:rPr>
              <a:t>Ongoing</a:t>
            </a:r>
            <a:endParaRPr lang="en-US" b="1" dirty="0">
              <a:solidFill>
                <a:srgbClr val="FFFF00"/>
              </a:solidFill>
              <a:sym typeface="Wingdings" pitchFamily="2" charset="2"/>
            </a:endParaRPr>
          </a:p>
        </p:txBody>
      </p:sp>
      <p:sp>
        <p:nvSpPr>
          <p:cNvPr id="24" name="Rectangle 19"/>
          <p:cNvSpPr>
            <a:spLocks noChangeArrowheads="1"/>
          </p:cNvSpPr>
          <p:nvPr/>
        </p:nvSpPr>
        <p:spPr bwMode="auto">
          <a:xfrm>
            <a:off x="4281042" y="4215190"/>
            <a:ext cx="126348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rgbClr val="FFFF00"/>
                </a:solidFill>
                <a:sym typeface="Wingdings" pitchFamily="2" charset="2"/>
              </a:rPr>
              <a:t>Completed</a:t>
            </a:r>
            <a:endParaRPr lang="en-US" b="1" dirty="0">
              <a:solidFill>
                <a:srgbClr val="FFFF00"/>
              </a:solidFill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39811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00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0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0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0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0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0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0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0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0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0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30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0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3" grpId="0"/>
      <p:bldP spid="130054" grpId="0"/>
      <p:bldP spid="130062" grpId="0"/>
      <p:bldP spid="130063" grpId="0"/>
      <p:bldP spid="130064" grpId="0"/>
      <p:bldP spid="130067" grpId="0"/>
      <p:bldP spid="130068" grpId="0"/>
      <p:bldP spid="130069" grpId="0"/>
      <p:bldP spid="15" grpId="0"/>
      <p:bldP spid="18" grpId="0"/>
      <p:bldP spid="19" grpId="0"/>
      <p:bldP spid="22" grpId="0"/>
      <p:bldP spid="23" grpId="0"/>
      <p:bldP spid="2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 txBox="1">
            <a:spLocks noRot="1" noChangeArrowheads="1"/>
          </p:cNvSpPr>
          <p:nvPr/>
        </p:nvSpPr>
        <p:spPr>
          <a:xfrm>
            <a:off x="568036" y="103725"/>
            <a:ext cx="8229600" cy="755257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dirty="0" smtClean="0"/>
              <a:t>Questions and Discussion</a:t>
            </a:r>
            <a:endParaRPr lang="en-US" sz="4400" dirty="0"/>
          </a:p>
        </p:txBody>
      </p:sp>
      <p:pic>
        <p:nvPicPr>
          <p:cNvPr id="23554" name="Picture 2" descr="Z:\White River Bank Stabilization\Photos\2011-08-17\Bank 4 (3)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1149350"/>
            <a:ext cx="73152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511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15098</TotalTime>
  <Words>703</Words>
  <Application>Microsoft Office PowerPoint</Application>
  <PresentationFormat>On-screen Show (4:3)</PresentationFormat>
  <Paragraphs>178</Paragraphs>
  <Slides>48</Slides>
  <Notes>4</Notes>
  <HiddenSlides>3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48</vt:i4>
      </vt:variant>
    </vt:vector>
  </HeadingPairs>
  <TitlesOfParts>
    <vt:vector size="51" baseType="lpstr">
      <vt:lpstr>Flow</vt:lpstr>
      <vt:lpstr>Worksheet</vt:lpstr>
      <vt:lpstr>Binary Worksheet</vt:lpstr>
      <vt:lpstr>PowerPoint Presentation</vt:lpstr>
      <vt:lpstr>07-400/07-2000 West Fork White River  Stream Restoration Project Update </vt:lpstr>
      <vt:lpstr>Project Goal </vt:lpstr>
      <vt:lpstr>WFWR near Brentwood, AR</vt:lpstr>
      <vt:lpstr>PowerPoint Presentation</vt:lpstr>
      <vt:lpstr>PowerPoint Presentation</vt:lpstr>
      <vt:lpstr>PowerPoint Presentation</vt:lpstr>
      <vt:lpstr>PowerPoint Presentation</vt:lpstr>
      <vt:lpstr>Stream Restoration Design</vt:lpstr>
      <vt:lpstr>Stream Restoration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WFWR Steam Restoration</vt:lpstr>
      <vt:lpstr>Lessons Learned</vt:lpstr>
      <vt:lpstr>09-1900 White River  Bank Stabilization Project  </vt:lpstr>
      <vt:lpstr>PowerPoint Presentation</vt:lpstr>
      <vt:lpstr>Erosion During Bankfull Event</vt:lpstr>
      <vt:lpstr>Pre-Restoration Site Monitoring</vt:lpstr>
      <vt:lpstr>Pre-Restoration Site Monitoring</vt:lpstr>
      <vt:lpstr>Restoration Design</vt:lpstr>
      <vt:lpstr>Restoration Design</vt:lpstr>
      <vt:lpstr>PowerPoint Presentation</vt:lpstr>
      <vt:lpstr>07-410 WFWR Airport Phase I 09-2000 WFWR Airport Phase II</vt:lpstr>
      <vt:lpstr>PowerPoint Presentation</vt:lpstr>
      <vt:lpstr>PowerPoint Presentation</vt:lpstr>
      <vt:lpstr>Pre-Restoration Site Monitoring</vt:lpstr>
      <vt:lpstr>Pre-Restoration Site Monitoring</vt:lpstr>
      <vt:lpstr>Pre-Restoration Site Monitoring</vt:lpstr>
      <vt:lpstr>Pre-Restoration Site Monitoring</vt:lpstr>
      <vt:lpstr>Pre-Restoration Site Monitoring</vt:lpstr>
      <vt:lpstr>Site History</vt:lpstr>
      <vt:lpstr>Site History</vt:lpstr>
      <vt:lpstr>Site History</vt:lpstr>
      <vt:lpstr>Site History</vt:lpstr>
      <vt:lpstr>Site History</vt:lpstr>
      <vt:lpstr>Site History</vt:lpstr>
      <vt:lpstr>Restoration Design</vt:lpstr>
      <vt:lpstr>PowerPoint Presentation</vt:lpstr>
      <vt:lpstr>PowerPoint Presentation</vt:lpstr>
    </vt:vector>
  </TitlesOfParts>
  <Company>test system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Van Eps</dc:creator>
  <cp:lastModifiedBy>Matthew A. Van Eps</cp:lastModifiedBy>
  <cp:revision>220</cp:revision>
  <cp:lastPrinted>2011-09-21T18:50:49Z</cp:lastPrinted>
  <dcterms:created xsi:type="dcterms:W3CDTF">2006-01-31T17:42:38Z</dcterms:created>
  <dcterms:modified xsi:type="dcterms:W3CDTF">2011-09-22T12:40:45Z</dcterms:modified>
</cp:coreProperties>
</file>