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85" r:id="rId2"/>
    <p:sldId id="276" r:id="rId3"/>
    <p:sldId id="268" r:id="rId4"/>
    <p:sldId id="281" r:id="rId5"/>
    <p:sldId id="287" r:id="rId6"/>
    <p:sldId id="289" r:id="rId7"/>
    <p:sldId id="290" r:id="rId8"/>
    <p:sldId id="283" r:id="rId9"/>
    <p:sldId id="292" r:id="rId10"/>
    <p:sldId id="288" r:id="rId11"/>
    <p:sldId id="280" r:id="rId12"/>
    <p:sldId id="291" r:id="rId13"/>
  </p:sldIdLst>
  <p:sldSz cx="9144000" cy="6858000" type="screen4x3"/>
  <p:notesSz cx="6858000" cy="9034463"/>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09" autoAdjust="0"/>
  </p:normalViewPr>
  <p:slideViewPr>
    <p:cSldViewPr>
      <p:cViewPr varScale="1">
        <p:scale>
          <a:sx n="67" d="100"/>
          <a:sy n="67" d="100"/>
        </p:scale>
        <p:origin x="-14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172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172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3076" name="Rectangle 4"/>
          <p:cNvSpPr>
            <a:spLocks noGrp="1" noRot="1" noChangeAspect="1" noChangeArrowheads="1" noTextEdit="1"/>
          </p:cNvSpPr>
          <p:nvPr>
            <p:ph type="sldImg" idx="2"/>
          </p:nvPr>
        </p:nvSpPr>
        <p:spPr bwMode="auto">
          <a:xfrm>
            <a:off x="1169988" y="677863"/>
            <a:ext cx="4518025" cy="338772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291370"/>
            <a:ext cx="5029200" cy="40655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582740"/>
            <a:ext cx="2971800" cy="45172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5127" name="Rectangle 7"/>
          <p:cNvSpPr>
            <a:spLocks noGrp="1" noChangeArrowheads="1"/>
          </p:cNvSpPr>
          <p:nvPr>
            <p:ph type="sldNum" sz="quarter" idx="5"/>
          </p:nvPr>
        </p:nvSpPr>
        <p:spPr bwMode="auto">
          <a:xfrm>
            <a:off x="3886200" y="8582740"/>
            <a:ext cx="2971800" cy="45172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2C9469D1-448B-4C12-A675-D9A11D7E879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PT footer3"/>
          <p:cNvPicPr>
            <a:picLocks noChangeAspect="1" noChangeArrowheads="1"/>
          </p:cNvPicPr>
          <p:nvPr/>
        </p:nvPicPr>
        <p:blipFill>
          <a:blip r:embed="rId13"/>
          <a:srcRect/>
          <a:stretch>
            <a:fillRect/>
          </a:stretch>
        </p:blipFill>
        <p:spPr bwMode="auto">
          <a:xfrm>
            <a:off x="0" y="6284913"/>
            <a:ext cx="9145588" cy="5730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ＭＳ Ｐゴシック" charset="-128"/>
          <a:cs typeface="+mj-cs"/>
        </a:defRPr>
      </a:lvl1pPr>
      <a:lvl2pPr algn="ctr" rtl="0" fontAlgn="base">
        <a:spcBef>
          <a:spcPct val="0"/>
        </a:spcBef>
        <a:spcAft>
          <a:spcPct val="0"/>
        </a:spcAft>
        <a:defRPr sz="4400">
          <a:solidFill>
            <a:schemeClr val="tx2"/>
          </a:solidFill>
          <a:latin typeface="Times" charset="0"/>
          <a:ea typeface="ＭＳ Ｐゴシック" charset="-128"/>
        </a:defRPr>
      </a:lvl2pPr>
      <a:lvl3pPr algn="ctr" rtl="0" fontAlgn="base">
        <a:spcBef>
          <a:spcPct val="0"/>
        </a:spcBef>
        <a:spcAft>
          <a:spcPct val="0"/>
        </a:spcAft>
        <a:defRPr sz="4400">
          <a:solidFill>
            <a:schemeClr val="tx2"/>
          </a:solidFill>
          <a:latin typeface="Times" charset="0"/>
          <a:ea typeface="ＭＳ Ｐゴシック" charset="-128"/>
        </a:defRPr>
      </a:lvl3pPr>
      <a:lvl4pPr algn="ctr" rtl="0" fontAlgn="base">
        <a:spcBef>
          <a:spcPct val="0"/>
        </a:spcBef>
        <a:spcAft>
          <a:spcPct val="0"/>
        </a:spcAft>
        <a:defRPr sz="4400">
          <a:solidFill>
            <a:schemeClr val="tx2"/>
          </a:solidFill>
          <a:latin typeface="Times" charset="0"/>
          <a:ea typeface="ＭＳ Ｐゴシック" charset="-128"/>
        </a:defRPr>
      </a:lvl4pPr>
      <a:lvl5pPr algn="ctr" rtl="0" fontAlgn="base">
        <a:spcBef>
          <a:spcPct val="0"/>
        </a:spcBef>
        <a:spcAft>
          <a:spcPct val="0"/>
        </a:spcAft>
        <a:defRPr sz="4400">
          <a:solidFill>
            <a:schemeClr val="tx2"/>
          </a:solidFill>
          <a:latin typeface="Times" charset="0"/>
          <a:ea typeface="ＭＳ Ｐゴシック" charset="-128"/>
        </a:defRPr>
      </a:lvl5pPr>
      <a:lvl6pPr marL="457200" algn="ctr" rtl="0" eaLnBrk="1" fontAlgn="base" hangingPunct="1">
        <a:spcBef>
          <a:spcPct val="0"/>
        </a:spcBef>
        <a:spcAft>
          <a:spcPct val="0"/>
        </a:spcAft>
        <a:defRPr sz="4400">
          <a:solidFill>
            <a:schemeClr val="tx2"/>
          </a:solidFill>
          <a:latin typeface="Times" charset="0"/>
        </a:defRPr>
      </a:lvl6pPr>
      <a:lvl7pPr marL="914400" algn="ctr" rtl="0" eaLnBrk="1" fontAlgn="base" hangingPunct="1">
        <a:spcBef>
          <a:spcPct val="0"/>
        </a:spcBef>
        <a:spcAft>
          <a:spcPct val="0"/>
        </a:spcAft>
        <a:defRPr sz="4400">
          <a:solidFill>
            <a:schemeClr val="tx2"/>
          </a:solidFill>
          <a:latin typeface="Times" charset="0"/>
        </a:defRPr>
      </a:lvl7pPr>
      <a:lvl8pPr marL="1371600" algn="ctr" rtl="0" eaLnBrk="1" fontAlgn="base" hangingPunct="1">
        <a:spcBef>
          <a:spcPct val="0"/>
        </a:spcBef>
        <a:spcAft>
          <a:spcPct val="0"/>
        </a:spcAft>
        <a:defRPr sz="4400">
          <a:solidFill>
            <a:schemeClr val="tx2"/>
          </a:solidFill>
          <a:latin typeface="Times" charset="0"/>
        </a:defRPr>
      </a:lvl8pPr>
      <a:lvl9pPr marL="1828800" algn="ctr" rtl="0" eaLnBrk="1" fontAlgn="base" hangingPunct="1">
        <a:spcBef>
          <a:spcPct val="0"/>
        </a:spcBef>
        <a:spcAft>
          <a:spcPct val="0"/>
        </a:spcAft>
        <a:defRPr sz="4400">
          <a:solidFill>
            <a:schemeClr val="tx2"/>
          </a:solidFill>
          <a:latin typeface="Times" charset="0"/>
        </a:defRPr>
      </a:lvl9pPr>
    </p:titleStyle>
    <p:bodyStyle>
      <a:lvl1pPr marL="342900" indent="-342900" algn="l" rtl="0" fontAlgn="base">
        <a:spcBef>
          <a:spcPct val="20000"/>
        </a:spcBef>
        <a:spcAft>
          <a:spcPct val="0"/>
        </a:spcAft>
        <a:buChar char="•"/>
        <a:defRPr sz="3200">
          <a:solidFill>
            <a:schemeClr val="tx1"/>
          </a:solidFill>
          <a:latin typeface="+mn-lt"/>
          <a:ea typeface="ＭＳ Ｐゴシック" charset="-128"/>
          <a:cs typeface="+mn-cs"/>
        </a:defRPr>
      </a:lvl1pPr>
      <a:lvl2pPr marL="742950" indent="-285750" algn="l" rtl="0" fontAlgn="base">
        <a:spcBef>
          <a:spcPct val="20000"/>
        </a:spcBef>
        <a:spcAft>
          <a:spcPct val="0"/>
        </a:spcAft>
        <a:buChar char="–"/>
        <a:defRPr sz="2800">
          <a:solidFill>
            <a:schemeClr val="tx1"/>
          </a:solidFill>
          <a:latin typeface="+mn-lt"/>
          <a:ea typeface="ＭＳ Ｐゴシック" charset="-128"/>
        </a:defRPr>
      </a:lvl2pPr>
      <a:lvl3pPr marL="1143000" indent="-228600" algn="l" rtl="0" fontAlgn="base">
        <a:spcBef>
          <a:spcPct val="20000"/>
        </a:spcBef>
        <a:spcAft>
          <a:spcPct val="0"/>
        </a:spcAft>
        <a:buChar char="•"/>
        <a:defRPr sz="2400">
          <a:solidFill>
            <a:schemeClr val="tx1"/>
          </a:solidFill>
          <a:latin typeface="+mn-lt"/>
          <a:ea typeface="ＭＳ Ｐゴシック" charset="-128"/>
        </a:defRPr>
      </a:lvl3pPr>
      <a:lvl4pPr marL="1600200" indent="-228600" algn="l" rtl="0" fontAlgn="base">
        <a:spcBef>
          <a:spcPct val="20000"/>
        </a:spcBef>
        <a:spcAft>
          <a:spcPct val="0"/>
        </a:spcAft>
        <a:buChar char="–"/>
        <a:defRPr sz="2000">
          <a:solidFill>
            <a:schemeClr val="tx1"/>
          </a:solidFill>
          <a:latin typeface="+mn-lt"/>
          <a:ea typeface="ＭＳ Ｐゴシック" charset="-128"/>
        </a:defRPr>
      </a:lvl4pPr>
      <a:lvl5pPr marL="2057400" indent="-228600" algn="l" rtl="0" fontAlgn="base">
        <a:spcBef>
          <a:spcPct val="20000"/>
        </a:spcBef>
        <a:spcAft>
          <a:spcPct val="0"/>
        </a:spcAft>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11" Type="http://schemas.openxmlformats.org/officeDocument/2006/relationships/image" Target="../media/image5.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jpeg"/><Relationship Id="rId18" Type="http://schemas.openxmlformats.org/officeDocument/2006/relationships/image" Target="../media/image40.jpeg"/><Relationship Id="rId3" Type="http://schemas.openxmlformats.org/officeDocument/2006/relationships/image" Target="../media/image25.png"/><Relationship Id="rId7" Type="http://schemas.openxmlformats.org/officeDocument/2006/relationships/image" Target="../media/image29.gif"/><Relationship Id="rId12" Type="http://schemas.openxmlformats.org/officeDocument/2006/relationships/image" Target="../media/image34.jpeg"/><Relationship Id="rId17" Type="http://schemas.openxmlformats.org/officeDocument/2006/relationships/image" Target="../media/image39.jpeg"/><Relationship Id="rId2" Type="http://schemas.openxmlformats.org/officeDocument/2006/relationships/image" Target="../media/image24.png"/><Relationship Id="rId16"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28.gif"/><Relationship Id="rId11" Type="http://schemas.openxmlformats.org/officeDocument/2006/relationships/image" Target="../media/image33.jpeg"/><Relationship Id="rId5" Type="http://schemas.openxmlformats.org/officeDocument/2006/relationships/image" Target="../media/image27.jpeg"/><Relationship Id="rId15" Type="http://schemas.openxmlformats.org/officeDocument/2006/relationships/image" Target="../media/image37.png"/><Relationship Id="rId10" Type="http://schemas.openxmlformats.org/officeDocument/2006/relationships/image" Target="../media/image32.gif"/><Relationship Id="rId19" Type="http://schemas.openxmlformats.org/officeDocument/2006/relationships/image" Target="../media/image41.jpeg"/><Relationship Id="rId4" Type="http://schemas.openxmlformats.org/officeDocument/2006/relationships/image" Target="../media/image26.jpeg"/><Relationship Id="rId9" Type="http://schemas.openxmlformats.org/officeDocument/2006/relationships/image" Target="../media/image31.jpeg"/><Relationship Id="rId14" Type="http://schemas.openxmlformats.org/officeDocument/2006/relationships/image" Target="../media/image36.jpeg"/></Relationships>
</file>

<file path=ppt/slides/_rels/slide12.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53.jpeg"/><Relationship Id="rId18" Type="http://schemas.openxmlformats.org/officeDocument/2006/relationships/image" Target="../media/image57.gif"/><Relationship Id="rId3" Type="http://schemas.openxmlformats.org/officeDocument/2006/relationships/image" Target="../media/image43.jpeg"/><Relationship Id="rId7" Type="http://schemas.openxmlformats.org/officeDocument/2006/relationships/image" Target="../media/image47.jpeg"/><Relationship Id="rId12" Type="http://schemas.openxmlformats.org/officeDocument/2006/relationships/image" Target="../media/image52.jpeg"/><Relationship Id="rId17" Type="http://schemas.openxmlformats.org/officeDocument/2006/relationships/hyperlink" Target="http://kuaf.com/" TargetMode="External"/><Relationship Id="rId2" Type="http://schemas.openxmlformats.org/officeDocument/2006/relationships/slideLayout" Target="../slideLayouts/slideLayout2.xml"/><Relationship Id="rId16" Type="http://schemas.openxmlformats.org/officeDocument/2006/relationships/image" Target="../media/image56.tiff"/><Relationship Id="rId1" Type="http://schemas.openxmlformats.org/officeDocument/2006/relationships/vmlDrawing" Target="../drawings/vmlDrawing2.vml"/><Relationship Id="rId6" Type="http://schemas.openxmlformats.org/officeDocument/2006/relationships/image" Target="../media/image46.jpeg"/><Relationship Id="rId11" Type="http://schemas.openxmlformats.org/officeDocument/2006/relationships/image" Target="../media/image51.jpeg"/><Relationship Id="rId5" Type="http://schemas.openxmlformats.org/officeDocument/2006/relationships/image" Target="../media/image45.jpeg"/><Relationship Id="rId15" Type="http://schemas.openxmlformats.org/officeDocument/2006/relationships/image" Target="../media/image55.jpeg"/><Relationship Id="rId10" Type="http://schemas.openxmlformats.org/officeDocument/2006/relationships/image" Target="../media/image50.jpeg"/><Relationship Id="rId19" Type="http://schemas.openxmlformats.org/officeDocument/2006/relationships/oleObject" Target="../embeddings/oleObject2.bin"/><Relationship Id="rId4" Type="http://schemas.openxmlformats.org/officeDocument/2006/relationships/image" Target="../media/image44.gif"/><Relationship Id="rId9" Type="http://schemas.openxmlformats.org/officeDocument/2006/relationships/image" Target="../media/image49.tiff"/><Relationship Id="rId1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bwMode="auto">
          <a:xfrm>
            <a:off x="228600" y="228600"/>
            <a:ext cx="8610600" cy="1828800"/>
          </a:xfrm>
          <a:gradFill>
            <a:gsLst>
              <a:gs pos="92000">
                <a:schemeClr val="bg1"/>
              </a:gs>
              <a:gs pos="100000">
                <a:schemeClr val="bg1">
                  <a:alpha val="0"/>
                </a:schemeClr>
              </a:gs>
            </a:gsLst>
            <a:lin ang="5400000" scaled="0"/>
          </a:gradFill>
          <a:ln>
            <a:miter lim="800000"/>
            <a:headEnd/>
            <a:tailEnd/>
          </a:ln>
        </p:spPr>
        <p:txBody>
          <a:bodyPr wrap="square" lIns="91440" tIns="45720" rIns="91440" bIns="45720" numCol="1" anchor="t" anchorCtr="0" compatLnSpc="1">
            <a:prstTxWarp prst="textNoShape">
              <a:avLst/>
            </a:prstTxWarp>
          </a:bodyPr>
          <a:lstStyle/>
          <a:p>
            <a:pPr eaLnBrk="1" hangingPunct="1">
              <a:defRPr/>
            </a:pPr>
            <a:r>
              <a:rPr lang="en-US" sz="3200" dirty="0" smtClean="0"/>
              <a:t>Clear Creek Riparian Management Education and Demonstration Grant</a:t>
            </a:r>
            <a:br>
              <a:rPr lang="en-US" sz="3200" dirty="0" smtClean="0"/>
            </a:br>
            <a:r>
              <a:rPr lang="en-US" sz="1200" dirty="0" smtClean="0"/>
              <a:t>09-1200 FY09 CWA 319(h)</a:t>
            </a:r>
            <a:endParaRPr lang="en-US" sz="1200" b="1" dirty="0" smtClean="0">
              <a:cs typeface="+mj-cs"/>
            </a:endParaRPr>
          </a:p>
        </p:txBody>
      </p:sp>
      <p:sp>
        <p:nvSpPr>
          <p:cNvPr id="2051" name="Subtitle 2"/>
          <p:cNvSpPr>
            <a:spLocks noGrp="1"/>
          </p:cNvSpPr>
          <p:nvPr>
            <p:ph type="subTitle" idx="1"/>
          </p:nvPr>
        </p:nvSpPr>
        <p:spPr bwMode="auto">
          <a:xfrm>
            <a:off x="1371600" y="4953000"/>
            <a:ext cx="6400800" cy="1143000"/>
          </a:xfrm>
          <a:ln>
            <a:miter lim="800000"/>
            <a:headEnd/>
            <a:tailEnd/>
          </a:ln>
        </p:spPr>
        <p:txBody>
          <a:bodyPr wrap="square" lIns="91440" tIns="45720" rIns="91440" bIns="45720" numCol="1" anchor="t" anchorCtr="0" compatLnSpc="1">
            <a:prstTxWarp prst="textNoShape">
              <a:avLst/>
            </a:prstTxWarp>
          </a:bodyPr>
          <a:lstStyle/>
          <a:p>
            <a:pPr eaLnBrk="1" hangingPunct="1">
              <a:defRPr/>
            </a:pPr>
            <a:r>
              <a:rPr lang="en-US" sz="2800" dirty="0" smtClean="0">
                <a:solidFill>
                  <a:schemeClr val="tx2"/>
                </a:solidFill>
                <a:cs typeface="+mn-cs"/>
              </a:rPr>
              <a:t>John Pennington and Katie Teague</a:t>
            </a:r>
          </a:p>
          <a:p>
            <a:pPr eaLnBrk="1" hangingPunct="1">
              <a:defRPr/>
            </a:pPr>
            <a:r>
              <a:rPr lang="en-US" sz="2000" dirty="0" smtClean="0">
                <a:solidFill>
                  <a:schemeClr val="tx2"/>
                </a:solidFill>
                <a:cs typeface="+mn-cs"/>
              </a:rPr>
              <a:t>County Extension Agents – Agriculture/Water Quality</a:t>
            </a:r>
          </a:p>
        </p:txBody>
      </p:sp>
      <p:pic>
        <p:nvPicPr>
          <p:cNvPr id="6" name="Picture 5" descr="DSCN1617.JPG"/>
          <p:cNvPicPr>
            <a:picLocks noChangeAspect="1"/>
          </p:cNvPicPr>
          <p:nvPr/>
        </p:nvPicPr>
        <p:blipFill>
          <a:blip r:embed="rId2"/>
          <a:stretch>
            <a:fillRect/>
          </a:stretch>
        </p:blipFill>
        <p:spPr>
          <a:xfrm>
            <a:off x="2590800" y="1905000"/>
            <a:ext cx="4114800" cy="30861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Clear Creek Watershed Location</a:t>
            </a:r>
            <a:endParaRPr lang="en-US" sz="3200" dirty="0"/>
          </a:p>
        </p:txBody>
      </p:sp>
      <p:sp>
        <p:nvSpPr>
          <p:cNvPr id="3" name="Content Placeholder 2"/>
          <p:cNvSpPr>
            <a:spLocks noGrp="1"/>
          </p:cNvSpPr>
          <p:nvPr>
            <p:ph idx="1"/>
          </p:nvPr>
        </p:nvSpPr>
        <p:spPr/>
        <p:txBody>
          <a:bodyPr/>
          <a:lstStyle/>
          <a:p>
            <a:endParaRPr lang="en-US" dirty="0"/>
          </a:p>
        </p:txBody>
      </p:sp>
      <p:pic>
        <p:nvPicPr>
          <p:cNvPr id="24578" name="Picture 2" descr="http://watersheds.cast.uark.edu/huc8/11110103.png"/>
          <p:cNvPicPr>
            <a:picLocks noChangeAspect="1" noChangeArrowheads="1"/>
          </p:cNvPicPr>
          <p:nvPr/>
        </p:nvPicPr>
        <p:blipFill>
          <a:blip r:embed="rId2">
            <a:clrChange>
              <a:clrFrom>
                <a:srgbClr val="C7E69C"/>
              </a:clrFrom>
              <a:clrTo>
                <a:srgbClr val="C7E69C">
                  <a:alpha val="0"/>
                </a:srgbClr>
              </a:clrTo>
            </a:clrChange>
          </a:blip>
          <a:srcRect/>
          <a:stretch>
            <a:fillRect/>
          </a:stretch>
        </p:blipFill>
        <p:spPr bwMode="auto">
          <a:xfrm>
            <a:off x="457200" y="990600"/>
            <a:ext cx="8458200" cy="5105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Project Overview</a:t>
            </a:r>
            <a:endParaRPr lang="en-US" sz="3400" dirty="0"/>
          </a:p>
        </p:txBody>
      </p:sp>
      <p:sp>
        <p:nvSpPr>
          <p:cNvPr id="3" name="Content Placeholder 2"/>
          <p:cNvSpPr>
            <a:spLocks noGrp="1"/>
          </p:cNvSpPr>
          <p:nvPr>
            <p:ph idx="1"/>
          </p:nvPr>
        </p:nvSpPr>
        <p:spPr>
          <a:xfrm>
            <a:off x="457200" y="914400"/>
            <a:ext cx="8229600" cy="4830763"/>
          </a:xfrm>
        </p:spPr>
        <p:txBody>
          <a:bodyPr/>
          <a:lstStyle/>
          <a:p>
            <a:r>
              <a:rPr lang="en-US" sz="2400" dirty="0" smtClean="0"/>
              <a:t>A project to engage streamside landowners  and all stakeholder groups</a:t>
            </a:r>
          </a:p>
          <a:p>
            <a:pPr lvl="1"/>
            <a:r>
              <a:rPr lang="en-US" sz="1400" dirty="0" smtClean="0"/>
              <a:t>Urban &amp; Rural</a:t>
            </a:r>
          </a:p>
          <a:p>
            <a:pPr lvl="1"/>
            <a:r>
              <a:rPr lang="en-US" sz="1400" dirty="0" smtClean="0"/>
              <a:t>Agricultural and Non-Agricultural</a:t>
            </a:r>
          </a:p>
          <a:p>
            <a:pPr lvl="1"/>
            <a:r>
              <a:rPr lang="en-US" sz="1400" dirty="0" smtClean="0"/>
              <a:t>Homeowners</a:t>
            </a:r>
          </a:p>
          <a:p>
            <a:pPr lvl="1"/>
            <a:r>
              <a:rPr lang="en-US" sz="1400" dirty="0" smtClean="0"/>
              <a:t>Landowners</a:t>
            </a:r>
          </a:p>
          <a:p>
            <a:pPr lvl="1"/>
            <a:r>
              <a:rPr lang="en-US" sz="1400" dirty="0" smtClean="0"/>
              <a:t>Businesses </a:t>
            </a:r>
          </a:p>
          <a:p>
            <a:pPr lvl="1"/>
            <a:r>
              <a:rPr lang="en-US" sz="1400" dirty="0" smtClean="0"/>
              <a:t>Industries </a:t>
            </a:r>
          </a:p>
          <a:p>
            <a:pPr lvl="1"/>
            <a:r>
              <a:rPr lang="en-US" sz="1400" dirty="0" smtClean="0"/>
              <a:t>Municipalities</a:t>
            </a:r>
          </a:p>
          <a:p>
            <a:r>
              <a:rPr lang="en-US" sz="2400" dirty="0" smtClean="0"/>
              <a:t>Streamside  or  riparian landowners are the last line of defense for a stream.</a:t>
            </a:r>
          </a:p>
          <a:p>
            <a:pPr lvl="1"/>
            <a:r>
              <a:rPr lang="en-US" sz="1400" dirty="0" err="1" smtClean="0"/>
              <a:t>Streambank</a:t>
            </a:r>
            <a:r>
              <a:rPr lang="en-US" sz="1400" dirty="0" smtClean="0"/>
              <a:t> stability</a:t>
            </a:r>
          </a:p>
          <a:p>
            <a:pPr lvl="1"/>
            <a:r>
              <a:rPr lang="en-US" sz="1400" dirty="0" smtClean="0"/>
              <a:t>Pollutant filtration</a:t>
            </a:r>
          </a:p>
          <a:p>
            <a:pPr lvl="1"/>
            <a:r>
              <a:rPr lang="en-US" sz="1400" dirty="0" smtClean="0"/>
              <a:t>Wildlife habitat</a:t>
            </a:r>
          </a:p>
          <a:p>
            <a:pPr lvl="1"/>
            <a:r>
              <a:rPr lang="en-US" sz="1400" dirty="0" smtClean="0"/>
              <a:t>Noticing problems</a:t>
            </a:r>
          </a:p>
          <a:p>
            <a:r>
              <a:rPr lang="en-US" sz="2400" dirty="0" smtClean="0"/>
              <a:t>There are approximately 1,700 streamside owners</a:t>
            </a:r>
          </a:p>
          <a:p>
            <a:r>
              <a:rPr lang="en-US" sz="2400" dirty="0" smtClean="0"/>
              <a:t>Streamside owners can do a lot for a stream’s health</a:t>
            </a:r>
            <a:endParaRPr lang="en-US" sz="1600" dirty="0" smtClean="0"/>
          </a:p>
          <a:p>
            <a:pPr lvl="1"/>
            <a:endParaRPr lang="en-US" sz="2000" dirty="0" smtClean="0"/>
          </a:p>
          <a:p>
            <a:pPr lvl="1"/>
            <a:endParaRPr lang="en-US" sz="2400" dirty="0" smtClean="0"/>
          </a:p>
          <a:p>
            <a:pPr lvl="1"/>
            <a:endParaRPr lang="en-US" sz="2400" dirty="0" smtClean="0"/>
          </a:p>
          <a:p>
            <a:pPr lvl="1"/>
            <a:endParaRPr lang="en-US" sz="2400" dirty="0" smtClean="0"/>
          </a:p>
        </p:txBody>
      </p:sp>
      <p:pic>
        <p:nvPicPr>
          <p:cNvPr id="6" name="Picture 5" descr="DSCN1642.JPG"/>
          <p:cNvPicPr>
            <a:picLocks noChangeAspect="1"/>
          </p:cNvPicPr>
          <p:nvPr/>
        </p:nvPicPr>
        <p:blipFill>
          <a:blip r:embed="rId2"/>
          <a:stretch>
            <a:fillRect/>
          </a:stretch>
        </p:blipFill>
        <p:spPr>
          <a:xfrm>
            <a:off x="6705600" y="1676400"/>
            <a:ext cx="1905000" cy="1428750"/>
          </a:xfrm>
          <a:prstGeom prst="rect">
            <a:avLst/>
          </a:prstGeom>
        </p:spPr>
      </p:pic>
      <p:pic>
        <p:nvPicPr>
          <p:cNvPr id="7" name="Picture 2" descr="http://www.accessfayetteville.org/government/strategic_planning/images/Streamside_Protection_/3_6_10_workshop_mingling.jpg"/>
          <p:cNvPicPr>
            <a:picLocks noChangeAspect="1" noChangeArrowheads="1"/>
          </p:cNvPicPr>
          <p:nvPr/>
        </p:nvPicPr>
        <p:blipFill>
          <a:blip r:embed="rId3"/>
          <a:srcRect/>
          <a:stretch>
            <a:fillRect/>
          </a:stretch>
        </p:blipFill>
        <p:spPr bwMode="auto">
          <a:xfrm>
            <a:off x="4114800" y="1676400"/>
            <a:ext cx="1905000" cy="142875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NPS Management Program Elements in Project</a:t>
            </a:r>
            <a:endParaRPr lang="en-US" sz="3200" dirty="0"/>
          </a:p>
        </p:txBody>
      </p:sp>
      <p:sp>
        <p:nvSpPr>
          <p:cNvPr id="3" name="Content Placeholder 2"/>
          <p:cNvSpPr>
            <a:spLocks noGrp="1"/>
          </p:cNvSpPr>
          <p:nvPr>
            <p:ph idx="1"/>
          </p:nvPr>
        </p:nvSpPr>
        <p:spPr>
          <a:xfrm>
            <a:off x="457200" y="1066800"/>
            <a:ext cx="8229600" cy="5105400"/>
          </a:xfrm>
        </p:spPr>
        <p:txBody>
          <a:bodyPr/>
          <a:lstStyle/>
          <a:p>
            <a:pPr marL="342900" lvl="1" indent="-342900">
              <a:buFontTx/>
              <a:buChar char="•"/>
            </a:pPr>
            <a:r>
              <a:rPr lang="en-US" sz="1800" b="1" dirty="0" smtClean="0"/>
              <a:t>Agriculture (4.1-4.12)</a:t>
            </a:r>
            <a:r>
              <a:rPr lang="en-US" sz="1800" dirty="0" smtClean="0"/>
              <a:t> Direct technical assistance to landowners in targeted watersheds.  Provide and improve extensive education and training to promote BMP implementation and to acquaint landowners with conservation practices to reduce runoff, sediment transport</a:t>
            </a:r>
          </a:p>
          <a:p>
            <a:pPr marL="342900" lvl="1" indent="-342900">
              <a:buFontTx/>
              <a:buChar char="•"/>
            </a:pPr>
            <a:endParaRPr lang="en-US" sz="1800" dirty="0" smtClean="0"/>
          </a:p>
          <a:p>
            <a:pPr marL="342900" lvl="1" indent="-342900">
              <a:buFontTx/>
              <a:buChar char="•"/>
            </a:pPr>
            <a:r>
              <a:rPr lang="en-US" sz="1800" b="1" dirty="0" err="1" smtClean="0"/>
              <a:t>Silviculture</a:t>
            </a:r>
            <a:r>
              <a:rPr lang="en-US" sz="1800" b="1" dirty="0" smtClean="0"/>
              <a:t> (5.1 -5.3 ) </a:t>
            </a:r>
            <a:r>
              <a:rPr lang="en-US" sz="1800" dirty="0" smtClean="0"/>
              <a:t>Develop additional mechanisms for delivering BMP implementation training targeted at private landowners and continue to promote incentives for landowners to increase voluntary BMP implementation</a:t>
            </a:r>
          </a:p>
          <a:p>
            <a:pPr marL="342900" lvl="1" indent="-342900">
              <a:buFontTx/>
              <a:buChar char="•"/>
            </a:pPr>
            <a:endParaRPr lang="en-US" sz="1800" dirty="0" smtClean="0"/>
          </a:p>
          <a:p>
            <a:pPr marL="342900" lvl="1" indent="-342900">
              <a:buFontTx/>
              <a:buChar char="•"/>
            </a:pPr>
            <a:r>
              <a:rPr lang="en-US" sz="1800" b="1" dirty="0" smtClean="0"/>
              <a:t>Surface Erosion (7.9-7.10)</a:t>
            </a:r>
            <a:r>
              <a:rPr lang="en-US" sz="1800" dirty="0" smtClean="0"/>
              <a:t> Develop education programs for landowners and developers concerning proper stream corridor management  and corridor restoration</a:t>
            </a:r>
          </a:p>
          <a:p>
            <a:pPr marL="342900" lvl="1" indent="-342900">
              <a:buFontTx/>
              <a:buChar char="•"/>
            </a:pPr>
            <a:endParaRPr lang="en-US" sz="1800" dirty="0" smtClean="0"/>
          </a:p>
          <a:p>
            <a:pPr marL="342900" lvl="1" indent="-342900">
              <a:buFontTx/>
              <a:buChar char="•"/>
            </a:pPr>
            <a:r>
              <a:rPr lang="en-US" sz="1800" b="1" dirty="0" smtClean="0"/>
              <a:t>Household and Business Activities (8.8)</a:t>
            </a:r>
            <a:r>
              <a:rPr lang="en-US" sz="1800" dirty="0" smtClean="0"/>
              <a:t> Continue to maintain and implement broad based education programs aimed at increasing awareness and disseminating BMP to urban and rural households and businesses</a:t>
            </a:r>
          </a:p>
          <a:p>
            <a:pPr lvl="1">
              <a:buNone/>
            </a:pPr>
            <a:endParaRPr lang="en-US" sz="2400" dirty="0" smtClean="0"/>
          </a:p>
          <a:p>
            <a:pPr lvl="1">
              <a:buNone/>
            </a:pPr>
            <a:endParaRPr lang="en-US" sz="2400" dirty="0" smtClean="0"/>
          </a:p>
          <a:p>
            <a:pPr lvl="1"/>
            <a:endParaRPr lang="en-US" sz="2400" dirty="0" smtClean="0"/>
          </a:p>
          <a:p>
            <a:pPr lvl="1"/>
            <a:endParaRPr lang="en-US" sz="2400"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Grant Project Task 1</a:t>
            </a:r>
            <a:endParaRPr lang="en-US" dirty="0"/>
          </a:p>
        </p:txBody>
      </p:sp>
      <p:sp>
        <p:nvSpPr>
          <p:cNvPr id="3" name="Content Placeholder 2"/>
          <p:cNvSpPr>
            <a:spLocks noGrp="1"/>
          </p:cNvSpPr>
          <p:nvPr>
            <p:ph idx="1"/>
          </p:nvPr>
        </p:nvSpPr>
        <p:spPr/>
        <p:txBody>
          <a:bodyPr/>
          <a:lstStyle/>
          <a:p>
            <a:r>
              <a:rPr lang="en-US" sz="2400" b="1" dirty="0" smtClean="0"/>
              <a:t>Planning and Input – </a:t>
            </a:r>
            <a:r>
              <a:rPr lang="en-US" sz="1800" dirty="0" smtClean="0"/>
              <a:t>Establish landowner database and collect stakeholder input through focus group meetings.</a:t>
            </a:r>
          </a:p>
          <a:p>
            <a:pPr lvl="1"/>
            <a:r>
              <a:rPr lang="en-US" sz="1800" b="1" dirty="0" smtClean="0"/>
              <a:t>Utilize the Watershed Approach</a:t>
            </a:r>
          </a:p>
          <a:p>
            <a:pPr>
              <a:buNone/>
            </a:pPr>
            <a:r>
              <a:rPr lang="en-US" sz="1800" dirty="0" smtClean="0"/>
              <a:t> </a:t>
            </a:r>
            <a:endParaRPr lang="en-US" sz="1800" dirty="0"/>
          </a:p>
        </p:txBody>
      </p:sp>
      <p:pic>
        <p:nvPicPr>
          <p:cNvPr id="4" name="Picture 3" descr="A sub-watershed focus group meeting with interested and concerned landowners in the Hamestring Creek sub-watershed of Clear Creek..JPG"/>
          <p:cNvPicPr>
            <a:picLocks noChangeAspect="1"/>
          </p:cNvPicPr>
          <p:nvPr/>
        </p:nvPicPr>
        <p:blipFill>
          <a:blip r:embed="rId3"/>
          <a:stretch>
            <a:fillRect/>
          </a:stretch>
        </p:blipFill>
        <p:spPr>
          <a:xfrm>
            <a:off x="6400800" y="2286000"/>
            <a:ext cx="1981200" cy="1485900"/>
          </a:xfrm>
          <a:prstGeom prst="rect">
            <a:avLst/>
          </a:prstGeom>
        </p:spPr>
      </p:pic>
      <p:pic>
        <p:nvPicPr>
          <p:cNvPr id="5" name="Picture 4" descr="DSCN1371.JPG"/>
          <p:cNvPicPr>
            <a:picLocks noChangeAspect="1"/>
          </p:cNvPicPr>
          <p:nvPr/>
        </p:nvPicPr>
        <p:blipFill>
          <a:blip r:embed="rId4"/>
          <a:stretch>
            <a:fillRect/>
          </a:stretch>
        </p:blipFill>
        <p:spPr>
          <a:xfrm>
            <a:off x="6375400" y="4191000"/>
            <a:ext cx="2032000" cy="1524000"/>
          </a:xfrm>
          <a:prstGeom prst="rect">
            <a:avLst/>
          </a:prstGeom>
        </p:spPr>
      </p:pic>
      <p:graphicFrame>
        <p:nvGraphicFramePr>
          <p:cNvPr id="17410" name="Object 2"/>
          <p:cNvGraphicFramePr>
            <a:graphicFrameLocks noChangeAspect="1"/>
          </p:cNvGraphicFramePr>
          <p:nvPr/>
        </p:nvGraphicFramePr>
        <p:xfrm>
          <a:off x="838200" y="2703999"/>
          <a:ext cx="3962400" cy="3061801"/>
        </p:xfrm>
        <a:graphic>
          <a:graphicData uri="http://schemas.openxmlformats.org/presentationml/2006/ole">
            <p:oleObj spid="_x0000_s17410" name="Acrobat Document" r:id="rId5" imgW="35640000" imgH="27540000" progId="AcroExch.Document.7">
              <p:embed/>
            </p:oleObj>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Grant Project Task 2</a:t>
            </a:r>
            <a:endParaRPr lang="en-US" dirty="0"/>
          </a:p>
        </p:txBody>
      </p:sp>
      <p:sp>
        <p:nvSpPr>
          <p:cNvPr id="3" name="Content Placeholder 2"/>
          <p:cNvSpPr>
            <a:spLocks noGrp="1"/>
          </p:cNvSpPr>
          <p:nvPr>
            <p:ph idx="1"/>
          </p:nvPr>
        </p:nvSpPr>
        <p:spPr>
          <a:xfrm>
            <a:off x="457200" y="1143000"/>
            <a:ext cx="8229600" cy="4983163"/>
          </a:xfrm>
        </p:spPr>
        <p:txBody>
          <a:bodyPr/>
          <a:lstStyle/>
          <a:p>
            <a:r>
              <a:rPr lang="en-US" sz="2400" b="1" dirty="0" smtClean="0"/>
              <a:t>Individual Landowner Riparian Assessments - </a:t>
            </a:r>
            <a:r>
              <a:rPr lang="en-US" sz="1800" dirty="0" smtClean="0"/>
              <a:t>Asses the condition of riparian lands, provide information and education on how to improve or maintain these areas, connect landowners with technical assistance needed.</a:t>
            </a:r>
          </a:p>
          <a:p>
            <a:endParaRPr lang="en-US" sz="1800" dirty="0" smtClean="0"/>
          </a:p>
          <a:p>
            <a:pPr lvl="1"/>
            <a:r>
              <a:rPr lang="en-US" sz="1400" dirty="0" smtClean="0"/>
              <a:t>108 Assessments</a:t>
            </a:r>
          </a:p>
          <a:p>
            <a:pPr lvl="1"/>
            <a:r>
              <a:rPr lang="en-US" sz="1400" dirty="0" smtClean="0"/>
              <a:t>269  improvements made so far</a:t>
            </a:r>
          </a:p>
          <a:p>
            <a:pPr lvl="1"/>
            <a:r>
              <a:rPr lang="en-US" sz="1400" dirty="0" smtClean="0"/>
              <a:t>46  leading to technical assistance beyond me</a:t>
            </a:r>
          </a:p>
          <a:p>
            <a:pPr lvl="2"/>
            <a:r>
              <a:rPr lang="en-US" sz="1000" dirty="0" smtClean="0"/>
              <a:t>FSA     -   CREP enrollment</a:t>
            </a:r>
          </a:p>
          <a:p>
            <a:pPr lvl="2"/>
            <a:r>
              <a:rPr lang="en-US" sz="1000" dirty="0" smtClean="0"/>
              <a:t>NRCS  -   EQIP enrollment</a:t>
            </a:r>
          </a:p>
          <a:p>
            <a:pPr lvl="2"/>
            <a:r>
              <a:rPr lang="en-US" sz="1000" dirty="0" smtClean="0"/>
              <a:t>Stream Team</a:t>
            </a:r>
          </a:p>
          <a:p>
            <a:pPr lvl="2"/>
            <a:r>
              <a:rPr lang="en-US" sz="1000" dirty="0" smtClean="0"/>
              <a:t>Watershed Conservation Resource Center</a:t>
            </a:r>
          </a:p>
          <a:p>
            <a:pPr lvl="2"/>
            <a:r>
              <a:rPr lang="en-US" sz="1000" dirty="0" smtClean="0"/>
              <a:t>Arkansas Forestry Commission</a:t>
            </a:r>
          </a:p>
          <a:p>
            <a:pPr lvl="2"/>
            <a:r>
              <a:rPr lang="en-US" sz="1000" dirty="0" smtClean="0"/>
              <a:t>Washington County Environmental Affairs </a:t>
            </a:r>
          </a:p>
          <a:p>
            <a:pPr lvl="2"/>
            <a:r>
              <a:rPr lang="en-US" sz="1000" dirty="0" smtClean="0"/>
              <a:t>Conservation District</a:t>
            </a:r>
          </a:p>
          <a:p>
            <a:pPr lvl="2">
              <a:buNone/>
            </a:pPr>
            <a:endParaRPr lang="en-US" sz="1000" dirty="0" smtClean="0"/>
          </a:p>
          <a:p>
            <a:pPr lvl="2"/>
            <a:endParaRPr lang="en-US" sz="1000" dirty="0" smtClean="0"/>
          </a:p>
          <a:p>
            <a:endParaRPr lang="en-US" sz="1800" dirty="0"/>
          </a:p>
        </p:txBody>
      </p:sp>
      <p:pic>
        <p:nvPicPr>
          <p:cNvPr id="4" name="Picture 3" descr="DSCN1299.JPG"/>
          <p:cNvPicPr>
            <a:picLocks noChangeAspect="1"/>
          </p:cNvPicPr>
          <p:nvPr/>
        </p:nvPicPr>
        <p:blipFill>
          <a:blip r:embed="rId2"/>
          <a:stretch>
            <a:fillRect/>
          </a:stretch>
        </p:blipFill>
        <p:spPr>
          <a:xfrm>
            <a:off x="6172200" y="2133600"/>
            <a:ext cx="2641600" cy="1981200"/>
          </a:xfrm>
          <a:prstGeom prst="rect">
            <a:avLst/>
          </a:prstGeom>
        </p:spPr>
      </p:pic>
      <p:pic>
        <p:nvPicPr>
          <p:cNvPr id="6" name="Picture 5" descr="DSCN1768.JPG"/>
          <p:cNvPicPr>
            <a:picLocks noChangeAspect="1"/>
          </p:cNvPicPr>
          <p:nvPr/>
        </p:nvPicPr>
        <p:blipFill>
          <a:blip r:embed="rId3"/>
          <a:stretch>
            <a:fillRect/>
          </a:stretch>
        </p:blipFill>
        <p:spPr>
          <a:xfrm>
            <a:off x="6172200" y="4267200"/>
            <a:ext cx="2667000" cy="20002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Grant Project Task 3</a:t>
            </a:r>
            <a:endParaRPr lang="en-US" dirty="0"/>
          </a:p>
        </p:txBody>
      </p:sp>
      <p:sp>
        <p:nvSpPr>
          <p:cNvPr id="3" name="Content Placeholder 2"/>
          <p:cNvSpPr>
            <a:spLocks noGrp="1"/>
          </p:cNvSpPr>
          <p:nvPr>
            <p:ph idx="1"/>
          </p:nvPr>
        </p:nvSpPr>
        <p:spPr>
          <a:xfrm>
            <a:off x="381000" y="1066800"/>
            <a:ext cx="8229600" cy="4525963"/>
          </a:xfrm>
        </p:spPr>
        <p:txBody>
          <a:bodyPr/>
          <a:lstStyle/>
          <a:p>
            <a:r>
              <a:rPr lang="en-US" sz="2400" b="1" dirty="0" smtClean="0"/>
              <a:t>Establish Riparian Management Implementation </a:t>
            </a:r>
            <a:r>
              <a:rPr lang="en-US" sz="1800" dirty="0" smtClean="0"/>
              <a:t>– Establish residential, municipal, and rural riparian management demonstration sites, and work with property owners, conservation organizations, technical service providers, municipalities, communities, and the University of Arkansas to encourage proper riparian management. </a:t>
            </a:r>
          </a:p>
          <a:p>
            <a:endParaRPr lang="en-US" sz="1800" dirty="0" smtClean="0"/>
          </a:p>
          <a:p>
            <a:r>
              <a:rPr lang="en-US" sz="1800" dirty="0" smtClean="0"/>
              <a:t>Collaborate with the City of </a:t>
            </a:r>
          </a:p>
          <a:p>
            <a:pPr>
              <a:buNone/>
            </a:pPr>
            <a:r>
              <a:rPr lang="en-US" sz="1800" dirty="0" smtClean="0"/>
              <a:t>      Fayetteville to develop a </a:t>
            </a:r>
            <a:r>
              <a:rPr lang="en-US" sz="1800" b="1" dirty="0" smtClean="0"/>
              <a:t>“</a:t>
            </a:r>
            <a:r>
              <a:rPr lang="en-US" sz="1800" b="1" i="1" dirty="0" smtClean="0"/>
              <a:t>streamside </a:t>
            </a:r>
          </a:p>
          <a:p>
            <a:pPr>
              <a:buNone/>
            </a:pPr>
            <a:r>
              <a:rPr lang="en-US" sz="1800" b="1" i="1" dirty="0" smtClean="0"/>
              <a:t>      protection ordinance”  </a:t>
            </a:r>
          </a:p>
          <a:p>
            <a:pPr lvl="1"/>
            <a:r>
              <a:rPr lang="en-US" sz="1400" dirty="0" smtClean="0"/>
              <a:t>15 demo sites</a:t>
            </a:r>
          </a:p>
          <a:p>
            <a:pPr lvl="1"/>
            <a:r>
              <a:rPr lang="en-US" sz="1400" dirty="0" smtClean="0"/>
              <a:t>1,200 streamside owners</a:t>
            </a:r>
          </a:p>
          <a:p>
            <a:pPr lvl="1"/>
            <a:r>
              <a:rPr lang="en-US" sz="1400" dirty="0" smtClean="0"/>
              <a:t>18 conservation organizations</a:t>
            </a:r>
          </a:p>
          <a:p>
            <a:pPr lvl="1"/>
            <a:r>
              <a:rPr lang="en-US" sz="1400" dirty="0" smtClean="0"/>
              <a:t>7 technical service providers</a:t>
            </a:r>
          </a:p>
          <a:p>
            <a:pPr lvl="1"/>
            <a:r>
              <a:rPr lang="en-US" sz="1400" dirty="0" smtClean="0"/>
              <a:t>5 municipalities</a:t>
            </a:r>
          </a:p>
          <a:p>
            <a:pPr lvl="1"/>
            <a:r>
              <a:rPr lang="en-US" sz="1400" dirty="0" smtClean="0"/>
              <a:t>3 communities</a:t>
            </a:r>
          </a:p>
          <a:p>
            <a:pPr lvl="1"/>
            <a:r>
              <a:rPr lang="en-US" sz="1400" dirty="0" smtClean="0"/>
              <a:t>University</a:t>
            </a:r>
          </a:p>
          <a:p>
            <a:endParaRPr lang="en-US" dirty="0"/>
          </a:p>
        </p:txBody>
      </p:sp>
      <p:pic>
        <p:nvPicPr>
          <p:cNvPr id="4" name="Picture 3" descr="Jim Green Buffer Sign Site.JPG"/>
          <p:cNvPicPr>
            <a:picLocks noChangeAspect="1"/>
          </p:cNvPicPr>
          <p:nvPr/>
        </p:nvPicPr>
        <p:blipFill>
          <a:blip r:embed="rId2"/>
          <a:stretch>
            <a:fillRect/>
          </a:stretch>
        </p:blipFill>
        <p:spPr>
          <a:xfrm>
            <a:off x="6629400" y="2362200"/>
            <a:ext cx="2133600" cy="1600200"/>
          </a:xfrm>
          <a:prstGeom prst="rect">
            <a:avLst/>
          </a:prstGeom>
        </p:spPr>
      </p:pic>
      <p:pic>
        <p:nvPicPr>
          <p:cNvPr id="6" name="Picture 5" descr="DSCN1616.JPG"/>
          <p:cNvPicPr>
            <a:picLocks noChangeAspect="1"/>
          </p:cNvPicPr>
          <p:nvPr/>
        </p:nvPicPr>
        <p:blipFill>
          <a:blip r:embed="rId3"/>
          <a:stretch>
            <a:fillRect/>
          </a:stretch>
        </p:blipFill>
        <p:spPr>
          <a:xfrm>
            <a:off x="4419600" y="2362200"/>
            <a:ext cx="2133600" cy="1600200"/>
          </a:xfrm>
          <a:prstGeom prst="rect">
            <a:avLst/>
          </a:prstGeom>
        </p:spPr>
      </p:pic>
      <p:pic>
        <p:nvPicPr>
          <p:cNvPr id="7" name="Picture 6" descr="DSCN1712.JPG"/>
          <p:cNvPicPr>
            <a:picLocks noChangeAspect="1"/>
          </p:cNvPicPr>
          <p:nvPr/>
        </p:nvPicPr>
        <p:blipFill>
          <a:blip r:embed="rId4"/>
          <a:stretch>
            <a:fillRect/>
          </a:stretch>
        </p:blipFill>
        <p:spPr>
          <a:xfrm>
            <a:off x="6629400" y="4114800"/>
            <a:ext cx="2133600" cy="1600200"/>
          </a:xfrm>
          <a:prstGeom prst="rect">
            <a:avLst/>
          </a:prstGeom>
        </p:spPr>
      </p:pic>
      <p:pic>
        <p:nvPicPr>
          <p:cNvPr id="8" name="Picture 7" descr="DSCN1833.JPG"/>
          <p:cNvPicPr>
            <a:picLocks noChangeAspect="1"/>
          </p:cNvPicPr>
          <p:nvPr/>
        </p:nvPicPr>
        <p:blipFill>
          <a:blip r:embed="rId5"/>
          <a:stretch>
            <a:fillRect/>
          </a:stretch>
        </p:blipFill>
        <p:spPr>
          <a:xfrm>
            <a:off x="4419600" y="4114800"/>
            <a:ext cx="2108200" cy="15811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Grant Project Task 4</a:t>
            </a:r>
            <a:endParaRPr lang="en-US" dirty="0"/>
          </a:p>
        </p:txBody>
      </p:sp>
      <p:sp>
        <p:nvSpPr>
          <p:cNvPr id="3" name="Content Placeholder 2"/>
          <p:cNvSpPr>
            <a:spLocks noGrp="1"/>
          </p:cNvSpPr>
          <p:nvPr>
            <p:ph idx="1"/>
          </p:nvPr>
        </p:nvSpPr>
        <p:spPr>
          <a:xfrm>
            <a:off x="457200" y="1066800"/>
            <a:ext cx="8229600" cy="5059363"/>
          </a:xfrm>
        </p:spPr>
        <p:txBody>
          <a:bodyPr/>
          <a:lstStyle/>
          <a:p>
            <a:r>
              <a:rPr lang="en-US" sz="2400" dirty="0" smtClean="0"/>
              <a:t>Public Outreach and Education - </a:t>
            </a:r>
            <a:r>
              <a:rPr lang="en-US" sz="1800" dirty="0" smtClean="0"/>
              <a:t> work in a grassroots-style synergistic effort with watershed, conservation, and municipal organizations, and watershed stakeholders to carry out individual contacts, school programs, creek walks, creek cleanups, riparian management workshops, a streamside assessment guide for landowners, media releases, and riparian buffer ordinance</a:t>
            </a:r>
          </a:p>
          <a:p>
            <a:pPr>
              <a:buNone/>
            </a:pPr>
            <a:r>
              <a:rPr lang="en-US" sz="1800" dirty="0" smtClean="0"/>
              <a:t>       input and education meetings.</a:t>
            </a:r>
            <a:endParaRPr lang="en-US" sz="2400" dirty="0"/>
          </a:p>
        </p:txBody>
      </p:sp>
      <p:pic>
        <p:nvPicPr>
          <p:cNvPr id="4" name="Picture 3" descr="FSA CREP 1-26-09 (3).JPG"/>
          <p:cNvPicPr>
            <a:picLocks noChangeAspect="1"/>
          </p:cNvPicPr>
          <p:nvPr/>
        </p:nvPicPr>
        <p:blipFill>
          <a:blip r:embed="rId2"/>
          <a:stretch>
            <a:fillRect/>
          </a:stretch>
        </p:blipFill>
        <p:spPr>
          <a:xfrm>
            <a:off x="6934200" y="2438400"/>
            <a:ext cx="1600200" cy="1200150"/>
          </a:xfrm>
          <a:prstGeom prst="rect">
            <a:avLst/>
          </a:prstGeom>
        </p:spPr>
      </p:pic>
      <p:pic>
        <p:nvPicPr>
          <p:cNvPr id="5" name="Picture 4" descr="gi workshop.JPG"/>
          <p:cNvPicPr>
            <a:picLocks noChangeAspect="1"/>
          </p:cNvPicPr>
          <p:nvPr/>
        </p:nvPicPr>
        <p:blipFill>
          <a:blip r:embed="rId3"/>
          <a:stretch>
            <a:fillRect/>
          </a:stretch>
        </p:blipFill>
        <p:spPr>
          <a:xfrm>
            <a:off x="6934200" y="3733800"/>
            <a:ext cx="1625600" cy="1219200"/>
          </a:xfrm>
          <a:prstGeom prst="rect">
            <a:avLst/>
          </a:prstGeom>
        </p:spPr>
      </p:pic>
      <p:pic>
        <p:nvPicPr>
          <p:cNvPr id="7" name="Picture 6" descr="DSCN2142.JPG"/>
          <p:cNvPicPr>
            <a:picLocks noChangeAspect="1"/>
          </p:cNvPicPr>
          <p:nvPr/>
        </p:nvPicPr>
        <p:blipFill>
          <a:blip r:embed="rId4"/>
          <a:stretch>
            <a:fillRect/>
          </a:stretch>
        </p:blipFill>
        <p:spPr>
          <a:xfrm>
            <a:off x="6934200" y="5029200"/>
            <a:ext cx="1658111" cy="1126651"/>
          </a:xfrm>
          <a:prstGeom prst="rect">
            <a:avLst/>
          </a:prstGeom>
        </p:spPr>
      </p:pic>
      <p:pic>
        <p:nvPicPr>
          <p:cNvPr id="8" name="Picture 7" descr="Lake Fayetteville Cleanup 540.jpg"/>
          <p:cNvPicPr>
            <a:picLocks noChangeAspect="1"/>
          </p:cNvPicPr>
          <p:nvPr/>
        </p:nvPicPr>
        <p:blipFill>
          <a:blip r:embed="rId5"/>
          <a:stretch>
            <a:fillRect/>
          </a:stretch>
        </p:blipFill>
        <p:spPr>
          <a:xfrm>
            <a:off x="5257800" y="5029200"/>
            <a:ext cx="1524000" cy="1144995"/>
          </a:xfrm>
          <a:prstGeom prst="rect">
            <a:avLst/>
          </a:prstGeom>
        </p:spPr>
      </p:pic>
      <p:pic>
        <p:nvPicPr>
          <p:cNvPr id="9" name="Picture 8" descr="DSCN1736.JPG"/>
          <p:cNvPicPr>
            <a:picLocks noChangeAspect="1"/>
          </p:cNvPicPr>
          <p:nvPr/>
        </p:nvPicPr>
        <p:blipFill>
          <a:blip r:embed="rId6"/>
          <a:stretch>
            <a:fillRect/>
          </a:stretch>
        </p:blipFill>
        <p:spPr>
          <a:xfrm>
            <a:off x="5257800" y="3733800"/>
            <a:ext cx="1549400" cy="1162050"/>
          </a:xfrm>
          <a:prstGeom prst="rect">
            <a:avLst/>
          </a:prstGeom>
        </p:spPr>
      </p:pic>
      <p:pic>
        <p:nvPicPr>
          <p:cNvPr id="10" name="Picture 9" descr="DSCN1737.JPG"/>
          <p:cNvPicPr>
            <a:picLocks noChangeAspect="1"/>
          </p:cNvPicPr>
          <p:nvPr/>
        </p:nvPicPr>
        <p:blipFill>
          <a:blip r:embed="rId7"/>
          <a:stretch>
            <a:fillRect/>
          </a:stretch>
        </p:blipFill>
        <p:spPr>
          <a:xfrm>
            <a:off x="3962400" y="3733800"/>
            <a:ext cx="1200150" cy="1600200"/>
          </a:xfrm>
          <a:prstGeom prst="rect">
            <a:avLst/>
          </a:prstGeom>
        </p:spPr>
      </p:pic>
      <p:pic>
        <p:nvPicPr>
          <p:cNvPr id="11" name="Picture 10" descr="DSCN1442.JPG"/>
          <p:cNvPicPr>
            <a:picLocks noChangeAspect="1"/>
          </p:cNvPicPr>
          <p:nvPr/>
        </p:nvPicPr>
        <p:blipFill>
          <a:blip r:embed="rId8"/>
          <a:stretch>
            <a:fillRect/>
          </a:stretch>
        </p:blipFill>
        <p:spPr>
          <a:xfrm>
            <a:off x="2286000" y="3733800"/>
            <a:ext cx="1524000" cy="1143000"/>
          </a:xfrm>
          <a:prstGeom prst="rect">
            <a:avLst/>
          </a:prstGeom>
        </p:spPr>
      </p:pic>
      <p:pic>
        <p:nvPicPr>
          <p:cNvPr id="12" name="Picture 11" descr="DSCN1423_01.JPG"/>
          <p:cNvPicPr>
            <a:picLocks noChangeAspect="1"/>
          </p:cNvPicPr>
          <p:nvPr/>
        </p:nvPicPr>
        <p:blipFill>
          <a:blip r:embed="rId9"/>
          <a:stretch>
            <a:fillRect/>
          </a:stretch>
        </p:blipFill>
        <p:spPr>
          <a:xfrm>
            <a:off x="2286000" y="5029200"/>
            <a:ext cx="1549400" cy="1162050"/>
          </a:xfrm>
          <a:prstGeom prst="rect">
            <a:avLst/>
          </a:prstGeom>
        </p:spPr>
      </p:pic>
      <p:pic>
        <p:nvPicPr>
          <p:cNvPr id="13" name="Picture 12" descr="Molly at Rain Barrel Workshop.JPG"/>
          <p:cNvPicPr>
            <a:picLocks noChangeAspect="1"/>
          </p:cNvPicPr>
          <p:nvPr/>
        </p:nvPicPr>
        <p:blipFill>
          <a:blip r:embed="rId10"/>
          <a:stretch>
            <a:fillRect/>
          </a:stretch>
        </p:blipFill>
        <p:spPr>
          <a:xfrm>
            <a:off x="609600" y="3733800"/>
            <a:ext cx="1524000" cy="1143000"/>
          </a:xfrm>
          <a:prstGeom prst="rect">
            <a:avLst/>
          </a:prstGeom>
        </p:spPr>
      </p:pic>
      <p:pic>
        <p:nvPicPr>
          <p:cNvPr id="22530" name="Picture 2" descr="http://www.accessfayetteville.org/government/strategic_planning/images/Streamside_Protection_/3_6_10_workshop_mingling.jpg"/>
          <p:cNvPicPr>
            <a:picLocks noChangeAspect="1" noChangeArrowheads="1"/>
          </p:cNvPicPr>
          <p:nvPr/>
        </p:nvPicPr>
        <p:blipFill>
          <a:blip r:embed="rId11"/>
          <a:srcRect/>
          <a:stretch>
            <a:fillRect/>
          </a:stretch>
        </p:blipFill>
        <p:spPr bwMode="auto">
          <a:xfrm>
            <a:off x="609600" y="5029200"/>
            <a:ext cx="1524000" cy="1143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Grant Project Task 4</a:t>
            </a:r>
            <a:endParaRPr lang="en-US" dirty="0"/>
          </a:p>
        </p:txBody>
      </p:sp>
      <p:sp>
        <p:nvSpPr>
          <p:cNvPr id="3" name="Content Placeholder 2"/>
          <p:cNvSpPr>
            <a:spLocks noGrp="1"/>
          </p:cNvSpPr>
          <p:nvPr>
            <p:ph idx="1"/>
          </p:nvPr>
        </p:nvSpPr>
        <p:spPr/>
        <p:txBody>
          <a:bodyPr/>
          <a:lstStyle/>
          <a:p>
            <a:r>
              <a:rPr lang="en-US" sz="2000" dirty="0" smtClean="0"/>
              <a:t>Bi-monthly newsletter mailed to 1,800 streamside landowners </a:t>
            </a:r>
          </a:p>
          <a:p>
            <a:r>
              <a:rPr lang="en-US" sz="2000" dirty="0" smtClean="0"/>
              <a:t>587 participants at 7 creek clean-ups - </a:t>
            </a:r>
            <a:r>
              <a:rPr lang="en-US" sz="1600" dirty="0" smtClean="0"/>
              <a:t>5 associated fact sheets </a:t>
            </a:r>
          </a:p>
          <a:p>
            <a:r>
              <a:rPr lang="en-US" sz="2000" dirty="0" smtClean="0"/>
              <a:t>169 volunteers for 72 buffer plantings - </a:t>
            </a:r>
            <a:r>
              <a:rPr lang="en-US" sz="1600" dirty="0" smtClean="0"/>
              <a:t>3.5 miles buffers installed </a:t>
            </a:r>
          </a:p>
          <a:p>
            <a:r>
              <a:rPr lang="en-US" sz="2000" dirty="0" smtClean="0"/>
              <a:t>236 participants in 12 ordinance input meetings </a:t>
            </a:r>
          </a:p>
          <a:p>
            <a:pPr lvl="1"/>
            <a:r>
              <a:rPr lang="en-US" sz="1600" dirty="0" smtClean="0"/>
              <a:t>100 % found this process beneficial </a:t>
            </a:r>
          </a:p>
          <a:p>
            <a:pPr lvl="1"/>
            <a:r>
              <a:rPr lang="en-US" sz="1600" dirty="0" smtClean="0"/>
              <a:t>91% found education was beneficial for giving ordinance input </a:t>
            </a:r>
          </a:p>
          <a:p>
            <a:pPr lvl="1"/>
            <a:r>
              <a:rPr lang="en-US" sz="1600" dirty="0" smtClean="0"/>
              <a:t>98% learned more about functions and values of riparian areas</a:t>
            </a:r>
          </a:p>
          <a:p>
            <a:r>
              <a:rPr lang="en-US" sz="2000" dirty="0" smtClean="0"/>
              <a:t>530 participants at 20 other educational programs</a:t>
            </a:r>
          </a:p>
          <a:p>
            <a:r>
              <a:rPr lang="en-US" sz="2000" dirty="0" smtClean="0"/>
              <a:t>21 new educational materials in all made so far </a:t>
            </a:r>
          </a:p>
          <a:p>
            <a:r>
              <a:rPr lang="en-US" sz="2000" dirty="0" smtClean="0"/>
              <a:t>Presented at AWRC and National County Ag Agents Conference</a:t>
            </a:r>
          </a:p>
          <a:p>
            <a:endParaRPr lang="en-US" sz="2000" dirty="0" smtClean="0"/>
          </a:p>
          <a:p>
            <a:r>
              <a:rPr lang="en-US" sz="2000" dirty="0" smtClean="0"/>
              <a:t>Still need to complete Streamside Landowners Assessment Guide – </a:t>
            </a:r>
            <a:r>
              <a:rPr lang="en-US" sz="2000" b="1" i="1" dirty="0" smtClean="0"/>
              <a:t>Stream*A*</a:t>
            </a:r>
            <a:r>
              <a:rPr lang="en-US" sz="2000" b="1" i="1" dirty="0" err="1" smtClean="0"/>
              <a:t>Syst</a:t>
            </a:r>
            <a:r>
              <a:rPr lang="en-US" sz="2000" dirty="0" smtClean="0"/>
              <a:t> </a:t>
            </a:r>
            <a:endParaRPr lang="en-US" sz="1600" dirty="0" smtClean="0"/>
          </a:p>
          <a:p>
            <a:pPr lvl="1"/>
            <a:endParaRPr lang="en-US" sz="1600" dirty="0" smtClean="0"/>
          </a:p>
          <a:p>
            <a:pPr>
              <a:buNone/>
            </a:pP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Grant Project Task 5</a:t>
            </a:r>
            <a:endParaRPr lang="en-US" dirty="0"/>
          </a:p>
        </p:txBody>
      </p:sp>
      <p:sp>
        <p:nvSpPr>
          <p:cNvPr id="3" name="Content Placeholder 2"/>
          <p:cNvSpPr>
            <a:spLocks noGrp="1"/>
          </p:cNvSpPr>
          <p:nvPr>
            <p:ph idx="1"/>
          </p:nvPr>
        </p:nvSpPr>
        <p:spPr>
          <a:xfrm>
            <a:off x="457200" y="1143000"/>
            <a:ext cx="8229600" cy="4983163"/>
          </a:xfrm>
        </p:spPr>
        <p:txBody>
          <a:bodyPr/>
          <a:lstStyle/>
          <a:p>
            <a:r>
              <a:rPr lang="en-US" dirty="0" smtClean="0"/>
              <a:t>Technology Transfer -</a:t>
            </a:r>
            <a:r>
              <a:rPr lang="en-US" sz="1800" dirty="0" smtClean="0"/>
              <a:t> Share successful methods for fostering participation, affecting public policy positively, and inciting BMP implementation and conservation program adoption among riparian landowners with watershed and conservation organizations, county, state, and federal agencies. This project will serve as a model for organizations and agencies that are working to affect conservation practices among riparian landowners throughout the Illinois River Watershed, Beaver Lake Watershed, and Beyond.      </a:t>
            </a:r>
          </a:p>
          <a:p>
            <a:pPr lvl="1"/>
            <a:r>
              <a:rPr lang="en-US" sz="1400" dirty="0" smtClean="0"/>
              <a:t>Showed  3 watershed organizations it is okay to work with tough policy like a riparian ordinance</a:t>
            </a:r>
          </a:p>
          <a:p>
            <a:pPr lvl="1"/>
            <a:r>
              <a:rPr lang="en-US" sz="1400" dirty="0" smtClean="0"/>
              <a:t>Showing other watershed organizations how to approach the topic of land use planning</a:t>
            </a:r>
          </a:p>
          <a:p>
            <a:pPr lvl="1"/>
            <a:r>
              <a:rPr lang="en-US" sz="1400" dirty="0" smtClean="0"/>
              <a:t>Helped 1 organization get a better logo</a:t>
            </a:r>
          </a:p>
          <a:p>
            <a:pPr lvl="1"/>
            <a:r>
              <a:rPr lang="en-US" sz="1400" dirty="0" smtClean="0"/>
              <a:t>Helped 4 organizations have more impactful events</a:t>
            </a:r>
          </a:p>
          <a:p>
            <a:pPr lvl="1"/>
            <a:r>
              <a:rPr lang="en-US" sz="1400" dirty="0" smtClean="0"/>
              <a:t>Showed the FSA how to identify streamside landowners for the CREP program</a:t>
            </a:r>
          </a:p>
          <a:p>
            <a:pPr lvl="1"/>
            <a:r>
              <a:rPr lang="en-US" sz="1400" dirty="0" smtClean="0"/>
              <a:t>Showed 2 organizations how to best educate elected officials and involve the public</a:t>
            </a:r>
          </a:p>
          <a:p>
            <a:pPr lvl="1"/>
            <a:r>
              <a:rPr lang="en-US" sz="1400" dirty="0" smtClean="0"/>
              <a:t>Shared techniques for outreach and education with several other watershed organizations across the state</a:t>
            </a:r>
          </a:p>
          <a:p>
            <a:pPr lvl="1"/>
            <a:endParaRPr lang="en-US" sz="14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Partners</a:t>
            </a:r>
            <a:endParaRPr lang="en-US" dirty="0"/>
          </a:p>
        </p:txBody>
      </p:sp>
      <p:pic>
        <p:nvPicPr>
          <p:cNvPr id="4" name="Content Placeholder 3" descr="WCEA.png"/>
          <p:cNvPicPr>
            <a:picLocks noGrp="1" noChangeAspect="1"/>
          </p:cNvPicPr>
          <p:nvPr>
            <p:ph idx="1"/>
          </p:nvPr>
        </p:nvPicPr>
        <p:blipFill>
          <a:blip r:embed="rId2"/>
          <a:stretch>
            <a:fillRect/>
          </a:stretch>
        </p:blipFill>
        <p:spPr>
          <a:xfrm>
            <a:off x="4800600" y="1600200"/>
            <a:ext cx="1066800" cy="1057317"/>
          </a:xfrm>
        </p:spPr>
      </p:pic>
      <p:pic>
        <p:nvPicPr>
          <p:cNvPr id="7" name="Picture 6" descr="Stream Team.png"/>
          <p:cNvPicPr>
            <a:picLocks noChangeAspect="1"/>
          </p:cNvPicPr>
          <p:nvPr/>
        </p:nvPicPr>
        <p:blipFill>
          <a:blip r:embed="rId3"/>
          <a:stretch>
            <a:fillRect/>
          </a:stretch>
        </p:blipFill>
        <p:spPr>
          <a:xfrm>
            <a:off x="6019800" y="1676399"/>
            <a:ext cx="990600" cy="983343"/>
          </a:xfrm>
          <a:prstGeom prst="rect">
            <a:avLst/>
          </a:prstGeom>
        </p:spPr>
      </p:pic>
      <p:pic>
        <p:nvPicPr>
          <p:cNvPr id="8" name="Picture 7" descr="NRCSlogo2color.jpg"/>
          <p:cNvPicPr>
            <a:picLocks noChangeAspect="1"/>
          </p:cNvPicPr>
          <p:nvPr/>
        </p:nvPicPr>
        <p:blipFill>
          <a:blip r:embed="rId4"/>
          <a:stretch>
            <a:fillRect/>
          </a:stretch>
        </p:blipFill>
        <p:spPr>
          <a:xfrm>
            <a:off x="381000" y="2971800"/>
            <a:ext cx="2133600" cy="569768"/>
          </a:xfrm>
          <a:prstGeom prst="rect">
            <a:avLst/>
          </a:prstGeom>
        </p:spPr>
      </p:pic>
      <p:pic>
        <p:nvPicPr>
          <p:cNvPr id="10" name="Picture 9" descr="Logo-url.jpg"/>
          <p:cNvPicPr>
            <a:picLocks noChangeAspect="1"/>
          </p:cNvPicPr>
          <p:nvPr/>
        </p:nvPicPr>
        <p:blipFill>
          <a:blip r:embed="rId5"/>
          <a:stretch>
            <a:fillRect/>
          </a:stretch>
        </p:blipFill>
        <p:spPr>
          <a:xfrm>
            <a:off x="4267200" y="4191000"/>
            <a:ext cx="1600200" cy="926670"/>
          </a:xfrm>
          <a:prstGeom prst="rect">
            <a:avLst/>
          </a:prstGeom>
        </p:spPr>
      </p:pic>
      <p:pic>
        <p:nvPicPr>
          <p:cNvPr id="11" name="Picture 10" descr="FF logo.GIF"/>
          <p:cNvPicPr>
            <a:picLocks noChangeAspect="1"/>
          </p:cNvPicPr>
          <p:nvPr/>
        </p:nvPicPr>
        <p:blipFill>
          <a:blip r:embed="rId6"/>
          <a:stretch>
            <a:fillRect/>
          </a:stretch>
        </p:blipFill>
        <p:spPr>
          <a:xfrm>
            <a:off x="2971800" y="3047999"/>
            <a:ext cx="2057400" cy="856665"/>
          </a:xfrm>
          <a:prstGeom prst="rect">
            <a:avLst/>
          </a:prstGeom>
        </p:spPr>
      </p:pic>
      <p:pic>
        <p:nvPicPr>
          <p:cNvPr id="12" name="Picture 11" descr="epafiles_logo_epaseal.gif"/>
          <p:cNvPicPr>
            <a:picLocks noChangeAspect="1"/>
          </p:cNvPicPr>
          <p:nvPr/>
        </p:nvPicPr>
        <p:blipFill>
          <a:blip r:embed="rId7"/>
          <a:stretch>
            <a:fillRect/>
          </a:stretch>
        </p:blipFill>
        <p:spPr>
          <a:xfrm>
            <a:off x="1371600" y="304800"/>
            <a:ext cx="1333500" cy="1057275"/>
          </a:xfrm>
          <a:prstGeom prst="rect">
            <a:avLst/>
          </a:prstGeom>
        </p:spPr>
      </p:pic>
      <p:pic>
        <p:nvPicPr>
          <p:cNvPr id="13" name="Picture 12" descr="CD logo.png"/>
          <p:cNvPicPr>
            <a:picLocks noChangeAspect="1"/>
          </p:cNvPicPr>
          <p:nvPr/>
        </p:nvPicPr>
        <p:blipFill>
          <a:blip r:embed="rId8"/>
          <a:stretch>
            <a:fillRect/>
          </a:stretch>
        </p:blipFill>
        <p:spPr>
          <a:xfrm>
            <a:off x="304800" y="4267200"/>
            <a:ext cx="2118153" cy="838200"/>
          </a:xfrm>
          <a:prstGeom prst="rect">
            <a:avLst/>
          </a:prstGeom>
        </p:spPr>
      </p:pic>
      <p:pic>
        <p:nvPicPr>
          <p:cNvPr id="14" name="Picture 13" descr="bwd300color.jpg"/>
          <p:cNvPicPr>
            <a:picLocks noChangeAspect="1"/>
          </p:cNvPicPr>
          <p:nvPr/>
        </p:nvPicPr>
        <p:blipFill>
          <a:blip r:embed="rId9"/>
          <a:stretch>
            <a:fillRect/>
          </a:stretch>
        </p:blipFill>
        <p:spPr>
          <a:xfrm>
            <a:off x="457200" y="3581400"/>
            <a:ext cx="1828800" cy="463296"/>
          </a:xfrm>
          <a:prstGeom prst="rect">
            <a:avLst/>
          </a:prstGeom>
        </p:spPr>
      </p:pic>
      <p:pic>
        <p:nvPicPr>
          <p:cNvPr id="15" name="Picture 14" descr="ANRC Seal.GIF"/>
          <p:cNvPicPr>
            <a:picLocks noChangeAspect="1"/>
          </p:cNvPicPr>
          <p:nvPr/>
        </p:nvPicPr>
        <p:blipFill>
          <a:blip r:embed="rId10"/>
          <a:stretch>
            <a:fillRect/>
          </a:stretch>
        </p:blipFill>
        <p:spPr>
          <a:xfrm>
            <a:off x="304800" y="381000"/>
            <a:ext cx="993005" cy="990600"/>
          </a:xfrm>
          <a:prstGeom prst="rect">
            <a:avLst/>
          </a:prstGeom>
        </p:spPr>
      </p:pic>
      <p:pic>
        <p:nvPicPr>
          <p:cNvPr id="16" name="Picture 15" descr="AWAG_logo[1].jpg"/>
          <p:cNvPicPr>
            <a:picLocks noChangeAspect="1"/>
          </p:cNvPicPr>
          <p:nvPr/>
        </p:nvPicPr>
        <p:blipFill>
          <a:blip r:embed="rId11"/>
          <a:stretch>
            <a:fillRect/>
          </a:stretch>
        </p:blipFill>
        <p:spPr>
          <a:xfrm>
            <a:off x="381000" y="1600200"/>
            <a:ext cx="945671" cy="1066800"/>
          </a:xfrm>
          <a:prstGeom prst="rect">
            <a:avLst/>
          </a:prstGeom>
        </p:spPr>
      </p:pic>
      <p:pic>
        <p:nvPicPr>
          <p:cNvPr id="17" name="Picture 16" descr="1 inch logo 150dpi.jpg"/>
          <p:cNvPicPr>
            <a:picLocks noChangeAspect="1"/>
          </p:cNvPicPr>
          <p:nvPr/>
        </p:nvPicPr>
        <p:blipFill>
          <a:blip r:embed="rId12"/>
          <a:stretch>
            <a:fillRect/>
          </a:stretch>
        </p:blipFill>
        <p:spPr>
          <a:xfrm>
            <a:off x="3124200" y="1524000"/>
            <a:ext cx="1451429" cy="609600"/>
          </a:xfrm>
          <a:prstGeom prst="rect">
            <a:avLst/>
          </a:prstGeom>
        </p:spPr>
      </p:pic>
      <p:pic>
        <p:nvPicPr>
          <p:cNvPr id="18" name="Picture 64" descr="AFC color logo_3d_smaller.JPG"/>
          <p:cNvPicPr>
            <a:picLocks noChangeAspect="1"/>
          </p:cNvPicPr>
          <p:nvPr/>
        </p:nvPicPr>
        <p:blipFill>
          <a:blip r:embed="rId13"/>
          <a:srcRect/>
          <a:stretch>
            <a:fillRect/>
          </a:stretch>
        </p:blipFill>
        <p:spPr bwMode="auto">
          <a:xfrm>
            <a:off x="1600199" y="1600200"/>
            <a:ext cx="1065645" cy="990600"/>
          </a:xfrm>
          <a:prstGeom prst="rect">
            <a:avLst/>
          </a:prstGeom>
          <a:noFill/>
          <a:ln w="9525">
            <a:noFill/>
            <a:miter lim="800000"/>
            <a:headEnd/>
            <a:tailEnd/>
          </a:ln>
        </p:spPr>
      </p:pic>
      <p:pic>
        <p:nvPicPr>
          <p:cNvPr id="19" name="Picture 65" descr="FIB_logo_small.jpg"/>
          <p:cNvPicPr>
            <a:picLocks noChangeAspect="1"/>
          </p:cNvPicPr>
          <p:nvPr/>
        </p:nvPicPr>
        <p:blipFill>
          <a:blip r:embed="rId14"/>
          <a:srcRect/>
          <a:stretch>
            <a:fillRect/>
          </a:stretch>
        </p:blipFill>
        <p:spPr bwMode="auto">
          <a:xfrm>
            <a:off x="2895600" y="4191000"/>
            <a:ext cx="914400" cy="780288"/>
          </a:xfrm>
          <a:prstGeom prst="rect">
            <a:avLst/>
          </a:prstGeom>
          <a:noFill/>
          <a:ln w="9525">
            <a:noFill/>
            <a:miter lim="800000"/>
            <a:headEnd/>
            <a:tailEnd/>
          </a:ln>
        </p:spPr>
      </p:pic>
      <p:pic>
        <p:nvPicPr>
          <p:cNvPr id="20" name="Picture 66" descr="UA-MG_med.png"/>
          <p:cNvPicPr>
            <a:picLocks noChangeAspect="1"/>
          </p:cNvPicPr>
          <p:nvPr/>
        </p:nvPicPr>
        <p:blipFill>
          <a:blip r:embed="rId15"/>
          <a:srcRect/>
          <a:stretch>
            <a:fillRect/>
          </a:stretch>
        </p:blipFill>
        <p:spPr bwMode="auto">
          <a:xfrm>
            <a:off x="5334000" y="3048000"/>
            <a:ext cx="1828800" cy="867905"/>
          </a:xfrm>
          <a:prstGeom prst="rect">
            <a:avLst/>
          </a:prstGeom>
          <a:noFill/>
          <a:ln w="9525">
            <a:noFill/>
            <a:miter lim="800000"/>
            <a:headEnd/>
            <a:tailEnd/>
          </a:ln>
        </p:spPr>
      </p:pic>
      <p:pic>
        <p:nvPicPr>
          <p:cNvPr id="21" name="Picture 67" descr="image001.jpg"/>
          <p:cNvPicPr>
            <a:picLocks noChangeAspect="1"/>
          </p:cNvPicPr>
          <p:nvPr/>
        </p:nvPicPr>
        <p:blipFill>
          <a:blip r:embed="rId16"/>
          <a:srcRect/>
          <a:stretch>
            <a:fillRect/>
          </a:stretch>
        </p:blipFill>
        <p:spPr bwMode="auto">
          <a:xfrm>
            <a:off x="3276600" y="2209800"/>
            <a:ext cx="1182979" cy="649288"/>
          </a:xfrm>
          <a:prstGeom prst="rect">
            <a:avLst/>
          </a:prstGeom>
          <a:noFill/>
          <a:ln w="9525">
            <a:noFill/>
            <a:miter lim="800000"/>
            <a:headEnd/>
            <a:tailEnd/>
          </a:ln>
        </p:spPr>
      </p:pic>
      <p:pic>
        <p:nvPicPr>
          <p:cNvPr id="22" name="Picture 63" descr="IRWP logo.JPG"/>
          <p:cNvPicPr>
            <a:picLocks noChangeAspect="1"/>
          </p:cNvPicPr>
          <p:nvPr/>
        </p:nvPicPr>
        <p:blipFill>
          <a:blip r:embed="rId17"/>
          <a:srcRect/>
          <a:stretch>
            <a:fillRect/>
          </a:stretch>
        </p:blipFill>
        <p:spPr bwMode="auto">
          <a:xfrm>
            <a:off x="7391400" y="2895600"/>
            <a:ext cx="1219200" cy="968964"/>
          </a:xfrm>
          <a:prstGeom prst="rect">
            <a:avLst/>
          </a:prstGeom>
          <a:noFill/>
          <a:ln w="9525">
            <a:noFill/>
            <a:miter lim="800000"/>
            <a:headEnd/>
            <a:tailEnd/>
          </a:ln>
        </p:spPr>
      </p:pic>
      <p:pic>
        <p:nvPicPr>
          <p:cNvPr id="23" name="Picture 53" descr="2009 COF Logo copy.jpg"/>
          <p:cNvPicPr>
            <a:picLocks noChangeAspect="1"/>
          </p:cNvPicPr>
          <p:nvPr/>
        </p:nvPicPr>
        <p:blipFill>
          <a:blip r:embed="rId18"/>
          <a:srcRect/>
          <a:stretch>
            <a:fillRect/>
          </a:stretch>
        </p:blipFill>
        <p:spPr bwMode="auto">
          <a:xfrm>
            <a:off x="6400800" y="457200"/>
            <a:ext cx="1866900" cy="808038"/>
          </a:xfrm>
          <a:prstGeom prst="rect">
            <a:avLst/>
          </a:prstGeom>
          <a:noFill/>
          <a:ln w="9525">
            <a:noFill/>
            <a:miter lim="800000"/>
            <a:headEnd/>
            <a:tailEnd/>
          </a:ln>
        </p:spPr>
      </p:pic>
      <p:pic>
        <p:nvPicPr>
          <p:cNvPr id="24" name="Picture 71" descr="AWRC_II.jpg"/>
          <p:cNvPicPr>
            <a:picLocks noChangeAspect="1"/>
          </p:cNvPicPr>
          <p:nvPr/>
        </p:nvPicPr>
        <p:blipFill>
          <a:blip r:embed="rId19"/>
          <a:srcRect/>
          <a:stretch>
            <a:fillRect/>
          </a:stretch>
        </p:blipFill>
        <p:spPr bwMode="auto">
          <a:xfrm>
            <a:off x="7239000" y="1676400"/>
            <a:ext cx="1409700" cy="876300"/>
          </a:xfrm>
          <a:prstGeom prst="rect">
            <a:avLst/>
          </a:prstGeom>
          <a:noFill/>
          <a:ln w="9525">
            <a:noFill/>
            <a:miter lim="800000"/>
            <a:headEnd/>
            <a:tailEnd/>
          </a:ln>
        </p:spPr>
      </p:pic>
      <p:sp>
        <p:nvSpPr>
          <p:cNvPr id="25" name="TextBox 24"/>
          <p:cNvSpPr txBox="1"/>
          <p:nvPr/>
        </p:nvSpPr>
        <p:spPr>
          <a:xfrm>
            <a:off x="6096000" y="4267200"/>
            <a:ext cx="2743200" cy="1200329"/>
          </a:xfrm>
          <a:prstGeom prst="rect">
            <a:avLst/>
          </a:prstGeom>
          <a:noFill/>
        </p:spPr>
        <p:txBody>
          <a:bodyPr wrap="square" rtlCol="0">
            <a:spAutoFit/>
          </a:bodyPr>
          <a:lstStyle/>
          <a:p>
            <a:r>
              <a:rPr lang="en-US" dirty="0" smtClean="0"/>
              <a:t>Crop Soil and Environmental Science Club</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Sponsors</a:t>
            </a:r>
            <a:endParaRPr lang="en-US" dirty="0"/>
          </a:p>
        </p:txBody>
      </p:sp>
      <p:pic>
        <p:nvPicPr>
          <p:cNvPr id="4" name="Content Placeholder 3" descr="2008 GAC T-shirt back copy.jpg"/>
          <p:cNvPicPr>
            <a:picLocks noGrp="1" noChangeAspect="1"/>
          </p:cNvPicPr>
          <p:nvPr>
            <p:ph idx="1"/>
          </p:nvPr>
        </p:nvPicPr>
        <p:blipFill>
          <a:blip r:embed="rId3"/>
          <a:stretch>
            <a:fillRect/>
          </a:stretch>
        </p:blipFill>
        <p:spPr>
          <a:xfrm>
            <a:off x="5791200" y="4724400"/>
            <a:ext cx="1094939" cy="1295400"/>
          </a:xfrm>
        </p:spPr>
      </p:pic>
      <p:pic>
        <p:nvPicPr>
          <p:cNvPr id="5" name="Picture 4" descr="ACC07LogoBlue.GIF"/>
          <p:cNvPicPr>
            <a:picLocks noChangeAspect="1"/>
          </p:cNvPicPr>
          <p:nvPr/>
        </p:nvPicPr>
        <p:blipFill>
          <a:blip r:embed="rId4"/>
          <a:stretch>
            <a:fillRect/>
          </a:stretch>
        </p:blipFill>
        <p:spPr>
          <a:xfrm>
            <a:off x="2286000" y="1066800"/>
            <a:ext cx="1223276" cy="1219200"/>
          </a:xfrm>
          <a:prstGeom prst="rect">
            <a:avLst/>
          </a:prstGeom>
        </p:spPr>
      </p:pic>
      <p:pic>
        <p:nvPicPr>
          <p:cNvPr id="6" name="Picture 5" descr="AED_WebReady.jpg"/>
          <p:cNvPicPr>
            <a:picLocks noChangeAspect="1"/>
          </p:cNvPicPr>
          <p:nvPr/>
        </p:nvPicPr>
        <p:blipFill>
          <a:blip r:embed="rId5"/>
          <a:stretch>
            <a:fillRect/>
          </a:stretch>
        </p:blipFill>
        <p:spPr>
          <a:xfrm>
            <a:off x="4343400" y="1066800"/>
            <a:ext cx="1219200" cy="1224097"/>
          </a:xfrm>
          <a:prstGeom prst="rect">
            <a:avLst/>
          </a:prstGeom>
        </p:spPr>
      </p:pic>
      <p:pic>
        <p:nvPicPr>
          <p:cNvPr id="7" name="Picture 6" descr="Cargill-_black_1c_web_lg.jpg"/>
          <p:cNvPicPr>
            <a:picLocks noChangeAspect="1"/>
          </p:cNvPicPr>
          <p:nvPr/>
        </p:nvPicPr>
        <p:blipFill>
          <a:blip r:embed="rId6"/>
          <a:stretch>
            <a:fillRect/>
          </a:stretch>
        </p:blipFill>
        <p:spPr>
          <a:xfrm>
            <a:off x="3962400" y="3733800"/>
            <a:ext cx="2667000" cy="916214"/>
          </a:xfrm>
          <a:prstGeom prst="rect">
            <a:avLst/>
          </a:prstGeom>
        </p:spPr>
      </p:pic>
      <p:pic>
        <p:nvPicPr>
          <p:cNvPr id="8" name="Picture 7" descr="FCS NEW logo Small-FarmCredit-Black-Green.JPG"/>
          <p:cNvPicPr>
            <a:picLocks noChangeAspect="1"/>
          </p:cNvPicPr>
          <p:nvPr/>
        </p:nvPicPr>
        <p:blipFill>
          <a:blip r:embed="rId7"/>
          <a:stretch>
            <a:fillRect/>
          </a:stretch>
        </p:blipFill>
        <p:spPr>
          <a:xfrm>
            <a:off x="304800" y="3048000"/>
            <a:ext cx="3505200" cy="509016"/>
          </a:xfrm>
          <a:prstGeom prst="rect">
            <a:avLst/>
          </a:prstGeom>
        </p:spPr>
      </p:pic>
      <p:pic>
        <p:nvPicPr>
          <p:cNvPr id="9" name="Picture 8" descr="HighRes_eps_7496Tagline[1].jpg"/>
          <p:cNvPicPr>
            <a:picLocks noChangeAspect="1"/>
          </p:cNvPicPr>
          <p:nvPr/>
        </p:nvPicPr>
        <p:blipFill>
          <a:blip r:embed="rId8"/>
          <a:stretch>
            <a:fillRect/>
          </a:stretch>
        </p:blipFill>
        <p:spPr>
          <a:xfrm>
            <a:off x="6324600" y="1066800"/>
            <a:ext cx="1600200" cy="1040780"/>
          </a:xfrm>
          <a:prstGeom prst="rect">
            <a:avLst/>
          </a:prstGeom>
        </p:spPr>
      </p:pic>
      <p:pic>
        <p:nvPicPr>
          <p:cNvPr id="10" name="Picture 9" descr="KRUCartographics_Logo.tif"/>
          <p:cNvPicPr>
            <a:picLocks noChangeAspect="1"/>
          </p:cNvPicPr>
          <p:nvPr/>
        </p:nvPicPr>
        <p:blipFill>
          <a:blip r:embed="rId9"/>
          <a:stretch>
            <a:fillRect/>
          </a:stretch>
        </p:blipFill>
        <p:spPr>
          <a:xfrm>
            <a:off x="457199" y="3733800"/>
            <a:ext cx="1649207" cy="1143000"/>
          </a:xfrm>
          <a:prstGeom prst="rect">
            <a:avLst/>
          </a:prstGeom>
        </p:spPr>
      </p:pic>
      <p:pic>
        <p:nvPicPr>
          <p:cNvPr id="11" name="Picture 10" descr="Ozark Hz RGB.jpg"/>
          <p:cNvPicPr>
            <a:picLocks noChangeAspect="1"/>
          </p:cNvPicPr>
          <p:nvPr/>
        </p:nvPicPr>
        <p:blipFill>
          <a:blip r:embed="rId10"/>
          <a:stretch>
            <a:fillRect/>
          </a:stretch>
        </p:blipFill>
        <p:spPr>
          <a:xfrm>
            <a:off x="7162800" y="4876800"/>
            <a:ext cx="1219200" cy="848679"/>
          </a:xfrm>
          <a:prstGeom prst="rect">
            <a:avLst/>
          </a:prstGeom>
        </p:spPr>
      </p:pic>
      <p:pic>
        <p:nvPicPr>
          <p:cNvPr id="12" name="Picture 11" descr="Ozark_Society_Logo(1).JPG"/>
          <p:cNvPicPr>
            <a:picLocks noChangeAspect="1"/>
          </p:cNvPicPr>
          <p:nvPr/>
        </p:nvPicPr>
        <p:blipFill>
          <a:blip r:embed="rId11"/>
          <a:stretch>
            <a:fillRect/>
          </a:stretch>
        </p:blipFill>
        <p:spPr>
          <a:xfrm>
            <a:off x="4343400" y="4800600"/>
            <a:ext cx="1066800" cy="1066800"/>
          </a:xfrm>
          <a:prstGeom prst="rect">
            <a:avLst/>
          </a:prstGeom>
        </p:spPr>
      </p:pic>
      <p:pic>
        <p:nvPicPr>
          <p:cNvPr id="13" name="Picture 12" descr="TFI_color_horiz.jpg"/>
          <p:cNvPicPr>
            <a:picLocks noChangeAspect="1"/>
          </p:cNvPicPr>
          <p:nvPr/>
        </p:nvPicPr>
        <p:blipFill>
          <a:blip r:embed="rId12"/>
          <a:stretch>
            <a:fillRect/>
          </a:stretch>
        </p:blipFill>
        <p:spPr>
          <a:xfrm>
            <a:off x="5867400" y="2514600"/>
            <a:ext cx="2286000" cy="463110"/>
          </a:xfrm>
          <a:prstGeom prst="rect">
            <a:avLst/>
          </a:prstGeom>
        </p:spPr>
      </p:pic>
      <p:pic>
        <p:nvPicPr>
          <p:cNvPr id="14" name="Picture 13" descr="RufusFramed.jpg"/>
          <p:cNvPicPr>
            <a:picLocks noChangeAspect="1"/>
          </p:cNvPicPr>
          <p:nvPr/>
        </p:nvPicPr>
        <p:blipFill>
          <a:blip r:embed="rId13"/>
          <a:stretch>
            <a:fillRect/>
          </a:stretch>
        </p:blipFill>
        <p:spPr>
          <a:xfrm>
            <a:off x="304800" y="1066799"/>
            <a:ext cx="990600" cy="1291479"/>
          </a:xfrm>
          <a:prstGeom prst="rect">
            <a:avLst/>
          </a:prstGeom>
        </p:spPr>
      </p:pic>
      <p:pic>
        <p:nvPicPr>
          <p:cNvPr id="15" name="Picture 14" descr="WMPrimaryLogo-inbin-TG[1].jpg"/>
          <p:cNvPicPr>
            <a:picLocks noChangeAspect="1"/>
          </p:cNvPicPr>
          <p:nvPr/>
        </p:nvPicPr>
        <p:blipFill>
          <a:blip r:embed="rId14"/>
          <a:stretch>
            <a:fillRect/>
          </a:stretch>
        </p:blipFill>
        <p:spPr>
          <a:xfrm>
            <a:off x="4191000" y="2438400"/>
            <a:ext cx="1524000" cy="1057036"/>
          </a:xfrm>
          <a:prstGeom prst="rect">
            <a:avLst/>
          </a:prstGeom>
        </p:spPr>
      </p:pic>
      <p:pic>
        <p:nvPicPr>
          <p:cNvPr id="16" name="Picture 15" descr="ussologo.JPG"/>
          <p:cNvPicPr>
            <a:picLocks noChangeAspect="1"/>
          </p:cNvPicPr>
          <p:nvPr/>
        </p:nvPicPr>
        <p:blipFill>
          <a:blip r:embed="rId15"/>
          <a:stretch>
            <a:fillRect/>
          </a:stretch>
        </p:blipFill>
        <p:spPr>
          <a:xfrm>
            <a:off x="7315200" y="3429000"/>
            <a:ext cx="970418" cy="990600"/>
          </a:xfrm>
          <a:prstGeom prst="rect">
            <a:avLst/>
          </a:prstGeom>
        </p:spPr>
      </p:pic>
      <p:pic>
        <p:nvPicPr>
          <p:cNvPr id="17" name="Picture 16" descr="lewis_clark_logo3.tif"/>
          <p:cNvPicPr>
            <a:picLocks noChangeAspect="1"/>
          </p:cNvPicPr>
          <p:nvPr/>
        </p:nvPicPr>
        <p:blipFill>
          <a:blip r:embed="rId16"/>
          <a:stretch>
            <a:fillRect/>
          </a:stretch>
        </p:blipFill>
        <p:spPr>
          <a:xfrm>
            <a:off x="533400" y="4876800"/>
            <a:ext cx="838200" cy="1078484"/>
          </a:xfrm>
          <a:prstGeom prst="rect">
            <a:avLst/>
          </a:prstGeom>
        </p:spPr>
      </p:pic>
      <p:sp>
        <p:nvSpPr>
          <p:cNvPr id="18" name="TextBox 17"/>
          <p:cNvSpPr txBox="1"/>
          <p:nvPr/>
        </p:nvSpPr>
        <p:spPr>
          <a:xfrm>
            <a:off x="304800" y="2438400"/>
            <a:ext cx="4343400" cy="461665"/>
          </a:xfrm>
          <a:prstGeom prst="rect">
            <a:avLst/>
          </a:prstGeom>
          <a:noFill/>
        </p:spPr>
        <p:txBody>
          <a:bodyPr wrap="square" rtlCol="0">
            <a:spAutoFit/>
          </a:bodyPr>
          <a:lstStyle/>
          <a:p>
            <a:r>
              <a:rPr lang="en-US" dirty="0" err="1" smtClean="0"/>
              <a:t>Southtown</a:t>
            </a:r>
            <a:r>
              <a:rPr lang="en-US" dirty="0" smtClean="0"/>
              <a:t> Sporting Goods 2</a:t>
            </a:r>
            <a:endParaRPr lang="en-US" dirty="0"/>
          </a:p>
        </p:txBody>
      </p:sp>
      <p:pic>
        <p:nvPicPr>
          <p:cNvPr id="35842" name="Picture 2" descr="kuaf.com">
            <a:hlinkClick r:id="rId17" tooltip="Link"/>
          </p:cNvPr>
          <p:cNvPicPr>
            <a:picLocks noChangeAspect="1" noChangeArrowheads="1"/>
          </p:cNvPicPr>
          <p:nvPr/>
        </p:nvPicPr>
        <p:blipFill>
          <a:blip r:embed="rId18"/>
          <a:srcRect/>
          <a:stretch>
            <a:fillRect/>
          </a:stretch>
        </p:blipFill>
        <p:spPr bwMode="auto">
          <a:xfrm>
            <a:off x="155575" y="-136525"/>
            <a:ext cx="9525" cy="9525"/>
          </a:xfrm>
          <a:prstGeom prst="rect">
            <a:avLst/>
          </a:prstGeom>
          <a:noFill/>
        </p:spPr>
      </p:pic>
      <p:pic>
        <p:nvPicPr>
          <p:cNvPr id="35844" name="Picture 4" descr="kuaf.com">
            <a:hlinkClick r:id="rId17" tooltip="Link"/>
          </p:cNvPr>
          <p:cNvPicPr>
            <a:picLocks noChangeAspect="1" noChangeArrowheads="1"/>
          </p:cNvPicPr>
          <p:nvPr/>
        </p:nvPicPr>
        <p:blipFill>
          <a:blip r:embed="rId18"/>
          <a:srcRect/>
          <a:stretch>
            <a:fillRect/>
          </a:stretch>
        </p:blipFill>
        <p:spPr bwMode="auto">
          <a:xfrm>
            <a:off x="155575" y="-136525"/>
            <a:ext cx="9525" cy="9525"/>
          </a:xfrm>
          <a:prstGeom prst="rect">
            <a:avLst/>
          </a:prstGeom>
          <a:noFill/>
        </p:spPr>
      </p:pic>
      <p:pic>
        <p:nvPicPr>
          <p:cNvPr id="35846" name="Picture 6" descr="kuaf.com">
            <a:hlinkClick r:id="rId17" tooltip="Link"/>
          </p:cNvPr>
          <p:cNvPicPr>
            <a:picLocks noChangeAspect="1" noChangeArrowheads="1"/>
          </p:cNvPicPr>
          <p:nvPr/>
        </p:nvPicPr>
        <p:blipFill>
          <a:blip r:embed="rId18"/>
          <a:srcRect/>
          <a:stretch>
            <a:fillRect/>
          </a:stretch>
        </p:blipFill>
        <p:spPr bwMode="auto">
          <a:xfrm>
            <a:off x="155575" y="-136525"/>
            <a:ext cx="9525" cy="9525"/>
          </a:xfrm>
          <a:prstGeom prst="rect">
            <a:avLst/>
          </a:prstGeom>
          <a:noFill/>
        </p:spPr>
      </p:pic>
      <p:graphicFrame>
        <p:nvGraphicFramePr>
          <p:cNvPr id="35847" name="Object 7"/>
          <p:cNvGraphicFramePr>
            <a:graphicFrameLocks noChangeAspect="1"/>
          </p:cNvGraphicFramePr>
          <p:nvPr/>
        </p:nvGraphicFramePr>
        <p:xfrm>
          <a:off x="2057400" y="3733800"/>
          <a:ext cx="1825168" cy="2362200"/>
        </p:xfrm>
        <a:graphic>
          <a:graphicData uri="http://schemas.openxmlformats.org/presentationml/2006/ole">
            <p:oleObj spid="_x0000_s35847" name="Acrobat Document" r:id="rId19" imgW="3672000" imgH="4752000" progId="AcroExch.Document.7">
              <p:embed/>
            </p:oleObj>
          </a:graphicData>
        </a:graphic>
      </p:graphicFrame>
    </p:spTree>
  </p:cSld>
  <p:clrMapOvr>
    <a:masterClrMapping/>
  </p:clrMapOvr>
</p:sld>
</file>

<file path=ppt/theme/theme1.xml><?xml version="1.0" encoding="utf-8"?>
<a:theme xmlns:a="http://schemas.openxmlformats.org/drawingml/2006/main" name="CARET 8-2-09">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CARET 8-2-09</Template>
  <TotalTime>5688</TotalTime>
  <Words>728</Words>
  <Application>Microsoft Office PowerPoint</Application>
  <PresentationFormat>On-screen Show (4:3)</PresentationFormat>
  <Paragraphs>93</Paragraphs>
  <Slides>12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CARET 8-2-09</vt:lpstr>
      <vt:lpstr>Acrobat Document</vt:lpstr>
      <vt:lpstr>Clear Creek Riparian Management Education and Demonstration Grant 09-1200 FY09 CWA 319(h)</vt:lpstr>
      <vt:lpstr>Clear Creek Watershed Location</vt:lpstr>
      <vt:lpstr>Project Overview</vt:lpstr>
      <vt:lpstr>NPS Management Program Elements in Project</vt:lpstr>
      <vt:lpstr>Grant Project Task 1</vt:lpstr>
      <vt:lpstr>Grant Project Task 2</vt:lpstr>
      <vt:lpstr>Grant Project Task 3</vt:lpstr>
      <vt:lpstr>Grant Project Task 4</vt:lpstr>
      <vt:lpstr>Grant Project Task 4</vt:lpstr>
      <vt:lpstr>Grant Project Task 5</vt:lpstr>
      <vt:lpstr>Partners</vt:lpstr>
      <vt:lpstr>Sponsors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Extension Programming to Engage Stakeholders and Address Watershed Challenges</dc:title>
  <dc:subject>PowerPoint Template - Version 2</dc:subject>
  <dc:creator>Katie</dc:creator>
  <cp:keywords>powerpoint,template</cp:keywords>
  <cp:lastModifiedBy>UAEX</cp:lastModifiedBy>
  <cp:revision>563</cp:revision>
  <dcterms:created xsi:type="dcterms:W3CDTF">2009-07-24T19:06:27Z</dcterms:created>
  <dcterms:modified xsi:type="dcterms:W3CDTF">2010-10-04T19:59:21Z</dcterms:modified>
</cp:coreProperties>
</file>