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75" r:id="rId4"/>
    <p:sldId id="263" r:id="rId5"/>
    <p:sldId id="270" r:id="rId6"/>
    <p:sldId id="268" r:id="rId7"/>
    <p:sldId id="277" r:id="rId8"/>
    <p:sldId id="278" r:id="rId9"/>
    <p:sldId id="262" r:id="rId10"/>
    <p:sldId id="261" r:id="rId11"/>
    <p:sldId id="272" r:id="rId12"/>
    <p:sldId id="276" r:id="rId13"/>
    <p:sldId id="271" r:id="rId14"/>
    <p:sldId id="273" r:id="rId15"/>
    <p:sldId id="274" r:id="rId16"/>
    <p:sldId id="281" r:id="rId17"/>
    <p:sldId id="279" r:id="rId18"/>
    <p:sldId id="283" r:id="rId19"/>
    <p:sldId id="282" r:id="rId20"/>
    <p:sldId id="267" r:id="rId21"/>
    <p:sldId id="269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961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80521" autoAdjust="0"/>
  </p:normalViewPr>
  <p:slideViewPr>
    <p:cSldViewPr>
      <p:cViewPr varScale="1">
        <p:scale>
          <a:sx n="56" d="100"/>
          <a:sy n="56" d="100"/>
        </p:scale>
        <p:origin x="-17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670" y="-10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61A21C-76C0-4BC1-840B-61902970F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B5D490-791D-4A8B-9416-5F15A465BCC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10/4/2010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Arkansas Forestry Commission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600" y="2438400"/>
            <a:ext cx="228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 of A</a:t>
            </a:r>
          </a:p>
          <a:p>
            <a:pPr algn="ctr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Cooperative</a:t>
            </a:r>
          </a:p>
          <a:p>
            <a:pPr algn="ctr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Extension Service</a:t>
            </a:r>
          </a:p>
          <a:p>
            <a:pPr algn="ctr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September 21-23,</a:t>
            </a:r>
          </a:p>
          <a:p>
            <a:pPr algn="ctr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2010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5943600"/>
            <a:ext cx="67818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 smtClean="0">
                <a:latin typeface="Arial" pitchFamily="34" charset="0"/>
                <a:cs typeface="Arial" pitchFamily="34" charset="0"/>
              </a:rPr>
              <a:t>2010 NPS 319(h) Project Review</a:t>
            </a:r>
            <a:endParaRPr lang="en-US" sz="3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 descr="AFC_Logo_3D_black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lum bright="-8000" contrast="24000"/>
          </a:blip>
          <a:srcRect/>
          <a:stretch>
            <a:fillRect/>
          </a:stretch>
        </p:blipFill>
        <p:spPr bwMode="auto">
          <a:xfrm>
            <a:off x="7543800" y="5638800"/>
            <a:ext cx="135483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SC024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219200"/>
            <a:ext cx="6400800" cy="4572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716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/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Project # 08-700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Arkansas </a:t>
            </a: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Silvicultural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NPS Project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0"/>
            <a:ext cx="8382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Technical &amp; Non-Technical BMP Training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Courtesy Exams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Logger/Landowner Forestry Conference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AFC BMP Guideline Books and Materials</a:t>
            </a:r>
          </a:p>
          <a:p>
            <a:pPr>
              <a:buClr>
                <a:srgbClr val="FFFF00"/>
              </a:buClr>
              <a:defRPr/>
            </a:pPr>
            <a:endParaRPr lang="en-US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AFC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7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BMP Assessment</a:t>
            </a:r>
          </a:p>
          <a:p>
            <a:pPr>
              <a:buClr>
                <a:srgbClr val="FFFF00"/>
              </a:buClr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4478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/>
            <a:r>
              <a:rPr lang="en-US" sz="3000" dirty="0" smtClean="0">
                <a:latin typeface="Arial" pitchFamily="34" charset="0"/>
                <a:cs typeface="Arial" pitchFamily="34" charset="0"/>
              </a:rPr>
              <a:t>Previous BMP Implementation Averages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1600" y="2438400"/>
            <a:ext cx="6400800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2005-2006: 88%</a:t>
            </a: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2007-2008: 86%</a:t>
            </a: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2010 – 2011: In Progress</a:t>
            </a: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Silvicultural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0" y="2057400"/>
            <a:ext cx="9144000" cy="1066800"/>
          </a:xfrm>
        </p:spPr>
        <p:txBody>
          <a:bodyPr>
            <a:normAutofit fontScale="92500" lnSpcReduction="10000"/>
          </a:bodyPr>
          <a:lstStyle/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Loggers and Foresters</a:t>
            </a:r>
          </a:p>
          <a:p>
            <a:pPr lvl="1">
              <a:buFont typeface="Wingdings" pitchFamily="2" charset="2"/>
              <a:buChar char="Ø"/>
            </a:pP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27 Workshops with 809 Trainees</a:t>
            </a:r>
            <a:endParaRPr lang="en-US" sz="30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Technical and Non-technical Training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7" descr="C:\AE\Pictures\GB Vendor Training '09\DSC016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505200"/>
            <a:ext cx="3886200" cy="2914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8" descr="C:\AE\AR Review SGSF\Pictures\DSC015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05200"/>
            <a:ext cx="4022725" cy="29162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12954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Technical BMP Training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Technical and Non-Technical Training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954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Non-Technical BMP Training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C:\Documents and Settings\aeades\My Documents\My Pictures\Training and Complaint Pics\DSC005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352800"/>
            <a:ext cx="5181600" cy="3117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0" y="2057400"/>
            <a:ext cx="9144000" cy="1066800"/>
          </a:xfrm>
        </p:spPr>
        <p:txBody>
          <a:bodyPr>
            <a:normAutofit fontScale="92500" lnSpcReduction="10000"/>
          </a:bodyPr>
          <a:lstStyle/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Increase Landowner Awareness</a:t>
            </a:r>
          </a:p>
          <a:p>
            <a:pPr lvl="1">
              <a:buFont typeface="Wingdings" pitchFamily="2" charset="2"/>
              <a:buChar char="Ø"/>
            </a:pP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6 Workshops with 318 Landowners Attending</a:t>
            </a:r>
          </a:p>
          <a:p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Courtesy Exams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73075" y="1455738"/>
            <a:ext cx="8229600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3600" b="1" dirty="0"/>
              <a:t> 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hangingPunct="0">
              <a:defRPr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hangingPunct="0">
              <a:defRPr/>
            </a:pPr>
            <a:endParaRPr lang="en-US" sz="20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129540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Program Taking Root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C:\AE\Pictures\GB Vendor Training '09\DSC01613.JPG"/>
          <p:cNvPicPr>
            <a:picLocks noChangeAspect="1" noChangeArrowheads="1"/>
          </p:cNvPicPr>
          <p:nvPr/>
        </p:nvPicPr>
        <p:blipFill>
          <a:blip r:embed="rId3" cstate="print"/>
          <a:srcRect l="16217" t="27026" r="17567" b="18919"/>
          <a:stretch>
            <a:fillRect/>
          </a:stretch>
        </p:blipFill>
        <p:spPr bwMode="auto">
          <a:xfrm>
            <a:off x="1981200" y="3276600"/>
            <a:ext cx="5227638" cy="3200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0" y="1981200"/>
            <a:ext cx="9144000" cy="1066800"/>
          </a:xfrm>
        </p:spPr>
        <p:txBody>
          <a:bodyPr>
            <a:normAutofit lnSpcReduction="10000"/>
          </a:bodyPr>
          <a:lstStyle/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Site Specific Training</a:t>
            </a:r>
          </a:p>
          <a:p>
            <a:pPr lvl="1">
              <a:buFont typeface="Wingdings" pitchFamily="2" charset="2"/>
              <a:buChar char="Ø"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12 Sessions with 81 Foresters, Loggers and Landowners</a:t>
            </a:r>
          </a:p>
          <a:p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C:\AE\SWForestProductsExpo\BMP Camera\DSC01681.JPG"/>
          <p:cNvPicPr>
            <a:picLocks noChangeAspect="1" noChangeArrowheads="1"/>
          </p:cNvPicPr>
          <p:nvPr/>
        </p:nvPicPr>
        <p:blipFill>
          <a:blip r:embed="rId3" cstate="print"/>
          <a:srcRect l="22000" t="24001" r="13000" b="3999"/>
          <a:stretch>
            <a:fillRect/>
          </a:stretch>
        </p:blipFill>
        <p:spPr bwMode="auto">
          <a:xfrm>
            <a:off x="5334000" y="2819400"/>
            <a:ext cx="3224213" cy="2679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414" name="Picture 5" descr="C:\AE\SWForestProductsExpo\2009_08_05\IMG_46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819400"/>
            <a:ext cx="3962400" cy="2679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8" name="Picture 8" descr="C:\AE\SWForestProductsExpo\2009_08_06\IMG_4677.JPG"/>
          <p:cNvPicPr>
            <a:picLocks noChangeAspect="1" noChangeArrowheads="1"/>
          </p:cNvPicPr>
          <p:nvPr/>
        </p:nvPicPr>
        <p:blipFill>
          <a:blip r:embed="rId5" cstate="print"/>
          <a:srcRect l="19231" t="8974" r="9615" b="5128"/>
          <a:stretch>
            <a:fillRect/>
          </a:stretch>
        </p:blipFill>
        <p:spPr bwMode="auto">
          <a:xfrm>
            <a:off x="3429000" y="1828800"/>
            <a:ext cx="2286000" cy="4140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3048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Southwest Forest Products Exposition/Conference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9220007"/>
          <p:cNvPicPr>
            <a:picLocks noChangeAspect="1" noChangeArrowheads="1"/>
          </p:cNvPicPr>
          <p:nvPr/>
        </p:nvPicPr>
        <p:blipFill>
          <a:blip r:embed="rId3" cstate="print"/>
          <a:srcRect l="7143" t="6214" r="7143" b="583"/>
          <a:stretch>
            <a:fillRect/>
          </a:stretch>
        </p:blipFill>
        <p:spPr bwMode="auto">
          <a:xfrm>
            <a:off x="914400" y="1600200"/>
            <a:ext cx="7315200" cy="45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1430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41148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1148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11430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8" cstate="print">
            <a:lum contrast="22000"/>
          </a:blip>
          <a:srcRect/>
          <a:stretch>
            <a:fillRect/>
          </a:stretch>
        </p:blipFill>
        <p:spPr bwMode="auto">
          <a:xfrm>
            <a:off x="3276600" y="3352800"/>
            <a:ext cx="2362200" cy="307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BMP Guideline Book &amp; Materials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irphotoharvestin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3655" t="11170" r="5295" b="5374"/>
          <a:stretch>
            <a:fillRect/>
          </a:stretch>
        </p:blipFill>
        <p:spPr>
          <a:xfrm>
            <a:off x="914400" y="1143000"/>
            <a:ext cx="7315200" cy="5029200"/>
          </a:xfrm>
          <a:noFill/>
          <a:ln w="381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527012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16895" t="8649" r="16637" b="24261"/>
          <a:stretch>
            <a:fillRect/>
          </a:stretch>
        </p:blipFill>
        <p:spPr>
          <a:xfrm>
            <a:off x="914400" y="1600200"/>
            <a:ext cx="7315200" cy="4572000"/>
          </a:xfrm>
          <a:noFill/>
          <a:ln w="381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2514600" y="3048000"/>
            <a:ext cx="762000" cy="762000"/>
          </a:xfrm>
          <a:prstGeom prst="flowChartConnector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1828800" y="4114800"/>
            <a:ext cx="762000" cy="762000"/>
          </a:xfrm>
          <a:prstGeom prst="flowChartConnector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 1_districts.jpg"/>
          <p:cNvPicPr>
            <a:picLocks noChangeAspect="1"/>
          </p:cNvPicPr>
          <p:nvPr/>
        </p:nvPicPr>
        <p:blipFill>
          <a:blip r:embed="rId3" cstate="print"/>
          <a:srcRect t="10000" b="10000"/>
          <a:stretch>
            <a:fillRect/>
          </a:stretch>
        </p:blipFill>
        <p:spPr>
          <a:xfrm>
            <a:off x="1905000" y="1143000"/>
            <a:ext cx="5310426" cy="54864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 5_physio regions.jpg"/>
          <p:cNvPicPr>
            <a:picLocks noChangeAspect="1"/>
          </p:cNvPicPr>
          <p:nvPr/>
        </p:nvPicPr>
        <p:blipFill>
          <a:blip r:embed="rId3" cstate="print"/>
          <a:srcRect t="10000" b="10000"/>
          <a:stretch>
            <a:fillRect/>
          </a:stretch>
        </p:blipFill>
        <p:spPr>
          <a:xfrm>
            <a:off x="1905000" y="1143000"/>
            <a:ext cx="5310426" cy="54864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lide 2_flown.jpg"/>
          <p:cNvPicPr>
            <a:picLocks noChangeAspect="1"/>
          </p:cNvPicPr>
          <p:nvPr/>
        </p:nvPicPr>
        <p:blipFill>
          <a:blip r:embed="rId3" cstate="print"/>
          <a:srcRect t="10000" b="10000"/>
          <a:stretch>
            <a:fillRect/>
          </a:stretch>
        </p:blipFill>
        <p:spPr>
          <a:xfrm>
            <a:off x="1905000" y="1143000"/>
            <a:ext cx="5310426" cy="54864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3_points.jpg"/>
          <p:cNvPicPr>
            <a:picLocks noChangeAspect="1"/>
          </p:cNvPicPr>
          <p:nvPr/>
        </p:nvPicPr>
        <p:blipFill>
          <a:blip r:embed="rId3" cstate="print"/>
          <a:srcRect t="10000" b="10000"/>
          <a:stretch>
            <a:fillRect/>
          </a:stretch>
        </p:blipFill>
        <p:spPr>
          <a:xfrm>
            <a:off x="1905000" y="1143000"/>
            <a:ext cx="5310426" cy="54864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4_selected pts.jpg"/>
          <p:cNvPicPr>
            <a:picLocks noChangeAspect="1"/>
          </p:cNvPicPr>
          <p:nvPr/>
        </p:nvPicPr>
        <p:blipFill>
          <a:blip r:embed="rId3" cstate="print"/>
          <a:srcRect t="10000" b="10000"/>
          <a:stretch>
            <a:fillRect/>
          </a:stretch>
        </p:blipFill>
        <p:spPr>
          <a:xfrm>
            <a:off x="1905000" y="1143000"/>
            <a:ext cx="5310426" cy="54864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lide 6_D2 raw.jpg"/>
          <p:cNvPicPr>
            <a:picLocks noChangeAspect="1"/>
          </p:cNvPicPr>
          <p:nvPr/>
        </p:nvPicPr>
        <p:blipFill>
          <a:blip r:embed="rId3" cstate="print"/>
          <a:srcRect r="-277"/>
          <a:stretch>
            <a:fillRect/>
          </a:stretch>
        </p:blipFill>
        <p:spPr>
          <a:xfrm>
            <a:off x="228600" y="1143000"/>
            <a:ext cx="4267200" cy="549553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Picture 5" descr="slide 6_D2 location.jpg"/>
          <p:cNvPicPr>
            <a:picLocks noChangeAspect="1"/>
          </p:cNvPicPr>
          <p:nvPr/>
        </p:nvPicPr>
        <p:blipFill>
          <a:blip r:embed="rId4" cstate="print"/>
          <a:srcRect t="15152" b="15151"/>
          <a:stretch>
            <a:fillRect/>
          </a:stretch>
        </p:blipFill>
        <p:spPr>
          <a:xfrm>
            <a:off x="5867400" y="1143000"/>
            <a:ext cx="1947156" cy="17526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lide 6_D2 sele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143000"/>
            <a:ext cx="4255422" cy="549554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Picture 5" descr="slide 6_D2 location.jpg"/>
          <p:cNvPicPr>
            <a:picLocks noChangeAspect="1"/>
          </p:cNvPicPr>
          <p:nvPr/>
        </p:nvPicPr>
        <p:blipFill>
          <a:blip r:embed="rId4" cstate="print"/>
          <a:srcRect t="15152" b="15151"/>
          <a:stretch>
            <a:fillRect/>
          </a:stretch>
        </p:blipFill>
        <p:spPr>
          <a:xfrm>
            <a:off x="5867400" y="1143000"/>
            <a:ext cx="1947156" cy="17526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BMP Assessment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lide 6_D2 monitor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143000"/>
            <a:ext cx="4255421" cy="549554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Picture 4" descr="slide 6_D2 location.jpg"/>
          <p:cNvPicPr>
            <a:picLocks noChangeAspect="1"/>
          </p:cNvPicPr>
          <p:nvPr/>
        </p:nvPicPr>
        <p:blipFill>
          <a:blip r:embed="rId4" cstate="print"/>
          <a:srcRect t="15152" b="15151"/>
          <a:stretch>
            <a:fillRect/>
          </a:stretch>
        </p:blipFill>
        <p:spPr>
          <a:xfrm>
            <a:off x="5867400" y="1143000"/>
            <a:ext cx="1947156" cy="17526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0" y="3429000"/>
          <a:ext cx="4419600" cy="27432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8330"/>
                <a:gridCol w="883920"/>
                <a:gridCol w="1657350"/>
              </a:tblGrid>
              <a:tr h="69934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BMP</a:t>
                      </a:r>
                      <a:r>
                        <a:rPr lang="en-US" sz="1500" baseline="0" dirty="0" smtClean="0"/>
                        <a:t> Category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# of</a:t>
                      </a:r>
                      <a:r>
                        <a:rPr lang="en-US" sz="1500" baseline="0" dirty="0" smtClean="0"/>
                        <a:t> Sites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Implementation Rate (%)</a:t>
                      </a:r>
                      <a:endParaRPr lang="en-US" sz="1500" dirty="0"/>
                    </a:p>
                  </a:txBody>
                  <a:tcPr anchor="ctr"/>
                </a:tc>
              </a:tr>
              <a:tr h="356864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SMZ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22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78.18</a:t>
                      </a:r>
                      <a:endParaRPr lang="en-US" sz="1500" dirty="0"/>
                    </a:p>
                  </a:txBody>
                  <a:tcPr anchor="ctr"/>
                </a:tc>
              </a:tr>
              <a:tr h="356864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Roads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26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90.09</a:t>
                      </a:r>
                      <a:endParaRPr lang="en-US" sz="1500" dirty="0"/>
                    </a:p>
                  </a:txBody>
                  <a:tcPr anchor="ctr"/>
                </a:tc>
              </a:tr>
              <a:tr h="356864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Harvesting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28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94.51</a:t>
                      </a:r>
                      <a:endParaRPr lang="en-US" sz="1500" dirty="0"/>
                    </a:p>
                  </a:txBody>
                  <a:tcPr anchor="ctr"/>
                </a:tc>
              </a:tr>
              <a:tr h="356864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Regeneration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9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100</a:t>
                      </a:r>
                    </a:p>
                  </a:txBody>
                  <a:tcPr anchor="ctr"/>
                </a:tc>
              </a:tr>
              <a:tr h="616401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 smtClean="0"/>
                        <a:t>TOTAL</a:t>
                      </a:r>
                      <a:endParaRPr lang="en-US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28</a:t>
                      </a:r>
                      <a:endParaRPr lang="en-US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 smtClean="0"/>
                        <a:t>88.73</a:t>
                      </a:r>
                    </a:p>
                    <a:p>
                      <a:pPr algn="l"/>
                      <a:r>
                        <a:rPr lang="en-US" sz="1500" b="1" dirty="0" smtClean="0"/>
                        <a:t>(ME=5.19)</a:t>
                      </a:r>
                      <a:endParaRPr lang="en-US" sz="1500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Obstacles Encountered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Pictur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971800"/>
            <a:ext cx="7315200" cy="3581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129540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Courtesy Exams – Trust, Reduced Harvesting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220980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BMP Assessment – New Hire, High Fire Danger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pa_home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088" y="2366963"/>
            <a:ext cx="90328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688988" y="2443163"/>
            <a:ext cx="44153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Environmental Protection Agency, </a:t>
            </a: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Region 6</a:t>
            </a:r>
          </a:p>
        </p:txBody>
      </p:sp>
      <p:pic>
        <p:nvPicPr>
          <p:cNvPr id="7" name="Picture 7" descr="ANRC%20Top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4888" y="1303338"/>
            <a:ext cx="9874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598738" y="1531938"/>
            <a:ext cx="5246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Arkansas Natural Resource Commission</a:t>
            </a:r>
          </a:p>
        </p:txBody>
      </p:sp>
      <p:pic>
        <p:nvPicPr>
          <p:cNvPr id="9" name="Picture 9" descr="afa-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1088" y="4264025"/>
            <a:ext cx="2884487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16388" y="4567238"/>
            <a:ext cx="400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Arkansas Forestry Association</a:t>
            </a:r>
          </a:p>
        </p:txBody>
      </p:sp>
      <p:pic>
        <p:nvPicPr>
          <p:cNvPr id="11" name="Picture 11" descr="tpa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1088" y="3429000"/>
            <a:ext cx="8858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674938" y="3581400"/>
            <a:ext cx="5200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Arkansas Timber Producers Association</a:t>
            </a:r>
          </a:p>
        </p:txBody>
      </p:sp>
      <p:pic>
        <p:nvPicPr>
          <p:cNvPr id="13" name="Picture 13" descr="UAM-Logo-Master-Shadow-(RGB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1088" y="5478463"/>
            <a:ext cx="20320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116388" y="5629275"/>
            <a:ext cx="3616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School of Forest Resources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304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Acknowledgements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50800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25475" y="241300"/>
            <a:ext cx="8027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Arkansas Forestry Commission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77875" y="3429000"/>
            <a:ext cx="7543800" cy="2722563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Questions?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www.arkansasforestry.org</a:t>
            </a:r>
          </a:p>
          <a:p>
            <a:pPr algn="ctr">
              <a:spcBef>
                <a:spcPct val="50000"/>
              </a:spcBef>
              <a:defRPr/>
            </a:pPr>
            <a:endParaRPr lang="en-US" sz="2000" u="sng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endParaRPr lang="en-US" sz="2000" u="sng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Arnold Hameister                               Brad Ostrom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AFC BMP Coordinator                     AFC BMP Specialist</a:t>
            </a:r>
            <a:endParaRPr 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pic>
        <p:nvPicPr>
          <p:cNvPr id="7" name="Picture 7" descr="AFC_Logo_3D_black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lum bright="-8000" contrast="24000"/>
          </a:blip>
          <a:srcRect/>
          <a:stretch>
            <a:fillRect/>
          </a:stretch>
        </p:blipFill>
        <p:spPr bwMode="auto">
          <a:xfrm>
            <a:off x="3505200" y="1371600"/>
            <a:ext cx="2201862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1411</TotalTime>
  <Words>266</Words>
  <Application>Microsoft Office PowerPoint</Application>
  <PresentationFormat>On-screen Show (4:3)</PresentationFormat>
  <Paragraphs>111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bostrom</dc:creator>
  <cp:lastModifiedBy>UAEX</cp:lastModifiedBy>
  <cp:revision>199</cp:revision>
  <dcterms:created xsi:type="dcterms:W3CDTF">2010-08-13T19:45:40Z</dcterms:created>
  <dcterms:modified xsi:type="dcterms:W3CDTF">2010-10-04T20:25:20Z</dcterms:modified>
</cp:coreProperties>
</file>