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6" r:id="rId3"/>
    <p:sldId id="267" r:id="rId4"/>
    <p:sldId id="268" r:id="rId5"/>
    <p:sldId id="269" r:id="rId6"/>
    <p:sldId id="264" r:id="rId7"/>
    <p:sldId id="259" r:id="rId8"/>
    <p:sldId id="257" r:id="rId9"/>
    <p:sldId id="258" r:id="rId10"/>
    <p:sldId id="260" r:id="rId11"/>
    <p:sldId id="261" r:id="rId12"/>
    <p:sldId id="262" r:id="rId13"/>
    <p:sldId id="263" r:id="rId14"/>
    <p:sldId id="270" r:id="rId15"/>
    <p:sldId id="271" r:id="rId16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740" autoAdjust="0"/>
    <p:restoredTop sz="94660"/>
  </p:normalViewPr>
  <p:slideViewPr>
    <p:cSldViewPr>
      <p:cViewPr varScale="1">
        <p:scale>
          <a:sx n="66" d="100"/>
          <a:sy n="66" d="100"/>
        </p:scale>
        <p:origin x="-157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78A4094-3F64-4C9A-B5F2-EE5CC918AE2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C81CC11-3ECB-4307-A8E8-A84E434F269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D6B9795-1E90-4CFA-B497-C212D966493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13753AF-1484-4DAF-88D4-2B0D96DE494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764A6B1-F28F-4F36-BB8E-B00CEA52AB2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A06004E-6D20-46BB-8DD4-A70EF8911BB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676075F-724A-47FB-B6F0-851483034AB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4461B71-8482-4D66-AAC8-AE2625A4637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D9A5F7C-62D6-4FB7-882F-E9D8F9E787A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85FA048-7F02-462B-871D-CC9C5D70CD8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997A600-4182-414D-97C4-B27004398D7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19222986-347B-497A-B811-B5188F79A874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0.emf"/><Relationship Id="rId5" Type="http://schemas.openxmlformats.org/officeDocument/2006/relationships/image" Target="../media/image9.emf"/><Relationship Id="rId4" Type="http://schemas.openxmlformats.org/officeDocument/2006/relationships/image" Target="../media/image8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emf"/><Relationship Id="rId5" Type="http://schemas.openxmlformats.org/officeDocument/2006/relationships/image" Target="../media/image14.emf"/><Relationship Id="rId4" Type="http://schemas.openxmlformats.org/officeDocument/2006/relationships/image" Target="../media/image13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emf"/><Relationship Id="rId5" Type="http://schemas.openxmlformats.org/officeDocument/2006/relationships/image" Target="../media/image19.emf"/><Relationship Id="rId4" Type="http://schemas.openxmlformats.org/officeDocument/2006/relationships/image" Target="../media/image18.emf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w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371600"/>
            <a:ext cx="7772400" cy="1698625"/>
          </a:xfrm>
        </p:spPr>
        <p:txBody>
          <a:bodyPr/>
          <a:lstStyle/>
          <a:p>
            <a:r>
              <a:rPr lang="en-US" sz="4000" b="1">
                <a:solidFill>
                  <a:schemeClr val="bg1"/>
                </a:solidFill>
              </a:rPr>
              <a:t>Water Quality Monitoring on Larkin Creek</a:t>
            </a:r>
            <a:br>
              <a:rPr lang="en-US" sz="4000" b="1">
                <a:solidFill>
                  <a:schemeClr val="bg1"/>
                </a:solidFill>
              </a:rPr>
            </a:br>
            <a:r>
              <a:rPr lang="en-US" sz="4000" b="1">
                <a:solidFill>
                  <a:schemeClr val="bg1"/>
                </a:solidFill>
              </a:rPr>
              <a:t>St. Francis County, AR</a:t>
            </a:r>
            <a:r>
              <a:rPr lang="en-US" sz="400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JL Bouldin</a:t>
            </a:r>
          </a:p>
          <a:p>
            <a:r>
              <a:rPr lang="en-US">
                <a:solidFill>
                  <a:schemeClr val="bg1"/>
                </a:solidFill>
              </a:rPr>
              <a:t>RA Warby</a:t>
            </a:r>
          </a:p>
          <a:p>
            <a:r>
              <a:rPr lang="en-US">
                <a:solidFill>
                  <a:schemeClr val="bg1"/>
                </a:solidFill>
              </a:rPr>
              <a:t>Arkansas State University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solidFill>
                  <a:schemeClr val="bg1"/>
                </a:solidFill>
              </a:rPr>
              <a:t>Background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>
                <a:solidFill>
                  <a:schemeClr val="bg1"/>
                </a:solidFill>
              </a:rPr>
              <a:t>Larkin Creek is a tributary of the L’Anguille River </a:t>
            </a:r>
          </a:p>
          <a:p>
            <a:pPr lvl="1">
              <a:lnSpc>
                <a:spcPct val="90000"/>
              </a:lnSpc>
            </a:pPr>
            <a:r>
              <a:rPr lang="en-US">
                <a:solidFill>
                  <a:schemeClr val="bg1"/>
                </a:solidFill>
              </a:rPr>
              <a:t> dominated by row crop agriculture.</a:t>
            </a:r>
          </a:p>
          <a:p>
            <a:pPr>
              <a:lnSpc>
                <a:spcPct val="90000"/>
              </a:lnSpc>
            </a:pPr>
            <a:r>
              <a:rPr lang="en-US">
                <a:solidFill>
                  <a:schemeClr val="bg1"/>
                </a:solidFill>
              </a:rPr>
              <a:t>L’Anguille River is a tributary of the St. Francis River in eastern Arkansas in the Delta ecoregion</a:t>
            </a:r>
          </a:p>
          <a:p>
            <a:pPr>
              <a:lnSpc>
                <a:spcPct val="90000"/>
              </a:lnSpc>
            </a:pPr>
            <a:r>
              <a:rPr lang="en-US">
                <a:solidFill>
                  <a:schemeClr val="bg1"/>
                </a:solidFill>
              </a:rPr>
              <a:t>ADEQ authorized the St. Francis County Conservation District to implement BMPs to reduce pollutant loading to L’Anguille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en-US" b="1">
                <a:solidFill>
                  <a:schemeClr val="bg1"/>
                </a:solidFill>
              </a:rPr>
              <a:t>Site description </a:t>
            </a:r>
          </a:p>
        </p:txBody>
      </p:sp>
      <p:sp>
        <p:nvSpPr>
          <p:cNvPr id="13315" name="Text Box 3"/>
          <p:cNvSpPr txBox="1">
            <a:spLocks noChangeArrowheads="1"/>
          </p:cNvSpPr>
          <p:nvPr/>
        </p:nvSpPr>
        <p:spPr bwMode="auto">
          <a:xfrm>
            <a:off x="6248400" y="5105400"/>
            <a:ext cx="18288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13319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5562600" y="5029200"/>
            <a:ext cx="3581400" cy="1295400"/>
          </a:xfrm>
          <a:solidFill>
            <a:schemeClr val="bg1"/>
          </a:solidFill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sz="2200"/>
              <a:t>Lateral 1-A of Larkin Creek</a:t>
            </a:r>
          </a:p>
          <a:p>
            <a:pPr lvl="1">
              <a:lnSpc>
                <a:spcPct val="80000"/>
              </a:lnSpc>
            </a:pPr>
            <a:r>
              <a:rPr lang="en-US" sz="2000"/>
              <a:t>Tributary of the L’Anguille River</a:t>
            </a:r>
          </a:p>
          <a:p>
            <a:pPr lvl="1">
              <a:lnSpc>
                <a:spcPct val="80000"/>
              </a:lnSpc>
            </a:pPr>
            <a:r>
              <a:rPr lang="en-US" sz="2000"/>
              <a:t>HUC#080202050506</a:t>
            </a:r>
          </a:p>
        </p:txBody>
      </p:sp>
      <p:sp>
        <p:nvSpPr>
          <p:cNvPr id="13320" name="Rectangle 8"/>
          <p:cNvSpPr>
            <a:spLocks noChangeArrowheads="1"/>
          </p:cNvSpPr>
          <p:nvPr/>
        </p:nvSpPr>
        <p:spPr bwMode="auto">
          <a:xfrm>
            <a:off x="6248400" y="3657600"/>
            <a:ext cx="2514600" cy="3810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r>
              <a:rPr lang="en-US" sz="2200"/>
              <a:t>St. Francis County</a:t>
            </a:r>
            <a:endParaRPr lang="en-US" sz="2400"/>
          </a:p>
        </p:txBody>
      </p:sp>
      <p:pic>
        <p:nvPicPr>
          <p:cNvPr id="13323" name="Picture 11" descr="Saint_Francis_County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9075" y="1143000"/>
            <a:ext cx="6562725" cy="5715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en-US" b="1">
                <a:solidFill>
                  <a:schemeClr val="bg1"/>
                </a:solidFill>
              </a:rPr>
              <a:t>Site description</a:t>
            </a:r>
          </a:p>
        </p:txBody>
      </p:sp>
      <p:grpSp>
        <p:nvGrpSpPr>
          <p:cNvPr id="15374" name="Group 14"/>
          <p:cNvGrpSpPr>
            <a:grpSpLocks/>
          </p:cNvGrpSpPr>
          <p:nvPr/>
        </p:nvGrpSpPr>
        <p:grpSpPr bwMode="auto">
          <a:xfrm>
            <a:off x="1600200" y="1066800"/>
            <a:ext cx="8010525" cy="5791200"/>
            <a:chOff x="1914" y="672"/>
            <a:chExt cx="5046" cy="3648"/>
          </a:xfrm>
        </p:grpSpPr>
        <p:pic>
          <p:nvPicPr>
            <p:cNvPr id="15366" name="Picture 6" descr="languille river watershed State view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914" y="672"/>
              <a:ext cx="3648" cy="3648"/>
            </a:xfrm>
            <a:prstGeom prst="rect">
              <a:avLst/>
            </a:prstGeom>
            <a:noFill/>
          </p:spPr>
        </p:pic>
        <p:sp>
          <p:nvSpPr>
            <p:cNvPr id="15367" name="Rectangle 7"/>
            <p:cNvSpPr>
              <a:spLocks noChangeArrowheads="1"/>
            </p:cNvSpPr>
            <p:nvPr/>
          </p:nvSpPr>
          <p:spPr bwMode="auto">
            <a:xfrm>
              <a:off x="5376" y="2226"/>
              <a:ext cx="1584" cy="240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marL="342900" indent="-342900">
                <a:lnSpc>
                  <a:spcPct val="80000"/>
                </a:lnSpc>
                <a:spcBef>
                  <a:spcPct val="20000"/>
                </a:spcBef>
              </a:pPr>
              <a:r>
                <a:rPr lang="en-US" sz="2200"/>
                <a:t>St. Francis County</a:t>
              </a:r>
              <a:endParaRPr lang="en-US" sz="2400"/>
            </a:p>
          </p:txBody>
        </p:sp>
        <p:sp>
          <p:nvSpPr>
            <p:cNvPr id="15368" name="Line 8"/>
            <p:cNvSpPr>
              <a:spLocks noChangeShapeType="1"/>
            </p:cNvSpPr>
            <p:nvPr/>
          </p:nvSpPr>
          <p:spPr bwMode="auto">
            <a:xfrm flipV="1">
              <a:off x="4986" y="2400"/>
              <a:ext cx="384" cy="48"/>
            </a:xfrm>
            <a:prstGeom prst="line">
              <a:avLst/>
            </a:prstGeom>
            <a:noFill/>
            <a:ln w="25400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5369" name="Line 9"/>
            <p:cNvSpPr>
              <a:spLocks noChangeShapeType="1"/>
            </p:cNvSpPr>
            <p:nvPr/>
          </p:nvSpPr>
          <p:spPr bwMode="auto">
            <a:xfrm>
              <a:off x="4986" y="2208"/>
              <a:ext cx="384" cy="48"/>
            </a:xfrm>
            <a:prstGeom prst="line">
              <a:avLst/>
            </a:prstGeom>
            <a:noFill/>
            <a:ln w="25400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en-US" b="1">
                <a:solidFill>
                  <a:schemeClr val="bg1"/>
                </a:solidFill>
              </a:rPr>
              <a:t>Site description</a:t>
            </a:r>
          </a:p>
        </p:txBody>
      </p:sp>
      <p:grpSp>
        <p:nvGrpSpPr>
          <p:cNvPr id="16392" name="Group 8"/>
          <p:cNvGrpSpPr>
            <a:grpSpLocks noChangeAspect="1"/>
          </p:cNvGrpSpPr>
          <p:nvPr/>
        </p:nvGrpSpPr>
        <p:grpSpPr bwMode="auto">
          <a:xfrm>
            <a:off x="1295400" y="1122363"/>
            <a:ext cx="6629400" cy="5735637"/>
            <a:chOff x="2208" y="432"/>
            <a:chExt cx="2702" cy="2415"/>
          </a:xfrm>
        </p:grpSpPr>
        <p:pic>
          <p:nvPicPr>
            <p:cNvPr id="16393" name="Picture 9" descr="L'Anguilld river watershed landuse larking creek area"/>
            <p:cNvPicPr>
              <a:picLocks noChangeAspect="1" noChangeArrowheads="1"/>
            </p:cNvPicPr>
            <p:nvPr/>
          </p:nvPicPr>
          <p:blipFill>
            <a:blip r:embed="rId2" cstate="print"/>
            <a:srcRect b="21381"/>
            <a:stretch>
              <a:fillRect/>
            </a:stretch>
          </p:blipFill>
          <p:spPr bwMode="auto">
            <a:xfrm>
              <a:off x="2208" y="432"/>
              <a:ext cx="2702" cy="24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6394" name="Rectangle 10"/>
            <p:cNvSpPr>
              <a:spLocks noChangeAspect="1" noChangeArrowheads="1"/>
            </p:cNvSpPr>
            <p:nvPr/>
          </p:nvSpPr>
          <p:spPr bwMode="auto">
            <a:xfrm>
              <a:off x="4476" y="582"/>
              <a:ext cx="432" cy="1440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395" name="Rectangle 11"/>
            <p:cNvSpPr>
              <a:spLocks noChangeAspect="1" noChangeArrowheads="1"/>
            </p:cNvSpPr>
            <p:nvPr/>
          </p:nvSpPr>
          <p:spPr bwMode="auto">
            <a:xfrm>
              <a:off x="4752" y="2736"/>
              <a:ext cx="144" cy="48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6396" name="Rectangle 12"/>
          <p:cNvSpPr>
            <a:spLocks noGrp="1" noChangeArrowheads="1"/>
          </p:cNvSpPr>
          <p:nvPr>
            <p:ph type="body" idx="1"/>
          </p:nvPr>
        </p:nvSpPr>
        <p:spPr>
          <a:xfrm>
            <a:off x="1295400" y="5410200"/>
            <a:ext cx="3200400" cy="1295400"/>
          </a:xfrm>
          <a:solidFill>
            <a:schemeClr val="bg1"/>
          </a:solidFill>
          <a:ln/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sz="1800"/>
              <a:t>Lateral 1-A of Larkin Creek</a:t>
            </a:r>
          </a:p>
          <a:p>
            <a:pPr lvl="1">
              <a:lnSpc>
                <a:spcPct val="80000"/>
              </a:lnSpc>
            </a:pPr>
            <a:r>
              <a:rPr lang="en-US" sz="1600"/>
              <a:t>Tributary of the L’Anguille River</a:t>
            </a:r>
          </a:p>
          <a:p>
            <a:pPr lvl="1">
              <a:lnSpc>
                <a:spcPct val="80000"/>
              </a:lnSpc>
            </a:pPr>
            <a:r>
              <a:rPr lang="en-US" sz="1600"/>
              <a:t>HUC#080202050506</a:t>
            </a:r>
          </a:p>
        </p:txBody>
      </p:sp>
      <p:sp>
        <p:nvSpPr>
          <p:cNvPr id="16397" name="Oval 13"/>
          <p:cNvSpPr>
            <a:spLocks noChangeArrowheads="1"/>
          </p:cNvSpPr>
          <p:nvPr/>
        </p:nvSpPr>
        <p:spPr bwMode="auto">
          <a:xfrm>
            <a:off x="3048000" y="3886200"/>
            <a:ext cx="2057400" cy="609600"/>
          </a:xfrm>
          <a:prstGeom prst="ellipse">
            <a:avLst/>
          </a:prstGeom>
          <a:noFill/>
          <a:ln w="3175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solidFill>
                  <a:schemeClr val="bg1"/>
                </a:solidFill>
              </a:rPr>
              <a:t>BMPs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sz="2800">
                <a:solidFill>
                  <a:schemeClr val="bg1"/>
                </a:solidFill>
              </a:rPr>
              <a:t>St. Francis County Conservation District </a:t>
            </a:r>
          </a:p>
          <a:p>
            <a:pPr>
              <a:lnSpc>
                <a:spcPct val="80000"/>
              </a:lnSpc>
            </a:pPr>
            <a:r>
              <a:rPr lang="en-US" sz="2800">
                <a:solidFill>
                  <a:schemeClr val="bg1"/>
                </a:solidFill>
              </a:rPr>
              <a:t>sediment pond construction</a:t>
            </a:r>
          </a:p>
          <a:p>
            <a:pPr>
              <a:lnSpc>
                <a:spcPct val="80000"/>
              </a:lnSpc>
            </a:pPr>
            <a:r>
              <a:rPr lang="en-US" sz="2800">
                <a:solidFill>
                  <a:schemeClr val="bg1"/>
                </a:solidFill>
              </a:rPr>
              <a:t>plant riparian buffers</a:t>
            </a:r>
          </a:p>
          <a:p>
            <a:pPr>
              <a:lnSpc>
                <a:spcPct val="80000"/>
              </a:lnSpc>
            </a:pPr>
            <a:r>
              <a:rPr lang="en-US" sz="2800">
                <a:solidFill>
                  <a:schemeClr val="bg1"/>
                </a:solidFill>
              </a:rPr>
              <a:t>remove sediment</a:t>
            </a:r>
          </a:p>
          <a:p>
            <a:pPr>
              <a:lnSpc>
                <a:spcPct val="80000"/>
              </a:lnSpc>
            </a:pPr>
            <a:r>
              <a:rPr lang="en-US" sz="2800">
                <a:solidFill>
                  <a:schemeClr val="bg1"/>
                </a:solidFill>
              </a:rPr>
              <a:t>restore the channel </a:t>
            </a:r>
          </a:p>
          <a:p>
            <a:pPr lvl="1">
              <a:lnSpc>
                <a:spcPct val="80000"/>
              </a:lnSpc>
            </a:pPr>
            <a:r>
              <a:rPr lang="en-US" sz="2400">
                <a:solidFill>
                  <a:schemeClr val="bg1"/>
                </a:solidFill>
              </a:rPr>
              <a:t>Lateral 1-A of Larkin Creek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800">
                <a:solidFill>
                  <a:schemeClr val="bg1"/>
                </a:solidFill>
              </a:rPr>
              <a:t>L’Anguille River</a:t>
            </a:r>
          </a:p>
          <a:p>
            <a:pPr>
              <a:lnSpc>
                <a:spcPct val="80000"/>
              </a:lnSpc>
            </a:pPr>
            <a:r>
              <a:rPr lang="en-US" sz="2800">
                <a:solidFill>
                  <a:schemeClr val="bg1"/>
                </a:solidFill>
              </a:rPr>
              <a:t>Agricultural activities cited as major cause of the impairment within watershed</a:t>
            </a:r>
          </a:p>
          <a:p>
            <a:pPr lvl="1">
              <a:lnSpc>
                <a:spcPct val="80000"/>
              </a:lnSpc>
            </a:pPr>
            <a:r>
              <a:rPr lang="en-US" sz="2400">
                <a:solidFill>
                  <a:schemeClr val="bg1"/>
                </a:solidFill>
              </a:rPr>
              <a:t>excessive turbidity from silt, suspended solids loading, sedimentation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solidFill>
                  <a:schemeClr val="bg1"/>
                </a:solidFill>
              </a:rPr>
              <a:t>Objectives 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Determine baseline data prior to BMP implementation </a:t>
            </a:r>
          </a:p>
          <a:p>
            <a:r>
              <a:rPr lang="en-US">
                <a:solidFill>
                  <a:schemeClr val="bg1"/>
                </a:solidFill>
              </a:rPr>
              <a:t>Weekly grab samples</a:t>
            </a:r>
          </a:p>
          <a:p>
            <a:r>
              <a:rPr lang="en-US">
                <a:solidFill>
                  <a:schemeClr val="bg1"/>
                </a:solidFill>
              </a:rPr>
              <a:t>Total Suspended Solids</a:t>
            </a:r>
          </a:p>
          <a:p>
            <a:r>
              <a:rPr lang="en-US">
                <a:solidFill>
                  <a:schemeClr val="bg1"/>
                </a:solidFill>
              </a:rPr>
              <a:t>pH</a:t>
            </a:r>
          </a:p>
          <a:p>
            <a:r>
              <a:rPr lang="en-US">
                <a:solidFill>
                  <a:schemeClr val="bg1"/>
                </a:solidFill>
              </a:rPr>
              <a:t>Dissolved Oxygen</a:t>
            </a:r>
          </a:p>
          <a:p>
            <a:r>
              <a:rPr lang="en-US">
                <a:solidFill>
                  <a:schemeClr val="bg1"/>
                </a:solidFill>
              </a:rPr>
              <a:t>Nutrients</a:t>
            </a:r>
          </a:p>
          <a:p>
            <a:pPr lvl="1"/>
            <a:r>
              <a:rPr lang="en-US">
                <a:solidFill>
                  <a:schemeClr val="bg1"/>
                </a:solidFill>
              </a:rPr>
              <a:t>Nitrate, Nitrite, Orthophosphate 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 b="1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3080" name="Group 8"/>
          <p:cNvGrpSpPr>
            <a:grpSpLocks/>
          </p:cNvGrpSpPr>
          <p:nvPr/>
        </p:nvGrpSpPr>
        <p:grpSpPr bwMode="auto">
          <a:xfrm>
            <a:off x="0" y="0"/>
            <a:ext cx="9296400" cy="6858000"/>
            <a:chOff x="384" y="618"/>
            <a:chExt cx="4944" cy="3503"/>
          </a:xfrm>
        </p:grpSpPr>
        <p:pic>
          <p:nvPicPr>
            <p:cNvPr id="3076" name="Picture 4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84" y="618"/>
              <a:ext cx="4944" cy="350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3077" name="AutoShape 5"/>
            <p:cNvSpPr>
              <a:spLocks noChangeArrowheads="1"/>
            </p:cNvSpPr>
            <p:nvPr/>
          </p:nvSpPr>
          <p:spPr bwMode="auto">
            <a:xfrm>
              <a:off x="1392" y="1104"/>
              <a:ext cx="384" cy="48"/>
            </a:xfrm>
            <a:prstGeom prst="rightArrow">
              <a:avLst>
                <a:gd name="adj1" fmla="val 50000"/>
                <a:gd name="adj2" fmla="val 200000"/>
              </a:avLst>
            </a:prstGeom>
            <a:solidFill>
              <a:srgbClr val="FF00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78" name="AutoShape 6"/>
            <p:cNvSpPr>
              <a:spLocks noChangeArrowheads="1"/>
            </p:cNvSpPr>
            <p:nvPr/>
          </p:nvSpPr>
          <p:spPr bwMode="auto">
            <a:xfrm>
              <a:off x="2544" y="1968"/>
              <a:ext cx="384" cy="48"/>
            </a:xfrm>
            <a:prstGeom prst="rightArrow">
              <a:avLst>
                <a:gd name="adj1" fmla="val 50000"/>
                <a:gd name="adj2" fmla="val 200000"/>
              </a:avLst>
            </a:prstGeom>
            <a:solidFill>
              <a:srgbClr val="FF00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79" name="AutoShape 7"/>
            <p:cNvSpPr>
              <a:spLocks noChangeArrowheads="1"/>
            </p:cNvSpPr>
            <p:nvPr/>
          </p:nvSpPr>
          <p:spPr bwMode="auto">
            <a:xfrm>
              <a:off x="4032" y="3936"/>
              <a:ext cx="384" cy="48"/>
            </a:xfrm>
            <a:prstGeom prst="rightArrow">
              <a:avLst>
                <a:gd name="adj1" fmla="val 50000"/>
                <a:gd name="adj2" fmla="val 200000"/>
              </a:avLst>
            </a:prstGeom>
            <a:solidFill>
              <a:srgbClr val="FF00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 b="1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100" name="Picture 4" descr="Google site map"/>
          <p:cNvPicPr>
            <a:picLocks noChangeAspect="1" noChangeArrowheads="1"/>
          </p:cNvPicPr>
          <p:nvPr/>
        </p:nvPicPr>
        <p:blipFill>
          <a:blip r:embed="rId2" cstate="print"/>
          <a:srcRect b="7855"/>
          <a:stretch>
            <a:fillRect/>
          </a:stretch>
        </p:blipFill>
        <p:spPr bwMode="auto">
          <a:xfrm>
            <a:off x="0" y="-7938"/>
            <a:ext cx="9220200" cy="6932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r>
              <a:rPr lang="en-US" b="1">
                <a:solidFill>
                  <a:schemeClr val="bg1"/>
                </a:solidFill>
              </a:rPr>
              <a:t>Upper Larkin Creek site</a:t>
            </a:r>
          </a:p>
        </p:txBody>
      </p:sp>
      <p:pic>
        <p:nvPicPr>
          <p:cNvPr id="6148" name="Picture 4" descr="upstream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3429000"/>
            <a:ext cx="2457450" cy="32766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6149" name="Picture 5" descr="upstream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53200" y="3429000"/>
            <a:ext cx="2457450" cy="32766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6150" name="Text Box 6"/>
          <p:cNvSpPr txBox="1">
            <a:spLocks noChangeArrowheads="1"/>
          </p:cNvSpPr>
          <p:nvPr/>
        </p:nvSpPr>
        <p:spPr bwMode="auto">
          <a:xfrm>
            <a:off x="762000" y="6338888"/>
            <a:ext cx="1219200" cy="366712"/>
          </a:xfrm>
          <a:prstGeom prst="rect">
            <a:avLst/>
          </a:prstGeom>
          <a:solidFill>
            <a:schemeClr val="tx1">
              <a:alpha val="5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solidFill>
                  <a:schemeClr val="bg1"/>
                </a:solidFill>
              </a:rPr>
              <a:t>Upstream</a:t>
            </a:r>
          </a:p>
        </p:txBody>
      </p:sp>
      <p:sp>
        <p:nvSpPr>
          <p:cNvPr id="6151" name="Text Box 7"/>
          <p:cNvSpPr txBox="1">
            <a:spLocks noChangeArrowheads="1"/>
          </p:cNvSpPr>
          <p:nvPr/>
        </p:nvSpPr>
        <p:spPr bwMode="auto">
          <a:xfrm>
            <a:off x="7010400" y="6338888"/>
            <a:ext cx="1524000" cy="366712"/>
          </a:xfrm>
          <a:prstGeom prst="rect">
            <a:avLst/>
          </a:prstGeom>
          <a:solidFill>
            <a:schemeClr val="tx1">
              <a:alpha val="5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solidFill>
                  <a:schemeClr val="bg1"/>
                </a:solidFill>
              </a:rPr>
              <a:t>Downstream</a:t>
            </a:r>
          </a:p>
        </p:txBody>
      </p:sp>
      <p:pic>
        <p:nvPicPr>
          <p:cNvPr id="6156" name="Picture 12"/>
          <p:cNvPicPr>
            <a:picLocks noChangeAspect="1" noChangeArrowheads="1"/>
          </p:cNvPicPr>
          <p:nvPr/>
        </p:nvPicPr>
        <p:blipFill>
          <a:blip r:embed="rId4" cstate="print"/>
          <a:srcRect b="6644"/>
          <a:stretch>
            <a:fillRect/>
          </a:stretch>
        </p:blipFill>
        <p:spPr bwMode="auto">
          <a:xfrm>
            <a:off x="1524000" y="1066800"/>
            <a:ext cx="6024563" cy="2305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63" name="Picture 1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698750" y="3505200"/>
            <a:ext cx="3765550" cy="1541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64" name="Picture 20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700338" y="5181600"/>
            <a:ext cx="3759200" cy="1539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r>
              <a:rPr lang="en-US" b="1">
                <a:solidFill>
                  <a:schemeClr val="bg1"/>
                </a:solidFill>
              </a:rPr>
              <a:t>Middle Larkin Creek site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172" name="Picture 4" descr="middle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" y="3429000"/>
            <a:ext cx="2459038" cy="3278188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7173" name="Picture 5" descr="middl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08763" y="3429000"/>
            <a:ext cx="2459037" cy="3278188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7174" name="Text Box 6"/>
          <p:cNvSpPr txBox="1">
            <a:spLocks noChangeArrowheads="1"/>
          </p:cNvSpPr>
          <p:nvPr/>
        </p:nvSpPr>
        <p:spPr bwMode="auto">
          <a:xfrm>
            <a:off x="762000" y="6338888"/>
            <a:ext cx="1219200" cy="366712"/>
          </a:xfrm>
          <a:prstGeom prst="rect">
            <a:avLst/>
          </a:prstGeom>
          <a:solidFill>
            <a:schemeClr val="tx1">
              <a:alpha val="5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solidFill>
                  <a:schemeClr val="bg1"/>
                </a:solidFill>
              </a:rPr>
              <a:t>Upstream</a:t>
            </a:r>
          </a:p>
        </p:txBody>
      </p:sp>
      <p:sp>
        <p:nvSpPr>
          <p:cNvPr id="7175" name="Text Box 7"/>
          <p:cNvSpPr txBox="1">
            <a:spLocks noChangeArrowheads="1"/>
          </p:cNvSpPr>
          <p:nvPr/>
        </p:nvSpPr>
        <p:spPr bwMode="auto">
          <a:xfrm>
            <a:off x="7034213" y="6338888"/>
            <a:ext cx="1524000" cy="366712"/>
          </a:xfrm>
          <a:prstGeom prst="rect">
            <a:avLst/>
          </a:prstGeom>
          <a:solidFill>
            <a:schemeClr val="tx1">
              <a:alpha val="5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solidFill>
                  <a:schemeClr val="bg1"/>
                </a:solidFill>
              </a:rPr>
              <a:t>Downstream</a:t>
            </a:r>
          </a:p>
        </p:txBody>
      </p:sp>
      <p:pic>
        <p:nvPicPr>
          <p:cNvPr id="7179" name="Picture 11"/>
          <p:cNvPicPr>
            <a:picLocks noChangeAspect="1" noChangeArrowheads="1"/>
          </p:cNvPicPr>
          <p:nvPr/>
        </p:nvPicPr>
        <p:blipFill>
          <a:blip r:embed="rId4" cstate="print"/>
          <a:srcRect t="3322" b="3322"/>
          <a:stretch>
            <a:fillRect/>
          </a:stretch>
        </p:blipFill>
        <p:spPr bwMode="auto">
          <a:xfrm>
            <a:off x="1568450" y="1193800"/>
            <a:ext cx="6005513" cy="215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80" name="Picture 1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689225" y="3505200"/>
            <a:ext cx="3765550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81" name="Picture 1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689225" y="5181600"/>
            <a:ext cx="376555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r>
              <a:rPr lang="en-US" b="1">
                <a:solidFill>
                  <a:schemeClr val="bg1"/>
                </a:solidFill>
              </a:rPr>
              <a:t>Lower Larkin Creek site</a:t>
            </a:r>
          </a:p>
        </p:txBody>
      </p:sp>
      <p:pic>
        <p:nvPicPr>
          <p:cNvPr id="8196" name="Picture 4" descr="downstream1"/>
          <p:cNvPicPr>
            <a:picLocks noChangeAspect="1" noChangeArrowheads="1"/>
          </p:cNvPicPr>
          <p:nvPr/>
        </p:nvPicPr>
        <p:blipFill>
          <a:blip r:embed="rId2" cstate="print"/>
          <a:srcRect l="19800" r="25200"/>
          <a:stretch>
            <a:fillRect/>
          </a:stretch>
        </p:blipFill>
        <p:spPr bwMode="auto">
          <a:xfrm>
            <a:off x="6599238" y="3429000"/>
            <a:ext cx="2468562" cy="33655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8197" name="Picture 5" descr="downstream"/>
          <p:cNvPicPr>
            <a:picLocks noChangeAspect="1" noChangeArrowheads="1"/>
          </p:cNvPicPr>
          <p:nvPr/>
        </p:nvPicPr>
        <p:blipFill>
          <a:blip r:embed="rId3" cstate="print"/>
          <a:srcRect l="18900" r="25200"/>
          <a:stretch>
            <a:fillRect/>
          </a:stretch>
        </p:blipFill>
        <p:spPr bwMode="auto">
          <a:xfrm>
            <a:off x="76200" y="3429000"/>
            <a:ext cx="2509838" cy="3367088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8198" name="Text Box 6"/>
          <p:cNvSpPr txBox="1">
            <a:spLocks noChangeArrowheads="1"/>
          </p:cNvSpPr>
          <p:nvPr/>
        </p:nvSpPr>
        <p:spPr bwMode="auto">
          <a:xfrm>
            <a:off x="822325" y="6430963"/>
            <a:ext cx="1219200" cy="366712"/>
          </a:xfrm>
          <a:prstGeom prst="rect">
            <a:avLst/>
          </a:prstGeom>
          <a:solidFill>
            <a:schemeClr val="tx1">
              <a:alpha val="5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solidFill>
                  <a:schemeClr val="bg1"/>
                </a:solidFill>
              </a:rPr>
              <a:t>Upstream</a:t>
            </a:r>
          </a:p>
        </p:txBody>
      </p:sp>
      <p:sp>
        <p:nvSpPr>
          <p:cNvPr id="8199" name="Text Box 7"/>
          <p:cNvSpPr txBox="1">
            <a:spLocks noChangeArrowheads="1"/>
          </p:cNvSpPr>
          <p:nvPr/>
        </p:nvSpPr>
        <p:spPr bwMode="auto">
          <a:xfrm>
            <a:off x="7162800" y="6430963"/>
            <a:ext cx="1524000" cy="366712"/>
          </a:xfrm>
          <a:prstGeom prst="rect">
            <a:avLst/>
          </a:prstGeom>
          <a:solidFill>
            <a:schemeClr val="tx1">
              <a:alpha val="5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solidFill>
                  <a:schemeClr val="bg1"/>
                </a:solidFill>
              </a:rPr>
              <a:t>Downstream</a:t>
            </a:r>
          </a:p>
        </p:txBody>
      </p:sp>
      <p:pic>
        <p:nvPicPr>
          <p:cNvPr id="8203" name="Picture 11"/>
          <p:cNvPicPr>
            <a:picLocks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52575" y="1095375"/>
            <a:ext cx="6024563" cy="2257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204" name="Picture 12"/>
          <p:cNvPicPr>
            <a:picLocks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611438" y="3560763"/>
            <a:ext cx="3967162" cy="154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205" name="Picture 13"/>
          <p:cNvPicPr>
            <a:picLocks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595563" y="5237163"/>
            <a:ext cx="3967162" cy="154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solidFill>
                  <a:schemeClr val="bg1"/>
                </a:solidFill>
              </a:rPr>
              <a:t>TSS at all sites</a:t>
            </a:r>
          </a:p>
        </p:txBody>
      </p:sp>
      <p:pic>
        <p:nvPicPr>
          <p:cNvPr id="9226" name="Picture 1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1676400"/>
            <a:ext cx="8686800" cy="4759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solidFill>
                  <a:schemeClr val="bg1"/>
                </a:solidFill>
              </a:rPr>
              <a:t>Preliminary results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98638"/>
            <a:ext cx="8229600" cy="4525962"/>
          </a:xfrm>
        </p:spPr>
        <p:txBody>
          <a:bodyPr/>
          <a:lstStyle/>
          <a:p>
            <a:r>
              <a:rPr lang="en-US" sz="2800">
                <a:solidFill>
                  <a:schemeClr val="bg1"/>
                </a:solidFill>
              </a:rPr>
              <a:t>TSS highest at Middle Site</a:t>
            </a:r>
          </a:p>
          <a:p>
            <a:pPr lvl="1"/>
            <a:r>
              <a:rPr lang="en-US" sz="2400">
                <a:solidFill>
                  <a:schemeClr val="bg1"/>
                </a:solidFill>
              </a:rPr>
              <a:t>Especially following rain events</a:t>
            </a:r>
          </a:p>
          <a:p>
            <a:pPr lvl="1"/>
            <a:r>
              <a:rPr lang="en-US" sz="2400">
                <a:solidFill>
                  <a:schemeClr val="bg1"/>
                </a:solidFill>
              </a:rPr>
              <a:t>Will benefit from upstream sedimentation pond</a:t>
            </a:r>
          </a:p>
          <a:p>
            <a:r>
              <a:rPr lang="en-US" sz="2800">
                <a:solidFill>
                  <a:schemeClr val="bg1"/>
                </a:solidFill>
              </a:rPr>
              <a:t>pH lowest at Upper and Middle sites from temporary acidification following rain events</a:t>
            </a:r>
          </a:p>
          <a:p>
            <a:r>
              <a:rPr lang="en-US" sz="2800">
                <a:solidFill>
                  <a:schemeClr val="bg1"/>
                </a:solidFill>
              </a:rPr>
              <a:t>DO high due to increased primary production and early afternoon sampling times</a:t>
            </a:r>
          </a:p>
          <a:p>
            <a:endParaRPr lang="en-US" sz="2800">
              <a:solidFill>
                <a:schemeClr val="bg1"/>
              </a:solidFill>
            </a:endParaRPr>
          </a:p>
          <a:p>
            <a:r>
              <a:rPr lang="en-US" sz="2800">
                <a:solidFill>
                  <a:schemeClr val="bg1"/>
                </a:solidFill>
              </a:rPr>
              <a:t>Final sampling and nutrient data pending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>
              <a:buFontTx/>
              <a:buNone/>
            </a:pPr>
            <a:r>
              <a:rPr lang="en-US" sz="4000" b="1">
                <a:solidFill>
                  <a:schemeClr val="bg1"/>
                </a:solidFill>
              </a:rPr>
              <a:t>Questions?</a:t>
            </a:r>
          </a:p>
        </p:txBody>
      </p:sp>
      <p:pic>
        <p:nvPicPr>
          <p:cNvPr id="21508" name="Picture 4" descr="upstream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2300" y="3429000"/>
            <a:ext cx="2457450" cy="32766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21509" name="Picture 5" descr="middl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84550" y="3429000"/>
            <a:ext cx="2459038" cy="3278188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21510" name="Picture 6" descr="downstream1"/>
          <p:cNvPicPr>
            <a:picLocks noChangeAspect="1" noChangeArrowheads="1"/>
          </p:cNvPicPr>
          <p:nvPr/>
        </p:nvPicPr>
        <p:blipFill>
          <a:blip r:embed="rId4" cstate="print"/>
          <a:srcRect l="19800" t="3000" r="25200"/>
          <a:stretch>
            <a:fillRect/>
          </a:stretch>
        </p:blipFill>
        <p:spPr bwMode="auto">
          <a:xfrm>
            <a:off x="6127750" y="3432175"/>
            <a:ext cx="2468563" cy="3265488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21511" name="Text Box 7"/>
          <p:cNvSpPr txBox="1">
            <a:spLocks noChangeArrowheads="1"/>
          </p:cNvSpPr>
          <p:nvPr/>
        </p:nvSpPr>
        <p:spPr bwMode="auto">
          <a:xfrm>
            <a:off x="609600" y="6340475"/>
            <a:ext cx="2522538" cy="366713"/>
          </a:xfrm>
          <a:prstGeom prst="rect">
            <a:avLst/>
          </a:prstGeom>
          <a:solidFill>
            <a:schemeClr val="tx1">
              <a:alpha val="5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>
                <a:solidFill>
                  <a:schemeClr val="bg1"/>
                </a:solidFill>
              </a:rPr>
              <a:t>Upper Larkin Creek</a:t>
            </a:r>
          </a:p>
        </p:txBody>
      </p:sp>
      <p:sp>
        <p:nvSpPr>
          <p:cNvPr id="21512" name="Text Box 8"/>
          <p:cNvSpPr txBox="1">
            <a:spLocks noChangeArrowheads="1"/>
          </p:cNvSpPr>
          <p:nvPr/>
        </p:nvSpPr>
        <p:spPr bwMode="auto">
          <a:xfrm>
            <a:off x="6119813" y="6332538"/>
            <a:ext cx="2522537" cy="366712"/>
          </a:xfrm>
          <a:prstGeom prst="rect">
            <a:avLst/>
          </a:prstGeom>
          <a:solidFill>
            <a:schemeClr val="tx1">
              <a:alpha val="5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>
                <a:solidFill>
                  <a:schemeClr val="bg1"/>
                </a:solidFill>
              </a:rPr>
              <a:t>Lower Larkin Creek</a:t>
            </a:r>
          </a:p>
        </p:txBody>
      </p:sp>
      <p:sp>
        <p:nvSpPr>
          <p:cNvPr id="21513" name="Text Box 9"/>
          <p:cNvSpPr txBox="1">
            <a:spLocks noChangeArrowheads="1"/>
          </p:cNvSpPr>
          <p:nvPr/>
        </p:nvSpPr>
        <p:spPr bwMode="auto">
          <a:xfrm>
            <a:off x="3340100" y="6332538"/>
            <a:ext cx="2522538" cy="366712"/>
          </a:xfrm>
          <a:prstGeom prst="rect">
            <a:avLst/>
          </a:prstGeom>
          <a:solidFill>
            <a:schemeClr val="tx1">
              <a:alpha val="5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>
                <a:solidFill>
                  <a:schemeClr val="bg1"/>
                </a:solidFill>
              </a:rPr>
              <a:t>Middle Larkin Creek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674</TotalTime>
  <Words>252</Words>
  <Application>Microsoft Office PowerPoint</Application>
  <PresentationFormat>On-screen Show (4:3)</PresentationFormat>
  <Paragraphs>60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7" baseType="lpstr">
      <vt:lpstr>Arial</vt:lpstr>
      <vt:lpstr>Default Design</vt:lpstr>
      <vt:lpstr>Water Quality Monitoring on Larkin Creek St. Francis County, AR </vt:lpstr>
      <vt:lpstr>Background</vt:lpstr>
      <vt:lpstr>Site description </vt:lpstr>
      <vt:lpstr>Site description</vt:lpstr>
      <vt:lpstr>Site description</vt:lpstr>
      <vt:lpstr>BMPs</vt:lpstr>
      <vt:lpstr>Objectives </vt:lpstr>
      <vt:lpstr>Slide 8</vt:lpstr>
      <vt:lpstr>Slide 9</vt:lpstr>
      <vt:lpstr>Upper Larkin Creek site</vt:lpstr>
      <vt:lpstr>Middle Larkin Creek site</vt:lpstr>
      <vt:lpstr>Lower Larkin Creek site</vt:lpstr>
      <vt:lpstr>TSS at all sites</vt:lpstr>
      <vt:lpstr>Preliminary results</vt:lpstr>
      <vt:lpstr>Slide 15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Water Quality Monitoring on Larkin Creek St. Francis County, AR </dc:title>
  <dc:creator>CSM</dc:creator>
  <cp:lastModifiedBy>UAEX</cp:lastModifiedBy>
  <cp:revision>19</cp:revision>
  <dcterms:created xsi:type="dcterms:W3CDTF">2010-09-20T01:10:49Z</dcterms:created>
  <dcterms:modified xsi:type="dcterms:W3CDTF">2010-10-04T19:38:50Z</dcterms:modified>
</cp:coreProperties>
</file>