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docx" ContentType="application/vnd.openxmlformats-officedocument.wordprocessingml.document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9" r:id="rId4"/>
    <p:sldId id="271" r:id="rId5"/>
    <p:sldId id="273" r:id="rId6"/>
    <p:sldId id="272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2" r:id="rId15"/>
    <p:sldId id="281" r:id="rId16"/>
    <p:sldId id="28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79A5"/>
    <a:srgbClr val="60B5CC"/>
    <a:srgbClr val="659A2A"/>
    <a:srgbClr val="003366"/>
    <a:srgbClr val="0166AB"/>
    <a:srgbClr val="0058B0"/>
    <a:srgbClr val="365F91"/>
    <a:srgbClr val="DBE5F1"/>
    <a:srgbClr val="376FA7"/>
    <a:srgbClr val="B2B2B2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2" autoAdjust="0"/>
    <p:restoredTop sz="94436" autoAdjust="0"/>
  </p:normalViewPr>
  <p:slideViewPr>
    <p:cSldViewPr>
      <p:cViewPr varScale="1">
        <p:scale>
          <a:sx n="70" d="100"/>
          <a:sy n="7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3CEAB-9D0B-4C1F-BC11-CDBBECA71DD5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A2172-7D07-481A-9530-E82091B652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B8DCCF-2959-4E2A-A776-3080BBAC3BC1}" type="datetimeFigureOut">
              <a:rPr lang="en-US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592FC1D-6CC6-4CFE-BBE0-A8EC25245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39F9D1-DAE2-47CD-977D-857F8940B6E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4CC7AF-4B16-4652-BCD4-142A61BF6F1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ED0178-F32A-4CE1-A698-000B077F45F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2B8A91-4533-470C-984D-C85099D3FF9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336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458EB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 baseline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E51A6-BB66-4B4C-9A34-9C35C9D8D146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BB7D-0CC1-47B9-A39B-B67308B50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252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4">
                  <a:lumMod val="75000"/>
                </a:schemeClr>
              </a:buClr>
              <a:defRPr/>
            </a:lvl2pPr>
            <a:lvl3pPr>
              <a:buClr>
                <a:srgbClr val="60B5CC"/>
              </a:buClr>
              <a:defRPr/>
            </a:lvl3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477000"/>
            <a:ext cx="5508625" cy="274638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CCFB6-91D5-488B-8221-78093D3F3D5D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0136D-52EA-4378-B59B-1A748B8B5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E5D6F-157D-45F5-A894-A12600E9FDA4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D46F2-BE0C-4382-B409-C1B40F122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44C2E-842F-460F-AC5B-296D2B028126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53821-0154-4AE9-BC0F-B9BE32D22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DD072-55FB-441A-99F4-BDE87DB646A4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2FD79-EEC7-4ED3-8791-9B667E5A1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9642E-1A26-46BE-A1F5-7DE83E59B6CB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24D81-5017-4EF0-AB51-7D0FB8E41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817C6-83F7-46A8-99D7-E5E8AB634828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B5491-96EC-4CF0-B8C5-12F3AFDA91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82B72-66C8-4FE5-8377-8FA70E75CF6F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423BA-0E5B-4F5F-B7E3-A37E83BBC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F6E4D-3B01-4B92-A09F-59DB2D9DAD28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53371-9D26-437B-B23C-85CB81AE35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97D21-9C4D-40F8-91A6-400E087F055D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BD6F6-52AF-4FF8-A001-C8071DC97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458EB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336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8CCC662-079B-4114-8A95-01D8DE751B53}" type="datetime1">
              <a:rPr lang="en-US" smtClean="0"/>
              <a:pPr>
                <a:defRPr/>
              </a:pPr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065FD748-FB88-47FD-873E-D9F90E9454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5" r:id="rId2"/>
    <p:sldLayoutId id="2147483712" r:id="rId3"/>
    <p:sldLayoutId id="2147483706" r:id="rId4"/>
    <p:sldLayoutId id="2147483707" r:id="rId5"/>
    <p:sldLayoutId id="2147483708" r:id="rId6"/>
    <p:sldLayoutId id="2147483709" r:id="rId7"/>
    <p:sldLayoutId id="2147483713" r:id="rId8"/>
    <p:sldLayoutId id="2147483714" r:id="rId9"/>
    <p:sldLayoutId id="2147483710" r:id="rId10"/>
    <p:sldLayoutId id="214748371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BFE1E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BFE1EB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BFE1EB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BFE1EB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BFE1EB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BFE1EB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BFE1EB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BFE1EB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BFE1EB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2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Microsoft_Office_Word_Document3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Microsoft_Office_Word_Document4.docx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95600"/>
            <a:ext cx="8077200" cy="167335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Illinois River Volunteer Monitoring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700" dirty="0"/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685800" y="3276600"/>
            <a:ext cx="8077200" cy="1500188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UA Division of Agriculture Arkansas Water Resources Center</a:t>
            </a:r>
          </a:p>
        </p:txBody>
      </p:sp>
      <p:pic>
        <p:nvPicPr>
          <p:cNvPr id="7172" name="Picture 3" descr="header.gif"/>
          <p:cNvPicPr>
            <a:picLocks noChangeAspect="1"/>
          </p:cNvPicPr>
          <p:nvPr/>
        </p:nvPicPr>
        <p:blipFill>
          <a:blip r:embed="rId3" cstate="print"/>
          <a:srcRect l="30493" t="8124" r="1704" b="14697"/>
          <a:stretch>
            <a:fillRect/>
          </a:stretch>
        </p:blipFill>
        <p:spPr bwMode="auto">
          <a:xfrm>
            <a:off x="0" y="5187950"/>
            <a:ext cx="91440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"/>
            <a:ext cx="1752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AWRC-#2_edited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-70000"/>
          </a:blip>
          <a:srcRect t="63219"/>
          <a:stretch>
            <a:fillRect/>
          </a:stretch>
        </p:blipFill>
        <p:spPr bwMode="auto">
          <a:xfrm>
            <a:off x="7162800" y="812800"/>
            <a:ext cx="167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WRC-#2_edited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-100000"/>
          </a:blip>
          <a:srcRect r="-1075" b="34694"/>
          <a:stretch>
            <a:fillRect/>
          </a:stretch>
        </p:blipFill>
        <p:spPr>
          <a:xfrm>
            <a:off x="7330440" y="228600"/>
            <a:ext cx="143256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672"/>
            <a:ext cx="9144000" cy="125272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Volunteer monitors collected water samples at 37 sites in the UIRW.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050" dirty="0" smtClean="0">
                <a:solidFill>
                  <a:srgbClr val="003366"/>
                </a:solidFill>
              </a:rPr>
              <a:t>UA Division of Agriculture Arkansas Water Resources Center</a:t>
            </a:r>
            <a:endParaRPr lang="en-US" sz="1050" dirty="0">
              <a:solidFill>
                <a:srgbClr val="003366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28600" y="1752600"/>
            <a:ext cx="4495800" cy="3733800"/>
          </a:xfrm>
        </p:spPr>
        <p:txBody>
          <a:bodyPr/>
          <a:lstStyle/>
          <a:p>
            <a:r>
              <a:rPr lang="en-US" sz="2100" dirty="0" smtClean="0"/>
              <a:t>Volunteer monitors were trained by AWRC personnel at their site(s) during September to collect and handle water samples.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100" dirty="0" smtClean="0">
                <a:solidFill>
                  <a:srgbClr val="003366"/>
                </a:solidFill>
              </a:rPr>
              <a:t>Single point grab samples were collected during base flow conditions during September and December 2008 and March and May 2009.</a:t>
            </a:r>
          </a:p>
          <a:p>
            <a:pPr>
              <a:buNone/>
            </a:pPr>
            <a:endParaRPr lang="en-US" sz="500" dirty="0" smtClean="0">
              <a:solidFill>
                <a:srgbClr val="003366"/>
              </a:solidFill>
            </a:endParaRPr>
          </a:p>
          <a:p>
            <a:r>
              <a:rPr lang="en-US" sz="2100" dirty="0" smtClean="0">
                <a:solidFill>
                  <a:srgbClr val="003366"/>
                </a:solidFill>
              </a:rPr>
              <a:t>For continuity in sampling, water samples were collected by AWRC or IRWP if volunteers were unavailable during a specific month.</a:t>
            </a:r>
          </a:p>
          <a:p>
            <a:endParaRPr lang="en-US" sz="2200" dirty="0" smtClean="0">
              <a:solidFill>
                <a:srgbClr val="0166AB"/>
              </a:solidFill>
            </a:endParaRPr>
          </a:p>
          <a:p>
            <a:pPr lvl="1" indent="-612775">
              <a:buNone/>
            </a:pPr>
            <a:endParaRPr lang="en-US" dirty="0" smtClean="0"/>
          </a:p>
        </p:txBody>
      </p:sp>
      <p:pic>
        <p:nvPicPr>
          <p:cNvPr id="5" name="Picture 4" descr="Site Map.png"/>
          <p:cNvPicPr>
            <a:picLocks noChangeAspect="1"/>
          </p:cNvPicPr>
          <p:nvPr/>
        </p:nvPicPr>
        <p:blipFill>
          <a:blip r:embed="rId3" cstate="print"/>
          <a:srcRect l="2549" t="2222" r="3000" b="7910"/>
          <a:stretch>
            <a:fillRect/>
          </a:stretch>
        </p:blipFill>
        <p:spPr>
          <a:xfrm>
            <a:off x="4876800" y="1752600"/>
            <a:ext cx="3810000" cy="4691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Water samples were analyzed at the AWRC Water Quality Lab.</a:t>
            </a:r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UA Division of Agriculture Arkansas Water Resources Center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774825"/>
            <a:ext cx="8077200" cy="4625975"/>
          </a:xfrm>
        </p:spPr>
        <p:txBody>
          <a:bodyPr/>
          <a:lstStyle/>
          <a:p>
            <a:r>
              <a:rPr lang="en-US" sz="2400" dirty="0" smtClean="0"/>
              <a:t>Water samples were delivered to the AWRC WQL for analysis within 1 business day by trained volunteers.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400" dirty="0" smtClean="0"/>
              <a:t>Samples were analyzed for:</a:t>
            </a:r>
          </a:p>
          <a:p>
            <a:pPr lvl="1"/>
            <a:r>
              <a:rPr lang="en-US" sz="2200" dirty="0" smtClean="0">
                <a:solidFill>
                  <a:srgbClr val="3979A5"/>
                </a:solidFill>
              </a:rPr>
              <a:t>NO</a:t>
            </a:r>
            <a:r>
              <a:rPr lang="en-US" sz="2200" baseline="-25000" dirty="0" smtClean="0">
                <a:solidFill>
                  <a:srgbClr val="3979A5"/>
                </a:solidFill>
              </a:rPr>
              <a:t>3</a:t>
            </a:r>
            <a:r>
              <a:rPr lang="en-US" sz="2200" dirty="0" smtClean="0">
                <a:solidFill>
                  <a:srgbClr val="3979A5"/>
                </a:solidFill>
              </a:rPr>
              <a:t>-N</a:t>
            </a:r>
          </a:p>
          <a:p>
            <a:pPr lvl="1"/>
            <a:r>
              <a:rPr lang="en-US" sz="2200" dirty="0" smtClean="0">
                <a:solidFill>
                  <a:srgbClr val="3979A5"/>
                </a:solidFill>
              </a:rPr>
              <a:t>SRP</a:t>
            </a:r>
          </a:p>
          <a:p>
            <a:pPr lvl="1"/>
            <a:r>
              <a:rPr lang="en-US" sz="2200" dirty="0" smtClean="0">
                <a:solidFill>
                  <a:srgbClr val="3979A5"/>
                </a:solidFill>
              </a:rPr>
              <a:t>TN</a:t>
            </a:r>
          </a:p>
          <a:p>
            <a:pPr lvl="1">
              <a:buNone/>
            </a:pPr>
            <a:endParaRPr lang="en-US" sz="500" dirty="0" smtClean="0"/>
          </a:p>
          <a:p>
            <a:r>
              <a:rPr lang="en-US" sz="2600" dirty="0" smtClean="0"/>
              <a:t>We prioritized the HUC-12 based on </a:t>
            </a:r>
            <a:r>
              <a:rPr lang="en-US" sz="2600" dirty="0" err="1" smtClean="0"/>
              <a:t>geomean</a:t>
            </a:r>
            <a:r>
              <a:rPr lang="en-US" sz="2600" dirty="0" smtClean="0"/>
              <a:t> constituent concentrations for TN, TP, NO</a:t>
            </a:r>
            <a:r>
              <a:rPr lang="en-US" sz="2600" baseline="-25000" dirty="0" smtClean="0"/>
              <a:t>3</a:t>
            </a:r>
            <a:r>
              <a:rPr lang="en-US" sz="2600" dirty="0" smtClean="0"/>
              <a:t>-N and SRP </a:t>
            </a:r>
          </a:p>
          <a:p>
            <a:pPr lvl="1"/>
            <a:r>
              <a:rPr lang="en-US" sz="2200" dirty="0" smtClean="0">
                <a:solidFill>
                  <a:srgbClr val="3979A5"/>
                </a:solidFill>
              </a:rPr>
              <a:t>Sub-watershed sites were divided into approximately 3 equal groups of high, medium and low priority rankings (following Parker et al., 1996)</a:t>
            </a:r>
            <a:r>
              <a:rPr lang="en-US" sz="2200" dirty="0" smtClean="0"/>
              <a:t>		</a:t>
            </a:r>
          </a:p>
          <a:p>
            <a:pPr lvl="1">
              <a:buNone/>
            </a:pPr>
            <a:endParaRPr lang="en-US" sz="2200" dirty="0" smtClean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 bwMode="auto">
          <a:xfrm>
            <a:off x="2057400" y="2667000"/>
            <a:ext cx="41148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438150" marR="0" lvl="0" indent="-3190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79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TP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dirty="0" smtClean="0">
                <a:solidFill>
                  <a:srgbClr val="3979A5"/>
                </a:solidFill>
                <a:latin typeface="+mn-lt"/>
              </a:rPr>
              <a:t>TSS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rgbClr val="3979A5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979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79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 bwMode="auto">
          <a:xfrm>
            <a:off x="3429000" y="2667000"/>
            <a:ext cx="41148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438150" marR="0" lvl="0" indent="-3190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79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dirty="0" smtClean="0">
                <a:solidFill>
                  <a:srgbClr val="3979A5"/>
                </a:solidFill>
                <a:latin typeface="+mn-lt"/>
              </a:rPr>
              <a:t>T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979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urbidity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79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dirty="0" smtClean="0">
                <a:solidFill>
                  <a:srgbClr val="3979A5"/>
                </a:solidFill>
                <a:latin typeface="+mn-lt"/>
              </a:rPr>
              <a:t>C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979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onductivity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3979A5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UA Division of Agriculture Arkansas Water Resources Center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What were the methods of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Parker et al. (1996)?</a:t>
            </a:r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546225"/>
            <a:ext cx="48768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438150" marR="0" lvl="0" indent="-3190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438150" marR="0" lvl="0" indent="-3190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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6"/>
          <p:cNvSpPr>
            <a:spLocks noGrp="1"/>
          </p:cNvSpPr>
          <p:nvPr>
            <p:ph idx="1"/>
          </p:nvPr>
        </p:nvSpPr>
        <p:spPr>
          <a:xfrm>
            <a:off x="457200" y="1774825"/>
            <a:ext cx="8077200" cy="4625975"/>
          </a:xfrm>
        </p:spPr>
        <p:txBody>
          <a:bodyPr/>
          <a:lstStyle/>
          <a:p>
            <a:r>
              <a:rPr lang="en-US" sz="2200" dirty="0" smtClean="0"/>
              <a:t>Parker et al. (1996) sampled these same 37 sites from 1993-1994 during base flow conditions and storm events.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200" dirty="0" smtClean="0"/>
              <a:t>They determined discharge at each site, combined it with concentration data and calculated unit area loads for each site. 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200" dirty="0" smtClean="0"/>
              <a:t>Parker et al. (1996) prioritized sub-watershed sites based on the calculated </a:t>
            </a:r>
            <a:r>
              <a:rPr lang="en-US" sz="2200" u="sng" dirty="0" smtClean="0"/>
              <a:t>unit area loads</a:t>
            </a:r>
            <a:r>
              <a:rPr lang="en-US" sz="2200" dirty="0" smtClean="0"/>
              <a:t>.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200" dirty="0" smtClean="0"/>
              <a:t>For comparison, we could only use the base flow concentrations measured by Parker et al. (1996).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200" dirty="0" smtClean="0"/>
              <a:t>We re-prioritized the historical sites based on </a:t>
            </a:r>
            <a:r>
              <a:rPr lang="en-US" sz="2200" u="sng" dirty="0" smtClean="0"/>
              <a:t>base flow concentrations </a:t>
            </a:r>
            <a:r>
              <a:rPr lang="en-US" sz="2200" dirty="0" smtClean="0"/>
              <a:t>only following the same method (i.e., 3 ~ equal groups of high, medium and low priority rankings).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Phosphorus in the UIRW during base flow then and now…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pic>
        <p:nvPicPr>
          <p:cNvPr id="5" name="Content Placeholder 4" descr="tp.JPG"/>
          <p:cNvPicPr>
            <a:picLocks noGrp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096" t="30286" r="19337" b="31033"/>
          <a:stretch>
            <a:fillRect/>
          </a:stretch>
        </p:blipFill>
        <p:spPr>
          <a:xfrm>
            <a:off x="76200" y="1600200"/>
            <a:ext cx="6477000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6"/>
          <p:cNvSpPr txBox="1">
            <a:spLocks/>
          </p:cNvSpPr>
          <p:nvPr/>
        </p:nvSpPr>
        <p:spPr bwMode="auto">
          <a:xfrm>
            <a:off x="6172200" y="1241425"/>
            <a:ext cx="2971800" cy="515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438150" marR="0" lvl="0" indent="-3190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TP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ranged from 0.02-0.14 mg L</a:t>
            </a:r>
            <a:r>
              <a:rPr kumimoji="0" lang="en-US" sz="2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tabLst/>
              <a:defRPr/>
            </a:pPr>
            <a:endParaRPr kumimoji="0" lang="en-US" sz="500" b="0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baseline="0" dirty="0" smtClean="0">
                <a:latin typeface="+mn-lt"/>
              </a:rPr>
              <a:t>&gt;50%</a:t>
            </a:r>
            <a:r>
              <a:rPr lang="en-US" sz="2200" dirty="0" smtClean="0">
                <a:latin typeface="+mn-lt"/>
              </a:rPr>
              <a:t> as SRP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dirty="0" smtClean="0">
                <a:latin typeface="+mn-lt"/>
              </a:rPr>
              <a:t>Highest concentrations downstream of WWTPs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dirty="0" smtClean="0">
                <a:latin typeface="+mn-lt"/>
              </a:rPr>
              <a:t>Greatest changes between studies at sites downstream of WWTPs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1707855" y="342900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371600" y="3536655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362200" y="3993855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784055" y="236220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822192" y="338328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5623560" y="5093208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1676400" y="350520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1371600" y="396240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Nitrogen in the UIRW during base flow then and now…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pic>
        <p:nvPicPr>
          <p:cNvPr id="6" name="Picture 5" descr="tn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798" t="30837" r="17767" b="31255"/>
          <a:stretch>
            <a:fillRect/>
          </a:stretch>
        </p:blipFill>
        <p:spPr>
          <a:xfrm>
            <a:off x="76200" y="1676400"/>
            <a:ext cx="6705600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6172200" y="1393825"/>
            <a:ext cx="29718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438150" marR="0" lvl="0" indent="-3190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TN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ranged from 0.39-4.49 mg L</a:t>
            </a:r>
            <a:r>
              <a:rPr kumimoji="0" lang="en-US" sz="2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tabLst/>
              <a:defRPr/>
            </a:pPr>
            <a:endParaRPr kumimoji="0" lang="en-US" sz="500" b="0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baseline="0" dirty="0" smtClean="0">
                <a:latin typeface="+mn-lt"/>
              </a:rPr>
              <a:t>~80%</a:t>
            </a:r>
            <a:r>
              <a:rPr lang="en-US" sz="2200" dirty="0" smtClean="0">
                <a:latin typeface="+mn-lt"/>
              </a:rPr>
              <a:t> as NO</a:t>
            </a:r>
            <a:r>
              <a:rPr lang="en-US" sz="2200" baseline="-25000" dirty="0" smtClean="0">
                <a:latin typeface="+mn-lt"/>
              </a:rPr>
              <a:t>3</a:t>
            </a:r>
            <a:r>
              <a:rPr lang="en-US" sz="2200" dirty="0" smtClean="0">
                <a:latin typeface="+mn-lt"/>
              </a:rPr>
              <a:t>-N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dirty="0" smtClean="0">
                <a:latin typeface="+mn-lt"/>
              </a:rPr>
              <a:t>TN decreased at 5 sites and only increased at 1 site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buFont typeface="Wingdings" pitchFamily="2" charset="2"/>
              <a:buChar char=""/>
              <a:tabLst/>
              <a:defRPr/>
            </a:pPr>
            <a:r>
              <a:rPr lang="en-US" sz="2200" dirty="0" smtClean="0">
                <a:latin typeface="+mn-lt"/>
              </a:rPr>
              <a:t>NO3-N increased at 14% of sites</a:t>
            </a:r>
          </a:p>
          <a:p>
            <a:pPr marL="730250" marR="0" lvl="1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Pct val="90000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5486402" y="2850855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667000" y="4832055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819400" y="495300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927055" y="480060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038600" y="396240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828800" y="3886200"/>
            <a:ext cx="197145" cy="197145"/>
          </a:xfrm>
          <a:prstGeom prst="ellipse">
            <a:avLst/>
          </a:prstGeom>
          <a:noFill/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20238" b="3430"/>
          <a:stretch>
            <a:fillRect/>
          </a:stretch>
        </p:blipFill>
        <p:spPr bwMode="auto">
          <a:xfrm>
            <a:off x="76200" y="23445"/>
            <a:ext cx="5105400" cy="67583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5562600" y="0"/>
            <a:ext cx="3581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38800" y="76200"/>
            <a:ext cx="3276600" cy="120032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Following the method of Parker et al. (1996) for </a:t>
            </a:r>
            <a:r>
              <a:rPr lang="en-US" sz="2400" b="1" dirty="0" smtClean="0">
                <a:solidFill>
                  <a:schemeClr val="bg1"/>
                </a:solidFill>
              </a:rPr>
              <a:t>TP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458494" y="1257300"/>
            <a:ext cx="1752600" cy="158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458494" y="3085306"/>
            <a:ext cx="1752600" cy="158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4039394" y="5333206"/>
            <a:ext cx="2590800" cy="158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10200" y="1334869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659A2A"/>
                </a:solidFill>
              </a:rPr>
              <a:t>11 High Priority Sites</a:t>
            </a:r>
            <a:endParaRPr lang="en-US" b="1" dirty="0">
              <a:solidFill>
                <a:srgbClr val="659A2A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86400" y="2831068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659A2A"/>
                </a:solidFill>
              </a:rPr>
              <a:t>10 Medium Priority Sites</a:t>
            </a:r>
            <a:endParaRPr lang="en-US" b="1" dirty="0">
              <a:solidFill>
                <a:srgbClr val="659A2A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504086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659A2A"/>
                </a:solidFill>
              </a:rPr>
              <a:t>16 Low Priority Sites</a:t>
            </a:r>
            <a:endParaRPr lang="en-US" b="1" dirty="0">
              <a:solidFill>
                <a:srgbClr val="659A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33600"/>
            <a:ext cx="8229600" cy="12527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56025"/>
            <a:ext cx="8229600" cy="46259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28800" y="6477000"/>
            <a:ext cx="5508625" cy="274638"/>
          </a:xfrm>
        </p:spPr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UA Division of Agriculture Arkansas Water Resources Center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1752600"/>
            <a:ext cx="3657600" cy="11387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Which sites shifted to a </a:t>
            </a:r>
            <a:r>
              <a:rPr lang="en-US" sz="2200" b="1" u="sng" dirty="0" smtClean="0">
                <a:solidFill>
                  <a:schemeClr val="bg1"/>
                </a:solidFill>
              </a:rPr>
              <a:t>High</a:t>
            </a:r>
            <a:r>
              <a:rPr lang="en-US" sz="2200" dirty="0" smtClean="0">
                <a:solidFill>
                  <a:schemeClr val="bg1"/>
                </a:solidFill>
              </a:rPr>
              <a:t> Priority?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242887" y="242888"/>
          <a:ext cx="5853113" cy="6538912"/>
        </p:xfrm>
        <a:graphic>
          <a:graphicData uri="http://schemas.openxmlformats.org/presentationml/2006/ole">
            <p:oleObj spid="_x0000_s3073" name="Document" r:id="rId4" imgW="6054916" imgH="6855214" progId="Word.Document.12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486400" y="2819401"/>
            <a:ext cx="3657600" cy="404726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59A2A"/>
                </a:solidFill>
              </a:rPr>
              <a:t>Site 3: Goose Creek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19: Muddy Fork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21: Lower </a:t>
            </a:r>
            <a:r>
              <a:rPr lang="en-US" b="1" dirty="0" err="1" smtClean="0">
                <a:solidFill>
                  <a:srgbClr val="659A2A"/>
                </a:solidFill>
              </a:rPr>
              <a:t>Moores</a:t>
            </a:r>
            <a:endParaRPr lang="en-US" b="1" dirty="0" smtClean="0">
              <a:solidFill>
                <a:srgbClr val="659A2A"/>
              </a:solidFill>
            </a:endParaRP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32: Cincinnati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2: Ruby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23: </a:t>
            </a:r>
            <a:r>
              <a:rPr lang="en-US" b="1" dirty="0" err="1" smtClean="0">
                <a:solidFill>
                  <a:srgbClr val="659A2A"/>
                </a:solidFill>
              </a:rPr>
              <a:t>Kinion</a:t>
            </a:r>
            <a:endParaRPr lang="en-US" b="1" dirty="0" smtClean="0">
              <a:solidFill>
                <a:srgbClr val="659A2A"/>
              </a:solidFill>
            </a:endParaRP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8: Robinson</a:t>
            </a:r>
          </a:p>
          <a:p>
            <a:endParaRPr lang="en-US" sz="500" dirty="0" smtClean="0">
              <a:solidFill>
                <a:srgbClr val="659A2A"/>
              </a:solidFill>
            </a:endParaRPr>
          </a:p>
          <a:p>
            <a:endParaRPr lang="en-US" dirty="0" smtClean="0">
              <a:solidFill>
                <a:srgbClr val="659A2A"/>
              </a:solidFill>
            </a:endParaRPr>
          </a:p>
          <a:p>
            <a:endParaRPr lang="en-US" sz="1600" dirty="0" smtClean="0">
              <a:solidFill>
                <a:srgbClr val="659A2A"/>
              </a:solidFill>
            </a:endParaRPr>
          </a:p>
          <a:p>
            <a:endParaRPr lang="en-US" sz="1600" dirty="0" smtClean="0">
              <a:solidFill>
                <a:srgbClr val="659A2A"/>
              </a:solidFill>
            </a:endParaRPr>
          </a:p>
          <a:p>
            <a:pPr algn="ctr"/>
            <a:endParaRPr lang="en-US" sz="1600" dirty="0" smtClean="0">
              <a:solidFill>
                <a:srgbClr val="659A2A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86400" y="0"/>
            <a:ext cx="3657600" cy="1862048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sz="500" dirty="0" smtClean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For TP, 46% of sites changed priority rankings between the historical study and the current study.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57" name="Right Brace 56"/>
          <p:cNvSpPr/>
          <p:nvPr/>
        </p:nvSpPr>
        <p:spPr>
          <a:xfrm>
            <a:off x="4876800" y="762000"/>
            <a:ext cx="381000" cy="1524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eft Brace 59"/>
          <p:cNvSpPr/>
          <p:nvPr/>
        </p:nvSpPr>
        <p:spPr>
          <a:xfrm>
            <a:off x="5181600" y="2895600"/>
            <a:ext cx="304800" cy="2743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UA Division of Agriculture Arkansas Water Resources Center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UA Division of Agriculture Arkansas Water Resources Center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1752600"/>
            <a:ext cx="3657600" cy="11387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Which sites shifted from a </a:t>
            </a:r>
            <a:r>
              <a:rPr lang="en-US" sz="2200" b="1" u="sng" dirty="0" smtClean="0">
                <a:solidFill>
                  <a:schemeClr val="bg1"/>
                </a:solidFill>
              </a:rPr>
              <a:t>High</a:t>
            </a:r>
            <a:r>
              <a:rPr lang="en-US" sz="2200" dirty="0" smtClean="0">
                <a:solidFill>
                  <a:schemeClr val="bg1"/>
                </a:solidFill>
              </a:rPr>
              <a:t> to a </a:t>
            </a:r>
            <a:r>
              <a:rPr lang="en-US" sz="2200" b="1" u="sng" dirty="0" smtClean="0">
                <a:solidFill>
                  <a:schemeClr val="bg1"/>
                </a:solidFill>
              </a:rPr>
              <a:t>Low</a:t>
            </a:r>
            <a:r>
              <a:rPr lang="en-US" sz="2200" dirty="0" smtClean="0">
                <a:solidFill>
                  <a:schemeClr val="bg1"/>
                </a:solidFill>
              </a:rPr>
              <a:t> Priority?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9" name="Object 1"/>
          <p:cNvGraphicFramePr>
            <a:graphicFrameLocks noChangeAspect="1"/>
          </p:cNvGraphicFramePr>
          <p:nvPr/>
        </p:nvGraphicFramePr>
        <p:xfrm>
          <a:off x="244475" y="244475"/>
          <a:ext cx="5805488" cy="6567488"/>
        </p:xfrm>
        <a:graphic>
          <a:graphicData uri="http://schemas.openxmlformats.org/presentationml/2006/ole">
            <p:oleObj spid="_x0000_s31746" name="Document" r:id="rId4" imgW="6054916" imgH="6864588" progId="Word.Document.12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0" y="2687628"/>
            <a:ext cx="3657600" cy="417037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59A2A"/>
                </a:solidFill>
              </a:rPr>
              <a:t>Site 13: Galey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10: Brush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9: Wildcat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15: Little Osage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18: Puppy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endParaRPr lang="en-US" b="1" dirty="0" smtClean="0">
              <a:solidFill>
                <a:srgbClr val="659A2A"/>
              </a:solidFill>
            </a:endParaRP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endParaRPr lang="en-US" sz="500" dirty="0" smtClean="0">
              <a:solidFill>
                <a:srgbClr val="659A2A"/>
              </a:solidFill>
            </a:endParaRPr>
          </a:p>
          <a:p>
            <a:endParaRPr lang="en-US" dirty="0" smtClean="0">
              <a:solidFill>
                <a:srgbClr val="659A2A"/>
              </a:solidFill>
            </a:endParaRPr>
          </a:p>
          <a:p>
            <a:endParaRPr lang="en-US" sz="1600" dirty="0" smtClean="0">
              <a:solidFill>
                <a:srgbClr val="659A2A"/>
              </a:solidFill>
            </a:endParaRPr>
          </a:p>
          <a:p>
            <a:endParaRPr lang="en-US" sz="1600" dirty="0" smtClean="0">
              <a:solidFill>
                <a:srgbClr val="659A2A"/>
              </a:solidFill>
            </a:endParaRPr>
          </a:p>
          <a:p>
            <a:pPr algn="ctr"/>
            <a:endParaRPr lang="en-US" sz="1600" dirty="0" smtClean="0">
              <a:solidFill>
                <a:srgbClr val="659A2A"/>
              </a:solidFill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4800600" y="4114800"/>
            <a:ext cx="381000" cy="1524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>
            <a:off x="5181600" y="2743200"/>
            <a:ext cx="228600" cy="1905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486400" y="0"/>
            <a:ext cx="3657600" cy="1785104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For TP, 46% of sites changed priority rankings between the historical study and the current study.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86400" y="0"/>
            <a:ext cx="3657600" cy="1785104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For TP, 46% of sites changed priority rankings between the historical study and the current study.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UA Division of Agriculture Arkansas Water Resources Center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62600" y="0"/>
            <a:ext cx="3581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638800" y="76200"/>
            <a:ext cx="3276600" cy="120032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Following the method of Parker et al. (1996) for </a:t>
            </a:r>
            <a:r>
              <a:rPr lang="en-US" sz="2400" b="1" dirty="0" smtClean="0">
                <a:solidFill>
                  <a:schemeClr val="bg1"/>
                </a:solidFill>
              </a:rPr>
              <a:t>TN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610894" y="1332706"/>
            <a:ext cx="1600200" cy="158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3848894" y="3694906"/>
            <a:ext cx="3124200" cy="158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4763294" y="5980906"/>
            <a:ext cx="1295400" cy="158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1334869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659A2A"/>
                </a:solidFill>
              </a:rPr>
              <a:t>10 High Priority Sites</a:t>
            </a:r>
            <a:endParaRPr lang="en-US" b="1" dirty="0">
              <a:solidFill>
                <a:srgbClr val="659A2A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86400" y="3440668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659A2A"/>
                </a:solidFill>
              </a:rPr>
              <a:t>19 Medium Priority Sites</a:t>
            </a:r>
            <a:endParaRPr lang="en-US" b="1" dirty="0">
              <a:solidFill>
                <a:srgbClr val="659A2A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5867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659A2A"/>
                </a:solidFill>
              </a:rPr>
              <a:t>8 Low Priority Sites</a:t>
            </a:r>
            <a:endParaRPr lang="en-US" b="1" dirty="0">
              <a:solidFill>
                <a:srgbClr val="659A2A"/>
              </a:solidFill>
            </a:endParaRPr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/>
        </p:nvGraphicFramePr>
        <p:xfrm>
          <a:off x="76200" y="76200"/>
          <a:ext cx="6324600" cy="6934200"/>
        </p:xfrm>
        <a:graphic>
          <a:graphicData uri="http://schemas.openxmlformats.org/presentationml/2006/ole">
            <p:oleObj spid="_x0000_s37889" name="Document" r:id="rId4" imgW="6221878" imgH="6809068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UA Division of Agriculture Arkansas Water Resources Center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UA Division of Agriculture Arkansas Water Resources Center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1752600"/>
            <a:ext cx="3657600" cy="11387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Which sites shifted to a </a:t>
            </a:r>
            <a:r>
              <a:rPr lang="en-US" sz="2200" b="1" u="sng" dirty="0" smtClean="0">
                <a:solidFill>
                  <a:schemeClr val="bg1"/>
                </a:solidFill>
              </a:rPr>
              <a:t>High</a:t>
            </a:r>
            <a:r>
              <a:rPr lang="en-US" sz="2200" dirty="0" smtClean="0">
                <a:solidFill>
                  <a:schemeClr val="bg1"/>
                </a:solidFill>
              </a:rPr>
              <a:t> Priority?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2743200"/>
            <a:ext cx="3657600" cy="410881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59A2A"/>
                </a:solidFill>
              </a:rPr>
              <a:t>Site 3: Goose Creek</a:t>
            </a: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r>
              <a:rPr lang="en-US" b="1" dirty="0" smtClean="0">
                <a:solidFill>
                  <a:srgbClr val="659A2A"/>
                </a:solidFill>
              </a:rPr>
              <a:t>Site 33: </a:t>
            </a:r>
            <a:r>
              <a:rPr lang="en-US" b="1" dirty="0" err="1" smtClean="0">
                <a:solidFill>
                  <a:srgbClr val="659A2A"/>
                </a:solidFill>
              </a:rPr>
              <a:t>Wedington</a:t>
            </a:r>
            <a:endParaRPr lang="en-US" b="1" dirty="0" smtClean="0">
              <a:solidFill>
                <a:srgbClr val="659A2A"/>
              </a:solidFill>
            </a:endParaRPr>
          </a:p>
          <a:p>
            <a:endParaRPr lang="en-US" b="1" dirty="0" smtClean="0">
              <a:solidFill>
                <a:srgbClr val="659A2A"/>
              </a:solidFill>
            </a:endParaRPr>
          </a:p>
          <a:p>
            <a:endParaRPr lang="en-US" b="1" dirty="0" smtClean="0">
              <a:solidFill>
                <a:srgbClr val="659A2A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But, no sites shifted from a high to a low priority.</a:t>
            </a:r>
          </a:p>
          <a:p>
            <a:endParaRPr lang="en-US" b="1" dirty="0" smtClean="0">
              <a:solidFill>
                <a:srgbClr val="659A2A"/>
              </a:solidFill>
            </a:endParaRPr>
          </a:p>
          <a:p>
            <a:endParaRPr lang="en-US" b="1" dirty="0" smtClean="0">
              <a:solidFill>
                <a:srgbClr val="659A2A"/>
              </a:solidFill>
            </a:endParaRPr>
          </a:p>
          <a:p>
            <a:endParaRPr lang="en-US" b="1" dirty="0" smtClean="0">
              <a:solidFill>
                <a:srgbClr val="659A2A"/>
              </a:solidFill>
            </a:endParaRPr>
          </a:p>
          <a:p>
            <a:endParaRPr lang="en-US" sz="1000" b="1" dirty="0" smtClean="0">
              <a:solidFill>
                <a:srgbClr val="659A2A"/>
              </a:solidFill>
            </a:endParaRPr>
          </a:p>
          <a:p>
            <a:endParaRPr lang="en-US" sz="500" dirty="0" smtClean="0">
              <a:solidFill>
                <a:srgbClr val="659A2A"/>
              </a:solidFill>
            </a:endParaRPr>
          </a:p>
          <a:p>
            <a:endParaRPr lang="en-US" dirty="0" smtClean="0">
              <a:solidFill>
                <a:srgbClr val="659A2A"/>
              </a:solidFill>
            </a:endParaRPr>
          </a:p>
          <a:p>
            <a:endParaRPr lang="en-US" sz="1600" dirty="0" smtClean="0">
              <a:solidFill>
                <a:srgbClr val="659A2A"/>
              </a:solidFill>
            </a:endParaRPr>
          </a:p>
          <a:p>
            <a:endParaRPr lang="en-US" sz="1600" dirty="0" smtClean="0">
              <a:solidFill>
                <a:srgbClr val="659A2A"/>
              </a:solidFill>
            </a:endParaRPr>
          </a:p>
          <a:p>
            <a:pPr algn="ctr"/>
            <a:endParaRPr lang="en-US" sz="1600" dirty="0" smtClean="0">
              <a:solidFill>
                <a:srgbClr val="659A2A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0"/>
            <a:ext cx="3657600" cy="1785104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For TN, 46% of sites also changed priority rankings between the historical study and the current study.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2" name="Right Brace 11"/>
          <p:cNvSpPr/>
          <p:nvPr/>
        </p:nvSpPr>
        <p:spPr>
          <a:xfrm>
            <a:off x="5029200" y="914400"/>
            <a:ext cx="381000" cy="10668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/>
          <p:cNvSpPr/>
          <p:nvPr/>
        </p:nvSpPr>
        <p:spPr>
          <a:xfrm>
            <a:off x="5105400" y="2743200"/>
            <a:ext cx="304800" cy="685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36524" y="182562"/>
          <a:ext cx="6264276" cy="6827838"/>
        </p:xfrm>
        <a:graphic>
          <a:graphicData uri="http://schemas.openxmlformats.org/presentationml/2006/ole">
            <p:oleObj spid="_x0000_s35842" name="Document" r:id="rId4" imgW="6371929" imgH="7005189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Looking at these data, we wondered if arbitrary breakpoints were best?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breakpoints defined by Parker et al. (1996)?</a:t>
            </a:r>
          </a:p>
          <a:p>
            <a:pPr lvl="1"/>
            <a:r>
              <a:rPr lang="en-US" dirty="0" smtClean="0">
                <a:solidFill>
                  <a:srgbClr val="3979A5"/>
                </a:solidFill>
              </a:rPr>
              <a:t>Increase the number of highs and lows</a:t>
            </a:r>
          </a:p>
          <a:p>
            <a:pPr lvl="1">
              <a:buNone/>
            </a:pPr>
            <a:endParaRPr lang="en-US" sz="500" dirty="0" smtClean="0"/>
          </a:p>
          <a:p>
            <a:r>
              <a:rPr lang="en-US" dirty="0" smtClean="0"/>
              <a:t>Consider whether concentrations significantly increased or decreased?</a:t>
            </a:r>
          </a:p>
          <a:p>
            <a:pPr lvl="1"/>
            <a:r>
              <a:rPr lang="en-US" dirty="0" smtClean="0">
                <a:solidFill>
                  <a:srgbClr val="3979A5"/>
                </a:solidFill>
              </a:rPr>
              <a:t>1:1 graphs</a:t>
            </a:r>
          </a:p>
          <a:p>
            <a:pPr lvl="1">
              <a:buNone/>
            </a:pPr>
            <a:endParaRPr lang="en-US" sz="500" dirty="0" smtClean="0"/>
          </a:p>
          <a:p>
            <a:r>
              <a:rPr lang="en-US" dirty="0" smtClean="0"/>
              <a:t>What about considering the gradient between nutrients and catchment land use?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25272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In the UIWR, nutrients are positively correlated to pasture and urban land use in the catchment (based on VMP data).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pic>
        <p:nvPicPr>
          <p:cNvPr id="8" name="Picture 7" descr="TP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" y="2057400"/>
            <a:ext cx="4662085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TN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2012913"/>
            <a:ext cx="4572000" cy="3625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38200" y="2819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= 0.11</a:t>
            </a:r>
          </a:p>
          <a:p>
            <a:r>
              <a:rPr lang="en-US" dirty="0" smtClean="0"/>
              <a:t>P=0.045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2819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= 0.38</a:t>
            </a:r>
          </a:p>
          <a:p>
            <a:r>
              <a:rPr lang="en-US" dirty="0" smtClean="0"/>
              <a:t>P&lt; 0.0001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25272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The regression line represents the average conditions for the respective </a:t>
            </a:r>
            <a:br>
              <a:rPr lang="en-US" sz="3200" dirty="0" smtClean="0"/>
            </a:br>
            <a:r>
              <a:rPr lang="en-US" sz="3200" dirty="0" smtClean="0"/>
              <a:t>catchment land use.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pic>
        <p:nvPicPr>
          <p:cNvPr id="5" name="Content Placeholder 4" descr="TN.JPG"/>
          <p:cNvPicPr>
            <a:picLocks noGrp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958"/>
          <a:stretch>
            <a:fillRect/>
          </a:stretch>
        </p:blipFill>
        <p:spPr>
          <a:xfrm>
            <a:off x="914400" y="1676400"/>
            <a:ext cx="7086600" cy="4876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286000" y="23622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Data points over here are higher than average.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638800" y="45720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Data points down here are lower than average.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252728"/>
          </a:xfrm>
        </p:spPr>
        <p:txBody>
          <a:bodyPr/>
          <a:lstStyle/>
          <a:p>
            <a:pPr algn="ctr"/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4800600" cy="4953000"/>
          </a:xfrm>
        </p:spPr>
        <p:txBody>
          <a:bodyPr/>
          <a:lstStyle/>
          <a:p>
            <a:r>
              <a:rPr lang="en-US" sz="2000" dirty="0" smtClean="0"/>
              <a:t>We successfully used trained volunteers to collect water samples at 37 sites in the UIRW to establish current water quality conditions.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000" dirty="0" smtClean="0"/>
              <a:t>Between the studies, base flow constituent concentrations were significantly different at some sites. 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000" dirty="0" smtClean="0"/>
              <a:t>The priority rankings were updated based on the current water quality conditions following the method of Parker et al. (1996).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000" dirty="0" smtClean="0"/>
              <a:t>A different prioritization method may be more beneficial to effectively target priority sub-watersheds in the UIRW.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UA Division of Agriculture Arkansas Water Resources Center</a:t>
            </a:r>
            <a:endParaRPr lang="en-US" dirty="0"/>
          </a:p>
        </p:txBody>
      </p:sp>
      <p:pic>
        <p:nvPicPr>
          <p:cNvPr id="5" name="Picture 4" descr="IRWP VMP 005.jpg"/>
          <p:cNvPicPr>
            <a:picLocks noChangeAspect="1"/>
          </p:cNvPicPr>
          <p:nvPr/>
        </p:nvPicPr>
        <p:blipFill>
          <a:blip r:embed="rId3" cstate="print"/>
          <a:srcRect l="19275" r="22899"/>
          <a:stretch>
            <a:fillRect/>
          </a:stretch>
        </p:blipFill>
        <p:spPr>
          <a:xfrm>
            <a:off x="5257800" y="1905000"/>
            <a:ext cx="3407556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collected data is valuable for the UIRW.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825"/>
            <a:ext cx="8229600" cy="4625975"/>
          </a:xfrm>
        </p:spPr>
        <p:txBody>
          <a:bodyPr/>
          <a:lstStyle/>
          <a:p>
            <a:r>
              <a:rPr lang="en-US" sz="2000" dirty="0" smtClean="0"/>
              <a:t>The data collected during this study is valuable, because data is not widely available in the smaller sub-watersheds across the UIRW.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2000" dirty="0" smtClean="0"/>
              <a:t>This data was used to assist in the prioritization of the HUC 12s across the larger watershed during </a:t>
            </a:r>
            <a:r>
              <a:rPr lang="en-US" sz="2000" smtClean="0"/>
              <a:t>WMP development.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pic>
        <p:nvPicPr>
          <p:cNvPr id="5" name="Picture 4" descr="DSC03925.JPG"/>
          <p:cNvPicPr>
            <a:picLocks noChangeAspect="1"/>
          </p:cNvPicPr>
          <p:nvPr/>
        </p:nvPicPr>
        <p:blipFill>
          <a:blip r:embed="rId3" cstate="print"/>
          <a:srcRect t="26016" b="12195"/>
          <a:stretch>
            <a:fillRect/>
          </a:stretch>
        </p:blipFill>
        <p:spPr>
          <a:xfrm>
            <a:off x="1219200" y="3429000"/>
            <a:ext cx="62484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2">
      <a:dk1>
        <a:srgbClr val="003366"/>
      </a:dk1>
      <a:lt1>
        <a:sysClr val="window" lastClr="FFFFFF"/>
      </a:lt1>
      <a:dk2>
        <a:srgbClr val="003366"/>
      </a:dk2>
      <a:lt2>
        <a:srgbClr val="C8EAF8"/>
      </a:lt2>
      <a:accent1>
        <a:srgbClr val="0070C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2">
    <a:dk1>
      <a:srgbClr val="003366"/>
    </a:dk1>
    <a:lt1>
      <a:sysClr val="window" lastClr="FFFFFF"/>
    </a:lt1>
    <a:dk2>
      <a:srgbClr val="003366"/>
    </a:dk2>
    <a:lt2>
      <a:srgbClr val="C8EAF8"/>
    </a:lt2>
    <a:accent1>
      <a:srgbClr val="0070C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Custom 2">
    <a:dk1>
      <a:srgbClr val="003366"/>
    </a:dk1>
    <a:lt1>
      <a:sysClr val="window" lastClr="FFFFFF"/>
    </a:lt1>
    <a:dk2>
      <a:srgbClr val="003366"/>
    </a:dk2>
    <a:lt2>
      <a:srgbClr val="C8EAF8"/>
    </a:lt2>
    <a:accent1>
      <a:srgbClr val="0070C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4980</TotalTime>
  <Words>966</Words>
  <Application>Microsoft Office PowerPoint</Application>
  <PresentationFormat>On-screen Show (4:3)</PresentationFormat>
  <Paragraphs>180</Paragraphs>
  <Slides>16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Module</vt:lpstr>
      <vt:lpstr>Document</vt:lpstr>
      <vt:lpstr>Illinois River Volunteer Monitoring Methods and Results </vt:lpstr>
      <vt:lpstr>Volunteer monitors collected water samples at 37 sites in the UIRW.</vt:lpstr>
      <vt:lpstr>Water samples were analyzed at the AWRC Water Quality Lab.</vt:lpstr>
      <vt:lpstr>What were the methods of  Parker et al. (1996)?</vt:lpstr>
      <vt:lpstr>Phosphorus in the UIRW during base flow then and now…</vt:lpstr>
      <vt:lpstr>Nitrogen in the UIRW during base flow then and now…</vt:lpstr>
      <vt:lpstr>Slide 7</vt:lpstr>
      <vt:lpstr>Slide 8</vt:lpstr>
      <vt:lpstr>Slide 9</vt:lpstr>
      <vt:lpstr>Slide 10</vt:lpstr>
      <vt:lpstr>Slide 11</vt:lpstr>
      <vt:lpstr>Looking at these data, we wondered if arbitrary breakpoints were best?</vt:lpstr>
      <vt:lpstr>In the UIWR, nutrients are positively correlated to pasture and urban land use in the catchment (based on VMP data).</vt:lpstr>
      <vt:lpstr>The regression line represents the average conditions for the respective  catchment land use.</vt:lpstr>
      <vt:lpstr>Conclusions</vt:lpstr>
      <vt:lpstr>The collected data is valuable for the UIRW.</vt:lpstr>
    </vt:vector>
  </TitlesOfParts>
  <Company>University of Arkansas - Fayetteville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the Upper Illinois Watershed Management Plan </dc:title>
  <dc:creator>lbartsc</dc:creator>
  <cp:lastModifiedBy>lbartsc</cp:lastModifiedBy>
  <cp:revision>203</cp:revision>
  <dcterms:created xsi:type="dcterms:W3CDTF">2008-09-02T19:42:57Z</dcterms:created>
  <dcterms:modified xsi:type="dcterms:W3CDTF">2009-09-14T16:07:27Z</dcterms:modified>
</cp:coreProperties>
</file>