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tiff" ContentType="image/tiff"/>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9" r:id="rId3"/>
    <p:sldId id="257" r:id="rId4"/>
    <p:sldId id="263" r:id="rId5"/>
    <p:sldId id="281" r:id="rId6"/>
    <p:sldId id="265" r:id="rId7"/>
    <p:sldId id="258" r:id="rId8"/>
    <p:sldId id="282" r:id="rId9"/>
    <p:sldId id="283" r:id="rId10"/>
    <p:sldId id="260" r:id="rId11"/>
    <p:sldId id="261" r:id="rId12"/>
    <p:sldId id="290" r:id="rId13"/>
    <p:sldId id="271" r:id="rId14"/>
    <p:sldId id="270" r:id="rId15"/>
    <p:sldId id="272" r:id="rId16"/>
    <p:sldId id="273" r:id="rId17"/>
    <p:sldId id="274" r:id="rId18"/>
    <p:sldId id="262" r:id="rId19"/>
    <p:sldId id="279" r:id="rId20"/>
    <p:sldId id="275" r:id="rId21"/>
    <p:sldId id="276" r:id="rId22"/>
    <p:sldId id="277" r:id="rId23"/>
    <p:sldId id="278" r:id="rId24"/>
    <p:sldId id="289" r:id="rId25"/>
    <p:sldId id="280" r:id="rId26"/>
    <p:sldId id="287" r:id="rId27"/>
    <p:sldId id="288" r:id="rId28"/>
    <p:sldId id="285" r:id="rId29"/>
    <p:sldId id="286"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137" autoAdjust="0"/>
  </p:normalViewPr>
  <p:slideViewPr>
    <p:cSldViewPr>
      <p:cViewPr>
        <p:scale>
          <a:sx n="66" d="100"/>
          <a:sy n="66" d="100"/>
        </p:scale>
        <p:origin x="-552" y="28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92"/>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F33050-3AF9-498E-8A25-AA82104F963E}" type="datetimeFigureOut">
              <a:rPr lang="en-US" smtClean="0"/>
              <a:pPr/>
              <a:t>9/16/2009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CF2ACB-ACF5-4D55-AF70-58BC5887153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Precipitation is one of the most uncertain inputs to a hydrological model. Several SWAT studies have found radar estimated precipitation to improve hydrological predictions (Di </a:t>
            </a:r>
            <a:r>
              <a:rPr lang="en-US" sz="1200" kern="1200" dirty="0" err="1" smtClean="0">
                <a:solidFill>
                  <a:schemeClr val="tx1"/>
                </a:solidFill>
                <a:latin typeface="+mn-lt"/>
                <a:ea typeface="+mn-ea"/>
                <a:cs typeface="+mn-cs"/>
              </a:rPr>
              <a:t>Luzio</a:t>
            </a:r>
            <a:r>
              <a:rPr lang="en-US" sz="1200" kern="1200" dirty="0" smtClean="0">
                <a:solidFill>
                  <a:schemeClr val="tx1"/>
                </a:solidFill>
                <a:latin typeface="+mn-lt"/>
                <a:ea typeface="+mn-ea"/>
                <a:cs typeface="+mn-cs"/>
              </a:rPr>
              <a:t> and Arnold, 2004; Moon et al., 2004; </a:t>
            </a:r>
            <a:r>
              <a:rPr lang="en-US" sz="1200" kern="1200" dirty="0" err="1" smtClean="0">
                <a:solidFill>
                  <a:schemeClr val="tx1"/>
                </a:solidFill>
                <a:latin typeface="+mn-lt"/>
                <a:ea typeface="+mn-ea"/>
                <a:cs typeface="+mn-cs"/>
              </a:rPr>
              <a:t>Jayakrishnan</a:t>
            </a:r>
            <a:r>
              <a:rPr lang="en-US" sz="1200" kern="1200" dirty="0" smtClean="0">
                <a:solidFill>
                  <a:schemeClr val="tx1"/>
                </a:solidFill>
                <a:latin typeface="+mn-lt"/>
                <a:ea typeface="+mn-ea"/>
                <a:cs typeface="+mn-cs"/>
              </a:rPr>
              <a:t> et al., 2005; </a:t>
            </a:r>
            <a:r>
              <a:rPr lang="en-US" sz="1200" kern="1200" dirty="0" err="1" smtClean="0">
                <a:solidFill>
                  <a:schemeClr val="tx1"/>
                </a:solidFill>
                <a:latin typeface="+mn-lt"/>
                <a:ea typeface="+mn-ea"/>
                <a:cs typeface="+mn-cs"/>
              </a:rPr>
              <a:t>Kalin</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Hantush</a:t>
            </a:r>
            <a:r>
              <a:rPr lang="en-US" sz="1200" kern="1200" dirty="0" smtClean="0">
                <a:solidFill>
                  <a:schemeClr val="tx1"/>
                </a:solidFill>
                <a:latin typeface="+mn-lt"/>
                <a:ea typeface="+mn-ea"/>
                <a:cs typeface="+mn-cs"/>
              </a:rPr>
              <a:t>, 2006)   The Next Generation Weather Radar (NEXRAD) of the National Weather Service (NWS) has a network of 160 radars throughout the US that distribute four products depending upon the calibration and quality control (Fulton et al., 1998). Among the four products, stage III data is widely used  because it undergoes bias correction using rain </a:t>
            </a:r>
            <a:r>
              <a:rPr lang="en-US" sz="1200" kern="1200" dirty="0" err="1" smtClean="0">
                <a:solidFill>
                  <a:schemeClr val="tx1"/>
                </a:solidFill>
                <a:latin typeface="+mn-lt"/>
                <a:ea typeface="+mn-ea"/>
                <a:cs typeface="+mn-cs"/>
              </a:rPr>
              <a:t>guage</a:t>
            </a:r>
            <a:r>
              <a:rPr lang="en-US" sz="1200" kern="1200" dirty="0" smtClean="0">
                <a:solidFill>
                  <a:schemeClr val="tx1"/>
                </a:solidFill>
                <a:latin typeface="+mn-lt"/>
                <a:ea typeface="+mn-ea"/>
                <a:cs typeface="+mn-cs"/>
              </a:rPr>
              <a:t> data and is available for an entire river forecasting center (</a:t>
            </a:r>
            <a:r>
              <a:rPr lang="en-US" sz="1200" kern="1200" dirty="0" err="1" smtClean="0">
                <a:solidFill>
                  <a:schemeClr val="tx1"/>
                </a:solidFill>
                <a:latin typeface="+mn-lt"/>
                <a:ea typeface="+mn-ea"/>
                <a:cs typeface="+mn-cs"/>
              </a:rPr>
              <a:t>Kalin</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Hantush</a:t>
            </a:r>
            <a:r>
              <a:rPr lang="en-US" sz="1200" kern="1200" dirty="0" smtClean="0">
                <a:solidFill>
                  <a:schemeClr val="tx1"/>
                </a:solidFill>
                <a:latin typeface="+mn-lt"/>
                <a:ea typeface="+mn-ea"/>
                <a:cs typeface="+mn-cs"/>
              </a:rPr>
              <a:t>, 2006; </a:t>
            </a:r>
            <a:r>
              <a:rPr lang="en-US" sz="1200" kern="1200" dirty="0" err="1" smtClean="0">
                <a:solidFill>
                  <a:schemeClr val="tx1"/>
                </a:solidFill>
                <a:latin typeface="+mn-lt"/>
                <a:ea typeface="+mn-ea"/>
                <a:cs typeface="+mn-cs"/>
              </a:rPr>
              <a:t>Xie</a:t>
            </a:r>
            <a:r>
              <a:rPr lang="en-US" sz="1200" kern="1200" dirty="0" smtClean="0">
                <a:solidFill>
                  <a:schemeClr val="tx1"/>
                </a:solidFill>
                <a:latin typeface="+mn-lt"/>
                <a:ea typeface="+mn-ea"/>
                <a:cs typeface="+mn-cs"/>
              </a:rPr>
              <a:t> et al., 2005). The time period of NEXRAD data used in this study ranged from 1994 to 2007.  Hourly interval NEXRAD data for eighty two 4 x 4 km grid cells within the watershed was downloaded from the Distributed Modeling </a:t>
            </a:r>
            <a:r>
              <a:rPr lang="en-US" sz="1200" kern="1200" dirty="0" err="1" smtClean="0">
                <a:solidFill>
                  <a:schemeClr val="tx1"/>
                </a:solidFill>
                <a:latin typeface="+mn-lt"/>
                <a:ea typeface="+mn-ea"/>
                <a:cs typeface="+mn-cs"/>
              </a:rPr>
              <a:t>Intercomparison</a:t>
            </a:r>
            <a:r>
              <a:rPr lang="en-US" sz="1200" kern="1200" dirty="0" smtClean="0">
                <a:solidFill>
                  <a:schemeClr val="tx1"/>
                </a:solidFill>
                <a:latin typeface="+mn-lt"/>
                <a:ea typeface="+mn-ea"/>
                <a:cs typeface="+mn-cs"/>
              </a:rPr>
              <a:t> Project of the NWS (DMIP; Smith et al. 2004) (Figure 5). The data required several levels of post processing including unzipping, </a:t>
            </a:r>
            <a:r>
              <a:rPr lang="en-US" sz="1200" kern="1200" dirty="0" err="1" smtClean="0">
                <a:solidFill>
                  <a:schemeClr val="tx1"/>
                </a:solidFill>
                <a:latin typeface="+mn-lt"/>
                <a:ea typeface="+mn-ea"/>
                <a:cs typeface="+mn-cs"/>
              </a:rPr>
              <a:t>untarring</a:t>
            </a:r>
            <a:r>
              <a:rPr lang="en-US" sz="1200" kern="1200" dirty="0" smtClean="0">
                <a:solidFill>
                  <a:schemeClr val="tx1"/>
                </a:solidFill>
                <a:latin typeface="+mn-lt"/>
                <a:ea typeface="+mn-ea"/>
                <a:cs typeface="+mn-cs"/>
              </a:rPr>
              <a:t>, and transformation from the NEXRAD hydrological rainfall analysis project (HRAP) grid to a geographical coordinate system (Reed and </a:t>
            </a:r>
            <a:r>
              <a:rPr lang="en-US" sz="1200" kern="1200" dirty="0" err="1" smtClean="0">
                <a:solidFill>
                  <a:schemeClr val="tx1"/>
                </a:solidFill>
                <a:latin typeface="+mn-lt"/>
                <a:ea typeface="+mn-ea"/>
                <a:cs typeface="+mn-cs"/>
              </a:rPr>
              <a:t>Maidment</a:t>
            </a:r>
            <a:r>
              <a:rPr lang="en-US" sz="1200" kern="1200" dirty="0" smtClean="0">
                <a:solidFill>
                  <a:schemeClr val="tx1"/>
                </a:solidFill>
                <a:latin typeface="+mn-lt"/>
                <a:ea typeface="+mn-ea"/>
                <a:cs typeface="+mn-cs"/>
              </a:rPr>
              <a:t>, 1998). All NEXRAD grid points falling within a </a:t>
            </a:r>
            <a:r>
              <a:rPr lang="en-US" sz="1200" kern="1200" dirty="0" err="1" smtClean="0">
                <a:solidFill>
                  <a:schemeClr val="tx1"/>
                </a:solidFill>
                <a:latin typeface="+mn-lt"/>
                <a:ea typeface="+mn-ea"/>
                <a:cs typeface="+mn-cs"/>
              </a:rPr>
              <a:t>subwatershed</a:t>
            </a:r>
            <a:r>
              <a:rPr lang="en-US" sz="1200" kern="1200" dirty="0" smtClean="0">
                <a:solidFill>
                  <a:schemeClr val="tx1"/>
                </a:solidFill>
                <a:latin typeface="+mn-lt"/>
                <a:ea typeface="+mn-ea"/>
                <a:cs typeface="+mn-cs"/>
              </a:rPr>
              <a:t> were aggregated, an average value was calculated, and assigned to pseudo weather stations located at the </a:t>
            </a:r>
            <a:r>
              <a:rPr lang="en-US" sz="1200" kern="1200" dirty="0" err="1" smtClean="0">
                <a:solidFill>
                  <a:schemeClr val="tx1"/>
                </a:solidFill>
                <a:latin typeface="+mn-lt"/>
                <a:ea typeface="+mn-ea"/>
                <a:cs typeface="+mn-cs"/>
              </a:rPr>
              <a:t>centroid</a:t>
            </a:r>
            <a:r>
              <a:rPr lang="en-US" sz="1200" kern="1200" dirty="0" smtClean="0">
                <a:solidFill>
                  <a:schemeClr val="tx1"/>
                </a:solidFill>
                <a:latin typeface="+mn-lt"/>
                <a:ea typeface="+mn-ea"/>
                <a:cs typeface="+mn-cs"/>
              </a:rPr>
              <a:t> of each </a:t>
            </a:r>
            <a:r>
              <a:rPr lang="en-US" sz="1200" kern="1200" dirty="0" err="1" smtClean="0">
                <a:solidFill>
                  <a:schemeClr val="tx1"/>
                </a:solidFill>
                <a:latin typeface="+mn-lt"/>
                <a:ea typeface="+mn-ea"/>
                <a:cs typeface="+mn-cs"/>
              </a:rPr>
              <a:t>subwatershed</a:t>
            </a:r>
            <a:r>
              <a:rPr lang="en-US" sz="1200" kern="1200" dirty="0" smtClean="0">
                <a:solidFill>
                  <a:schemeClr val="tx1"/>
                </a:solidFill>
                <a:latin typeface="+mn-lt"/>
                <a:ea typeface="+mn-ea"/>
                <a:cs typeface="+mn-cs"/>
              </a:rPr>
              <a:t>. This approach satisfied the SWAT requirement of accepting data from only one weather station per </a:t>
            </a:r>
            <a:r>
              <a:rPr lang="en-US" sz="1200" kern="1200" dirty="0" err="1" smtClean="0">
                <a:solidFill>
                  <a:schemeClr val="tx1"/>
                </a:solidFill>
                <a:latin typeface="+mn-lt"/>
                <a:ea typeface="+mn-ea"/>
                <a:cs typeface="+mn-cs"/>
              </a:rPr>
              <a:t>subwatershed</a:t>
            </a:r>
            <a:r>
              <a:rPr lang="en-US" sz="1200" kern="1200" dirty="0" smtClean="0">
                <a:solidFill>
                  <a:schemeClr val="tx1"/>
                </a:solidFill>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FECF2ACB-ACF5-4D55-AF70-58BC5887153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Land application of poultry litter can provide nutrients and organic matter to agricultural crops, however, when overdone, could become a major NPS pollution to nearby streams.</a:t>
            </a:r>
            <a:endParaRPr lang="en-US" dirty="0"/>
          </a:p>
        </p:txBody>
      </p:sp>
      <p:sp>
        <p:nvSpPr>
          <p:cNvPr id="4" name="Slide Number Placeholder 3"/>
          <p:cNvSpPr>
            <a:spLocks noGrp="1"/>
          </p:cNvSpPr>
          <p:nvPr>
            <p:ph type="sldNum" sz="quarter" idx="10"/>
          </p:nvPr>
        </p:nvSpPr>
        <p:spPr/>
        <p:txBody>
          <a:bodyPr/>
          <a:lstStyle/>
          <a:p>
            <a:fld id="{FECF2ACB-ACF5-4D55-AF70-58BC5887153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2E8F1F-B4D8-4C75-80F0-3C58FEE0D22C}"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CF2ACB-ACF5-4D55-AF70-58BC5887153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AWRC</a:t>
            </a:r>
            <a:r>
              <a:rPr lang="en-US" baseline="0" dirty="0" smtClean="0"/>
              <a:t> monitoring gauge at Moore’s creek has an area of 1000 ha. Since we had enforced 12-digit HUC layer to delineate sub-watersheds in SWAT Model, output was available at ~6000 ha sub-watershed outlet. To validate our model at this gauging station we calculated area weighted SWAT responses at the outlet of the 12 digit HUC sub-watershed and compared with the AWRC’s data.</a:t>
            </a:r>
            <a:endParaRPr lang="en-US" dirty="0"/>
          </a:p>
        </p:txBody>
      </p:sp>
      <p:sp>
        <p:nvSpPr>
          <p:cNvPr id="4" name="Slide Number Placeholder 3"/>
          <p:cNvSpPr>
            <a:spLocks noGrp="1"/>
          </p:cNvSpPr>
          <p:nvPr>
            <p:ph type="sldNum" sz="quarter" idx="10"/>
          </p:nvPr>
        </p:nvSpPr>
        <p:spPr/>
        <p:txBody>
          <a:bodyPr/>
          <a:lstStyle/>
          <a:p>
            <a:fld id="{A9636436-2C09-4438-A54C-653560FA2651}"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636436-2C09-4438-A54C-653560FA2651}" type="slidenum">
              <a:rPr lang="en-US" smtClean="0"/>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9/16/2009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9/16/2009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9/16/2009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9/16/2009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9/16/2009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tiff"/><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81000"/>
            <a:ext cx="9144000" cy="1905000"/>
          </a:xfr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2700000" scaled="1"/>
            <a:tileRect/>
          </a:gradFill>
        </p:spPr>
        <p:txBody>
          <a:bodyPr>
            <a:normAutofit/>
          </a:bodyPr>
          <a:lstStyle/>
          <a:p>
            <a:r>
              <a:rPr lang="en-US" sz="3600" dirty="0" smtClean="0">
                <a:solidFill>
                  <a:schemeClr val="bg1"/>
                </a:solidFill>
                <a:latin typeface="Times New Roman" pitchFamily="18" charset="0"/>
                <a:cs typeface="Times New Roman" pitchFamily="18" charset="0"/>
              </a:rPr>
              <a:t>SWAT Model Study for</a:t>
            </a:r>
            <a:br>
              <a:rPr lang="en-US" sz="3600" dirty="0" smtClean="0">
                <a:solidFill>
                  <a:schemeClr val="bg1"/>
                </a:solidFill>
                <a:latin typeface="Times New Roman" pitchFamily="18" charset="0"/>
                <a:cs typeface="Times New Roman" pitchFamily="18" charset="0"/>
              </a:rPr>
            </a:br>
            <a:r>
              <a:rPr lang="en-US" sz="3600" dirty="0" smtClean="0">
                <a:solidFill>
                  <a:schemeClr val="bg1"/>
                </a:solidFill>
                <a:latin typeface="Times New Roman" pitchFamily="18" charset="0"/>
                <a:cs typeface="Times New Roman" pitchFamily="18" charset="0"/>
              </a:rPr>
              <a:t>Illinois River Drainage Area (IRDA) in Arkansas</a:t>
            </a:r>
            <a:endParaRPr lang="en-US" sz="3600" dirty="0">
              <a:solidFill>
                <a:schemeClr val="bg1"/>
              </a:solidFill>
              <a:latin typeface="Times New Roman" pitchFamily="18" charset="0"/>
              <a:cs typeface="Times New Roman" pitchFamily="18" charset="0"/>
            </a:endParaRPr>
          </a:p>
        </p:txBody>
      </p:sp>
      <p:sp>
        <p:nvSpPr>
          <p:cNvPr id="3" name="Subtitle 2"/>
          <p:cNvSpPr>
            <a:spLocks noGrp="1"/>
          </p:cNvSpPr>
          <p:nvPr>
            <p:ph type="subTitle" idx="1"/>
          </p:nvPr>
        </p:nvSpPr>
        <p:spPr>
          <a:xfrm>
            <a:off x="0" y="6172200"/>
            <a:ext cx="9144000" cy="685800"/>
          </a:xfrm>
          <a:solidFill>
            <a:srgbClr val="C00000"/>
          </a:solidFill>
        </p:spPr>
        <p:txBody>
          <a:bodyPr>
            <a:normAutofit/>
          </a:bodyPr>
          <a:lstStyle/>
          <a:p>
            <a:pPr algn="r"/>
            <a:r>
              <a:rPr lang="en-US" sz="1500" dirty="0" smtClean="0">
                <a:solidFill>
                  <a:schemeClr val="bg1"/>
                </a:solidFill>
                <a:latin typeface="Times New Roman" pitchFamily="18" charset="0"/>
                <a:cs typeface="Times New Roman" pitchFamily="18" charset="0"/>
              </a:rPr>
              <a:t>Cooperative  Extension Service</a:t>
            </a:r>
            <a:endParaRPr lang="en-US" sz="1500" dirty="0">
              <a:solidFill>
                <a:schemeClr val="bg1"/>
              </a:solidFill>
              <a:latin typeface="Times New Roman" pitchFamily="18" charset="0"/>
              <a:cs typeface="Times New Roman" pitchFamily="18" charset="0"/>
            </a:endParaRPr>
          </a:p>
        </p:txBody>
      </p:sp>
      <p:sp>
        <p:nvSpPr>
          <p:cNvPr id="5" name="Title 1"/>
          <p:cNvSpPr txBox="1">
            <a:spLocks/>
          </p:cNvSpPr>
          <p:nvPr/>
        </p:nvSpPr>
        <p:spPr>
          <a:xfrm>
            <a:off x="0" y="3200400"/>
            <a:ext cx="9144000" cy="1143000"/>
          </a:xfrm>
          <a:prstGeom prst="rect">
            <a:avLst/>
          </a:prstGeom>
          <a:solidFill>
            <a:srgbClr val="0070C0"/>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rPr>
              <a:t>Presented by:</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800" dirty="0" err="1" smtClean="0">
                <a:solidFill>
                  <a:schemeClr val="bg1"/>
                </a:solidFill>
                <a:latin typeface="Times New Roman" pitchFamily="18" charset="0"/>
                <a:ea typeface="+mj-ea"/>
                <a:cs typeface="Times New Roman" pitchFamily="18" charset="0"/>
              </a:rPr>
              <a:t>Dharmendra</a:t>
            </a:r>
            <a:r>
              <a:rPr lang="en-US" sz="2800" dirty="0" smtClean="0">
                <a:solidFill>
                  <a:schemeClr val="bg1"/>
                </a:solidFill>
                <a:latin typeface="Times New Roman" pitchFamily="18" charset="0"/>
                <a:ea typeface="+mj-ea"/>
                <a:cs typeface="Times New Roman" pitchFamily="18" charset="0"/>
              </a:rPr>
              <a:t> Saraswat</a:t>
            </a:r>
            <a:endParaRPr kumimoji="0" lang="en-US" sz="2800" b="0" i="0" u="none" strike="noStrike" kern="1200" cap="none" spc="0" normalizeH="0" baseline="0" noProof="0" dirty="0">
              <a:ln>
                <a:noFill/>
              </a:ln>
              <a:solidFill>
                <a:schemeClr val="bg1"/>
              </a:solidFill>
              <a:effectLst/>
              <a:uLnTx/>
              <a:uFillTx/>
              <a:latin typeface="Times New Roman" pitchFamily="18" charset="0"/>
              <a:ea typeface="+mj-ea"/>
              <a:cs typeface="Times New Roman" pitchFamily="18" charset="0"/>
            </a:endParaRPr>
          </a:p>
        </p:txBody>
      </p:sp>
      <p:sp>
        <p:nvSpPr>
          <p:cNvPr id="6" name="Title 1"/>
          <p:cNvSpPr txBox="1">
            <a:spLocks/>
          </p:cNvSpPr>
          <p:nvPr/>
        </p:nvSpPr>
        <p:spPr>
          <a:xfrm>
            <a:off x="0" y="4191000"/>
            <a:ext cx="9144000" cy="685800"/>
          </a:xfrm>
          <a:prstGeom prst="rect">
            <a:avLst/>
          </a:prstGeom>
          <a:noFill/>
          <a:ln>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effectLst/>
                <a:uLnTx/>
                <a:uFillTx/>
                <a:latin typeface="Times New Roman" pitchFamily="18" charset="0"/>
                <a:ea typeface="+mj-ea"/>
                <a:cs typeface="Times New Roman" pitchFamily="18" charset="0"/>
              </a:rPr>
              <a:t>Co-Authors: M. Daniels, P. </a:t>
            </a:r>
            <a:r>
              <a:rPr kumimoji="0" lang="en-US" sz="2800" b="0" i="0" u="none" strike="noStrike" kern="1200" cap="none" spc="0" normalizeH="0" baseline="0" noProof="0" dirty="0" err="1" smtClean="0">
                <a:ln>
                  <a:noFill/>
                </a:ln>
                <a:effectLst/>
                <a:uLnTx/>
                <a:uFillTx/>
                <a:latin typeface="Times New Roman" pitchFamily="18" charset="0"/>
                <a:ea typeface="+mj-ea"/>
                <a:cs typeface="Times New Roman" pitchFamily="18" charset="0"/>
              </a:rPr>
              <a:t>Tacker</a:t>
            </a:r>
            <a:r>
              <a:rPr kumimoji="0" lang="en-US" sz="2800" b="0" i="0" u="none" strike="noStrike" kern="1200" cap="none" spc="0" normalizeH="0" baseline="0" noProof="0" dirty="0" smtClean="0">
                <a:ln>
                  <a:noFill/>
                </a:ln>
                <a:effectLst/>
                <a:uLnTx/>
                <a:uFillTx/>
                <a:latin typeface="Times New Roman" pitchFamily="18" charset="0"/>
                <a:ea typeface="+mj-ea"/>
                <a:cs typeface="Times New Roman" pitchFamily="18" charset="0"/>
              </a:rPr>
              <a:t>, and N. </a:t>
            </a:r>
            <a:r>
              <a:rPr kumimoji="0" lang="en-US" sz="2800" b="0" i="0" u="none" strike="noStrike" kern="1200" cap="none" spc="0" normalizeH="0" baseline="0" noProof="0" dirty="0" err="1" smtClean="0">
                <a:ln>
                  <a:noFill/>
                </a:ln>
                <a:effectLst/>
                <a:uLnTx/>
                <a:uFillTx/>
                <a:latin typeface="Times New Roman" pitchFamily="18" charset="0"/>
                <a:ea typeface="+mj-ea"/>
                <a:cs typeface="Times New Roman" pitchFamily="18" charset="0"/>
              </a:rPr>
              <a:t>Pai</a:t>
            </a:r>
            <a:endParaRPr kumimoji="0" lang="en-US" sz="2800" b="0" i="0" u="none" strike="noStrike" kern="1200" cap="none" spc="0" normalizeH="0" baseline="0" noProof="0" dirty="0">
              <a:ln>
                <a:noFill/>
              </a:ln>
              <a:effectLst/>
              <a:uLnTx/>
              <a:uFillTx/>
              <a:latin typeface="Times New Roman" pitchFamily="18" charset="0"/>
              <a:ea typeface="+mj-ea"/>
              <a:cs typeface="Times New Roman" pitchFamily="18" charset="0"/>
            </a:endParaRPr>
          </a:p>
        </p:txBody>
      </p:sp>
      <p:grpSp>
        <p:nvGrpSpPr>
          <p:cNvPr id="11" name="Group 10"/>
          <p:cNvGrpSpPr/>
          <p:nvPr/>
        </p:nvGrpSpPr>
        <p:grpSpPr>
          <a:xfrm>
            <a:off x="0" y="5706534"/>
            <a:ext cx="9144000" cy="465666"/>
            <a:chOff x="0" y="5706534"/>
            <a:chExt cx="9144000" cy="465666"/>
          </a:xfrm>
        </p:grpSpPr>
        <p:sp>
          <p:nvSpPr>
            <p:cNvPr id="9" name="TextBox 8"/>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0" name="Picture 9" descr="UA-Color-Cntr-Lg.png"/>
            <p:cNvPicPr>
              <a:picLocks noChangeAspect="1"/>
            </p:cNvPicPr>
            <p:nvPr/>
          </p:nvPicPr>
          <p:blipFill>
            <a:blip r:embed="rId3" cstate="print"/>
            <a:stretch>
              <a:fillRect/>
            </a:stretch>
          </p:blipFill>
          <p:spPr>
            <a:xfrm>
              <a:off x="0" y="5706534"/>
              <a:ext cx="3268982" cy="457201"/>
            </a:xfrm>
            <a:prstGeom prst="rect">
              <a:avLst/>
            </a:prstGeom>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INTRODUCTION</a:t>
            </a:r>
            <a:endParaRPr lang="en-US" sz="3600" b="1" cap="small" dirty="0">
              <a:solidFill>
                <a:schemeClr val="bg1"/>
              </a:solidFill>
              <a:latin typeface="Times New Roman" pitchFamily="18" charset="0"/>
              <a:cs typeface="Times New Roman" pitchFamily="18" charset="0"/>
            </a:endParaRPr>
          </a:p>
        </p:txBody>
      </p:sp>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6" name="TextBox 5"/>
          <p:cNvSpPr txBox="1"/>
          <p:nvPr/>
        </p:nvSpPr>
        <p:spPr>
          <a:xfrm>
            <a:off x="5029200" y="762000"/>
            <a:ext cx="3886200" cy="4648200"/>
          </a:xfrm>
          <a:prstGeom prst="rect">
            <a:avLst/>
          </a:prstGeom>
          <a:solidFill>
            <a:schemeClr val="bg1">
              <a:lumMod val="9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Illinois River Watershed: </a:t>
            </a:r>
          </a:p>
          <a:p>
            <a:r>
              <a:rPr lang="en-US" sz="2400" b="1" dirty="0" smtClean="0">
                <a:solidFill>
                  <a:schemeClr val="accent3">
                    <a:lumMod val="75000"/>
                  </a:schemeClr>
                </a:solidFill>
                <a:latin typeface="Times New Roman" pitchFamily="18" charset="0"/>
                <a:cs typeface="Times New Roman" pitchFamily="18" charset="0"/>
              </a:rPr>
              <a:t>757 mi</a:t>
            </a:r>
            <a:r>
              <a:rPr lang="en-US" sz="2400" b="1" baseline="30000" dirty="0" smtClean="0">
                <a:solidFill>
                  <a:schemeClr val="accent3">
                    <a:lumMod val="75000"/>
                  </a:schemeClr>
                </a:solidFill>
                <a:latin typeface="Times New Roman" pitchFamily="18" charset="0"/>
                <a:cs typeface="Times New Roman" pitchFamily="18" charset="0"/>
              </a:rPr>
              <a:t>2 </a:t>
            </a:r>
            <a:r>
              <a:rPr lang="en-US" sz="2400" b="1" dirty="0" smtClean="0">
                <a:solidFill>
                  <a:schemeClr val="accent3">
                    <a:lumMod val="75000"/>
                  </a:schemeClr>
                </a:solidFill>
                <a:latin typeface="Times New Roman" pitchFamily="18" charset="0"/>
                <a:cs typeface="Times New Roman" pitchFamily="18" charset="0"/>
              </a:rPr>
              <a:t>(1960 km</a:t>
            </a:r>
            <a:r>
              <a:rPr lang="en-US" sz="2400" b="1" baseline="30000" dirty="0" smtClean="0">
                <a:solidFill>
                  <a:schemeClr val="accent3">
                    <a:lumMod val="75000"/>
                  </a:schemeClr>
                </a:solidFill>
                <a:latin typeface="Times New Roman" pitchFamily="18" charset="0"/>
                <a:cs typeface="Times New Roman" pitchFamily="18" charset="0"/>
              </a:rPr>
              <a:t>2 </a:t>
            </a:r>
            <a:r>
              <a:rPr lang="en-US" sz="2400" b="1" dirty="0" smtClean="0">
                <a:solidFill>
                  <a:schemeClr val="accent3">
                    <a:lumMod val="75000"/>
                  </a:schemeClr>
                </a:solidFill>
                <a:latin typeface="Times New Roman" pitchFamily="18" charset="0"/>
                <a:cs typeface="Times New Roman" pitchFamily="18" charset="0"/>
              </a:rPr>
              <a:t>)  </a:t>
            </a:r>
          </a:p>
          <a:p>
            <a:endParaRPr lang="en-US" sz="2400" b="1" dirty="0" smtClean="0">
              <a:solidFill>
                <a:schemeClr val="accent3">
                  <a:lumMod val="75000"/>
                </a:schemeClr>
              </a:solidFill>
              <a:latin typeface="Times New Roman" pitchFamily="18" charset="0"/>
              <a:cs typeface="Times New Roman" pitchFamily="18" charset="0"/>
            </a:endParaRP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Counties: Benton (39.5%), Washington (60.3%), and Crawford (0.2%)</a:t>
            </a:r>
          </a:p>
          <a:p>
            <a:endParaRPr lang="en-US" sz="2400" b="1" dirty="0" smtClean="0">
              <a:solidFill>
                <a:schemeClr val="accent3">
                  <a:lumMod val="75000"/>
                </a:schemeClr>
              </a:solidFill>
              <a:latin typeface="Times New Roman" pitchFamily="18" charset="0"/>
              <a:cs typeface="Times New Roman" pitchFamily="18" charset="0"/>
            </a:endParaRPr>
          </a:p>
          <a:p>
            <a:r>
              <a:rPr lang="en-US" sz="2400" b="1" dirty="0" smtClean="0">
                <a:solidFill>
                  <a:schemeClr val="accent3">
                    <a:lumMod val="75000"/>
                  </a:schemeClr>
                </a:solidFill>
                <a:latin typeface="Times New Roman" pitchFamily="18" charset="0"/>
                <a:cs typeface="Times New Roman" pitchFamily="18" charset="0"/>
              </a:rPr>
              <a:t>Concern: siltation/turbidity, pathogens, total phosphorus, and nitrogen</a:t>
            </a:r>
          </a:p>
          <a:p>
            <a:endParaRPr lang="en-US" sz="2400" dirty="0" smtClean="0">
              <a:solidFill>
                <a:schemeClr val="accent3">
                  <a:lumMod val="75000"/>
                </a:schemeClr>
              </a:solidFill>
              <a:latin typeface="Times New Roman" pitchFamily="18" charset="0"/>
              <a:cs typeface="Times New Roman" pitchFamily="18" charset="0"/>
            </a:endParaRPr>
          </a:p>
        </p:txBody>
      </p:sp>
      <p:pic>
        <p:nvPicPr>
          <p:cNvPr id="1027" name="Picture 3" descr="C:\Users\dm\Desktop\NP\Illinois River Watershed\Presentation\IRW.tif"/>
          <p:cNvPicPr>
            <a:picLocks noChangeAspect="1" noChangeArrowheads="1"/>
          </p:cNvPicPr>
          <p:nvPr/>
        </p:nvPicPr>
        <p:blipFill>
          <a:blip r:embed="rId3" cstate="print"/>
          <a:srcRect/>
          <a:stretch>
            <a:fillRect/>
          </a:stretch>
        </p:blipFill>
        <p:spPr bwMode="auto">
          <a:xfrm>
            <a:off x="152400" y="1295400"/>
            <a:ext cx="4733370" cy="3657600"/>
          </a:xfrm>
          <a:prstGeom prst="rect">
            <a:avLst/>
          </a:prstGeom>
          <a:noFill/>
          <a:ln>
            <a:solidFill>
              <a:srgbClr val="0070C0"/>
            </a:solidFill>
          </a:ln>
        </p:spPr>
      </p:pic>
      <p:grpSp>
        <p:nvGrpSpPr>
          <p:cNvPr id="16" name="Group 15"/>
          <p:cNvGrpSpPr/>
          <p:nvPr/>
        </p:nvGrpSpPr>
        <p:grpSpPr>
          <a:xfrm>
            <a:off x="0" y="5706534"/>
            <a:ext cx="9144000" cy="465666"/>
            <a:chOff x="0" y="5706534"/>
            <a:chExt cx="9144000" cy="465666"/>
          </a:xfrm>
        </p:grpSpPr>
        <p:sp>
          <p:nvSpPr>
            <p:cNvPr id="17" name="TextBox 16"/>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8" name="Picture 17" descr="UA-Color-Cntr-Lg.png"/>
            <p:cNvPicPr>
              <a:picLocks noChangeAspect="1"/>
            </p:cNvPicPr>
            <p:nvPr/>
          </p:nvPicPr>
          <p:blipFill>
            <a:blip r:embed="rId4" cstate="print"/>
            <a:stretch>
              <a:fillRect/>
            </a:stretch>
          </p:blipFill>
          <p:spPr>
            <a:xfrm>
              <a:off x="0" y="5706534"/>
              <a:ext cx="3268982" cy="457201"/>
            </a:xfrm>
            <a:prstGeom prst="rect">
              <a:avLst/>
            </a:prstGeom>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OBJECTIVE</a:t>
            </a:r>
            <a:endParaRPr lang="en-US" sz="3600" b="1" cap="small" dirty="0">
              <a:solidFill>
                <a:schemeClr val="bg1"/>
              </a:solidFill>
              <a:latin typeface="Times New Roman" pitchFamily="18" charset="0"/>
              <a:cs typeface="Times New Roman" pitchFamily="18" charset="0"/>
            </a:endParaRPr>
          </a:p>
        </p:txBody>
      </p:sp>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grpSp>
        <p:nvGrpSpPr>
          <p:cNvPr id="10" name="Group 9"/>
          <p:cNvGrpSpPr/>
          <p:nvPr/>
        </p:nvGrpSpPr>
        <p:grpSpPr>
          <a:xfrm>
            <a:off x="0" y="5706534"/>
            <a:ext cx="9144000" cy="465666"/>
            <a:chOff x="0" y="5706534"/>
            <a:chExt cx="9144000" cy="465666"/>
          </a:xfrm>
        </p:grpSpPr>
        <p:sp>
          <p:nvSpPr>
            <p:cNvPr id="11" name="TextBox 10"/>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2" name="Picture 11" descr="UA-Color-Cntr-Lg.png"/>
            <p:cNvPicPr>
              <a:picLocks noChangeAspect="1"/>
            </p:cNvPicPr>
            <p:nvPr/>
          </p:nvPicPr>
          <p:blipFill>
            <a:blip r:embed="rId3" cstate="print"/>
            <a:stretch>
              <a:fillRect/>
            </a:stretch>
          </p:blipFill>
          <p:spPr>
            <a:xfrm>
              <a:off x="0" y="5706534"/>
              <a:ext cx="3268982" cy="457201"/>
            </a:xfrm>
            <a:prstGeom prst="rect">
              <a:avLst/>
            </a:prstGeom>
          </p:spPr>
        </p:pic>
      </p:grpSp>
      <p:sp>
        <p:nvSpPr>
          <p:cNvPr id="14" name="TextBox 13"/>
          <p:cNvSpPr txBox="1"/>
          <p:nvPr/>
        </p:nvSpPr>
        <p:spPr>
          <a:xfrm>
            <a:off x="304800" y="1295400"/>
            <a:ext cx="8610600" cy="3581400"/>
          </a:xfrm>
          <a:prstGeom prst="rect">
            <a:avLst/>
          </a:prstGeom>
          <a:solidFill>
            <a:schemeClr val="bg1">
              <a:lumMod val="9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accent3">
                    <a:lumMod val="75000"/>
                  </a:schemeClr>
                </a:solidFill>
                <a:latin typeface="Times New Roman" pitchFamily="18" charset="0"/>
                <a:cs typeface="Times New Roman" pitchFamily="18" charset="0"/>
              </a:rPr>
              <a:t>The study was conducted to:</a:t>
            </a:r>
          </a:p>
          <a:p>
            <a:endParaRPr lang="en-US" sz="2400" b="1" dirty="0" smtClean="0">
              <a:solidFill>
                <a:schemeClr val="accent3">
                  <a:lumMod val="75000"/>
                </a:schemeClr>
              </a:solidFill>
              <a:latin typeface="Times New Roman" pitchFamily="18" charset="0"/>
              <a:cs typeface="Times New Roman" pitchFamily="18" charset="0"/>
            </a:endParaRPr>
          </a:p>
          <a:p>
            <a:pPr marL="457200" indent="-457200">
              <a:buAutoNum type="alphaLcParenR"/>
            </a:pPr>
            <a:r>
              <a:rPr lang="en-US" sz="2400" b="1" dirty="0" smtClean="0">
                <a:solidFill>
                  <a:schemeClr val="accent3">
                    <a:lumMod val="75000"/>
                  </a:schemeClr>
                </a:solidFill>
                <a:latin typeface="Times New Roman" pitchFamily="18" charset="0"/>
                <a:cs typeface="Times New Roman" pitchFamily="18" charset="0"/>
              </a:rPr>
              <a:t>Organize input data for the Soil and Water Assessment Tool (SWAT) model setup</a:t>
            </a:r>
          </a:p>
          <a:p>
            <a:pPr marL="457200" indent="-457200">
              <a:buAutoNum type="alphaLcParenR"/>
            </a:pPr>
            <a:r>
              <a:rPr lang="en-US" sz="2400" b="1" dirty="0" smtClean="0">
                <a:solidFill>
                  <a:schemeClr val="accent3">
                    <a:lumMod val="75000"/>
                  </a:schemeClr>
                </a:solidFill>
                <a:latin typeface="Times New Roman" pitchFamily="18" charset="0"/>
                <a:cs typeface="Times New Roman" pitchFamily="18" charset="0"/>
              </a:rPr>
              <a:t>Calibrate and validate the SWAT model for flow, sediment, and nutrients</a:t>
            </a:r>
          </a:p>
          <a:p>
            <a:pPr marL="457200" indent="-457200">
              <a:buAutoNum type="alphaLcParenR"/>
            </a:pPr>
            <a:r>
              <a:rPr lang="en-US" sz="2400" b="1" dirty="0" smtClean="0">
                <a:solidFill>
                  <a:schemeClr val="accent3">
                    <a:lumMod val="75000"/>
                  </a:schemeClr>
                </a:solidFill>
                <a:latin typeface="Times New Roman" pitchFamily="18" charset="0"/>
                <a:cs typeface="Times New Roman" pitchFamily="18" charset="0"/>
              </a:rPr>
              <a:t>Use model outputs to identify 12-digit hydrologic unit code (HUC) watersheds based on their contribution to sediment and nutrients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POINT TO REMEMBER</a:t>
            </a:r>
            <a:endParaRPr lang="en-US" sz="3600" b="1" cap="small" dirty="0">
              <a:solidFill>
                <a:schemeClr val="bg1"/>
              </a:solidFill>
              <a:latin typeface="Times New Roman" pitchFamily="18" charset="0"/>
              <a:cs typeface="Times New Roman" pitchFamily="18" charset="0"/>
            </a:endParaRPr>
          </a:p>
        </p:txBody>
      </p:sp>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6" name="TextBox 5"/>
          <p:cNvSpPr txBox="1"/>
          <p:nvPr/>
        </p:nvSpPr>
        <p:spPr>
          <a:xfrm>
            <a:off x="381000" y="685800"/>
            <a:ext cx="8534400" cy="10668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smtClean="0">
              <a:solidFill>
                <a:schemeClr val="accent3">
                  <a:lumMod val="75000"/>
                </a:schemeClr>
              </a:solidFill>
              <a:latin typeface="Times New Roman" pitchFamily="18" charset="0"/>
              <a:cs typeface="Times New Roman" pitchFamily="18" charset="0"/>
            </a:endParaRPr>
          </a:p>
          <a:p>
            <a:pPr algn="ctr"/>
            <a:r>
              <a:rPr lang="en-US" sz="3200" dirty="0" smtClean="0">
                <a:solidFill>
                  <a:schemeClr val="accent3">
                    <a:lumMod val="75000"/>
                  </a:schemeClr>
                </a:solidFill>
                <a:latin typeface="Times New Roman" pitchFamily="18" charset="0"/>
                <a:cs typeface="Times New Roman" pitchFamily="18" charset="0"/>
              </a:rPr>
              <a:t>MODEL IS AN ABSTRACTION OF REALITY</a:t>
            </a:r>
            <a:endParaRPr lang="en-US" sz="2000" dirty="0" smtClean="0">
              <a:solidFill>
                <a:schemeClr val="accent3">
                  <a:lumMod val="75000"/>
                </a:schemeClr>
              </a:solidFill>
              <a:latin typeface="Times New Roman" pitchFamily="18" charset="0"/>
              <a:cs typeface="Times New Roman" pitchFamily="18" charset="0"/>
            </a:endParaRPr>
          </a:p>
          <a:p>
            <a:endParaRPr lang="en-US" sz="2000" dirty="0" smtClean="0">
              <a:solidFill>
                <a:schemeClr val="accent3">
                  <a:lumMod val="75000"/>
                </a:schemeClr>
              </a:solidFill>
              <a:latin typeface="Times New Roman" pitchFamily="18" charset="0"/>
              <a:cs typeface="Times New Roman" pitchFamily="18" charset="0"/>
            </a:endParaRPr>
          </a:p>
        </p:txBody>
      </p:sp>
      <p:grpSp>
        <p:nvGrpSpPr>
          <p:cNvPr id="13" name="Group 12"/>
          <p:cNvGrpSpPr/>
          <p:nvPr/>
        </p:nvGrpSpPr>
        <p:grpSpPr>
          <a:xfrm>
            <a:off x="0" y="5706534"/>
            <a:ext cx="9144000" cy="465666"/>
            <a:chOff x="0" y="5706534"/>
            <a:chExt cx="9144000" cy="465666"/>
          </a:xfrm>
        </p:grpSpPr>
        <p:sp>
          <p:nvSpPr>
            <p:cNvPr id="14" name="TextBox 13"/>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5" name="Picture 14" descr="UA-Color-Cntr-Lg.png"/>
            <p:cNvPicPr>
              <a:picLocks noChangeAspect="1"/>
            </p:cNvPicPr>
            <p:nvPr/>
          </p:nvPicPr>
          <p:blipFill>
            <a:blip r:embed="rId3" cstate="print"/>
            <a:stretch>
              <a:fillRect/>
            </a:stretch>
          </p:blipFill>
          <p:spPr>
            <a:xfrm>
              <a:off x="0" y="5706534"/>
              <a:ext cx="3268982" cy="457201"/>
            </a:xfrm>
            <a:prstGeom prst="rect">
              <a:avLst/>
            </a:prstGeom>
          </p:spPr>
        </p:pic>
      </p:grpSp>
      <p:pic>
        <p:nvPicPr>
          <p:cNvPr id="40963" name="Picture 3" descr="C:\Documents and Settings\DSaraswat\Local Settings\Temporary Internet Files\Content.IE5\YG72044J\MMj03365910000[1].gif"/>
          <p:cNvPicPr>
            <a:picLocks noChangeAspect="1" noChangeArrowheads="1" noCrop="1"/>
          </p:cNvPicPr>
          <p:nvPr/>
        </p:nvPicPr>
        <p:blipFill>
          <a:blip r:embed="rId4" cstate="print"/>
          <a:srcRect/>
          <a:stretch>
            <a:fillRect/>
          </a:stretch>
        </p:blipFill>
        <p:spPr bwMode="auto">
          <a:xfrm>
            <a:off x="3276600" y="1828800"/>
            <a:ext cx="3200400" cy="3874168"/>
          </a:xfrm>
          <a:prstGeom prst="rect">
            <a:avLst/>
          </a:prstGeom>
          <a:noFill/>
          <a:ln>
            <a:solidFill>
              <a:srgbClr val="0070C0"/>
            </a:solid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grpSp>
        <p:nvGrpSpPr>
          <p:cNvPr id="3" name="Group 9"/>
          <p:cNvGrpSpPr/>
          <p:nvPr/>
        </p:nvGrpSpPr>
        <p:grpSpPr>
          <a:xfrm>
            <a:off x="0" y="5706534"/>
            <a:ext cx="9144000" cy="465666"/>
            <a:chOff x="0" y="5706534"/>
            <a:chExt cx="9144000" cy="465666"/>
          </a:xfrm>
        </p:grpSpPr>
        <p:sp>
          <p:nvSpPr>
            <p:cNvPr id="11" name="TextBox 10"/>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2" name="Picture 11" descr="UA-Color-Cntr-Lg.png"/>
            <p:cNvPicPr>
              <a:picLocks noChangeAspect="1"/>
            </p:cNvPicPr>
            <p:nvPr/>
          </p:nvPicPr>
          <p:blipFill>
            <a:blip r:embed="rId3" cstate="print"/>
            <a:stretch>
              <a:fillRect/>
            </a:stretch>
          </p:blipFill>
          <p:spPr>
            <a:xfrm>
              <a:off x="0" y="5706534"/>
              <a:ext cx="3268982" cy="457201"/>
            </a:xfrm>
            <a:prstGeom prst="rect">
              <a:avLst/>
            </a:prstGeom>
          </p:spPr>
        </p:pic>
      </p:grpSp>
      <p:sp>
        <p:nvSpPr>
          <p:cNvPr id="14" name="TextBox 13"/>
          <p:cNvSpPr txBox="1"/>
          <p:nvPr/>
        </p:nvSpPr>
        <p:spPr>
          <a:xfrm>
            <a:off x="152400" y="685800"/>
            <a:ext cx="4572000" cy="4876800"/>
          </a:xfrm>
          <a:prstGeom prst="rect">
            <a:avLst/>
          </a:prstGeom>
          <a:solidFill>
            <a:schemeClr val="bg1">
              <a:lumMod val="9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rgbClr val="7030A0"/>
                </a:solidFill>
                <a:latin typeface="Times New Roman" pitchFamily="18" charset="0"/>
                <a:cs typeface="Times New Roman" pitchFamily="18" charset="0"/>
              </a:rPr>
              <a:t>Interface:</a:t>
            </a:r>
            <a:r>
              <a:rPr lang="en-US" sz="2400" b="1" dirty="0" smtClean="0">
                <a:solidFill>
                  <a:schemeClr val="accent3">
                    <a:lumMod val="75000"/>
                  </a:schemeClr>
                </a:solidFill>
                <a:latin typeface="Times New Roman" pitchFamily="18" charset="0"/>
                <a:cs typeface="Times New Roman" pitchFamily="18" charset="0"/>
              </a:rPr>
              <a:t> </a:t>
            </a:r>
            <a:r>
              <a:rPr lang="en-US" sz="2400" b="1" dirty="0" err="1" smtClean="0">
                <a:solidFill>
                  <a:schemeClr val="accent3">
                    <a:lumMod val="75000"/>
                  </a:schemeClr>
                </a:solidFill>
                <a:latin typeface="Times New Roman" pitchFamily="18" charset="0"/>
                <a:cs typeface="Times New Roman" pitchFamily="18" charset="0"/>
              </a:rPr>
              <a:t>ArcSWAT</a:t>
            </a:r>
            <a:r>
              <a:rPr lang="en-US" sz="2400" b="1" dirty="0" smtClean="0">
                <a:solidFill>
                  <a:schemeClr val="accent3">
                    <a:lumMod val="75000"/>
                  </a:schemeClr>
                </a:solidFill>
                <a:latin typeface="Times New Roman" pitchFamily="18" charset="0"/>
                <a:cs typeface="Times New Roman" pitchFamily="18" charset="0"/>
              </a:rPr>
              <a:t> Ver. 2.1.5a</a:t>
            </a:r>
          </a:p>
          <a:p>
            <a:pPr marL="457200" indent="-457200"/>
            <a:r>
              <a:rPr lang="en-US" sz="2400" b="1" dirty="0" smtClean="0">
                <a:solidFill>
                  <a:srgbClr val="7030A0"/>
                </a:solidFill>
                <a:latin typeface="Times New Roman" pitchFamily="18" charset="0"/>
                <a:cs typeface="Times New Roman" pitchFamily="18" charset="0"/>
              </a:rPr>
              <a:t>Model:</a:t>
            </a:r>
            <a:r>
              <a:rPr lang="en-US" sz="2400" b="1" dirty="0" smtClean="0">
                <a:solidFill>
                  <a:schemeClr val="accent3">
                    <a:lumMod val="75000"/>
                  </a:schemeClr>
                </a:solidFill>
                <a:latin typeface="Times New Roman" pitchFamily="18" charset="0"/>
                <a:cs typeface="Times New Roman" pitchFamily="18" charset="0"/>
              </a:rPr>
              <a:t> SWAT2005</a:t>
            </a:r>
          </a:p>
          <a:p>
            <a:pPr marL="457200" indent="-457200"/>
            <a:r>
              <a:rPr lang="en-US" sz="2400" b="1" dirty="0" smtClean="0">
                <a:solidFill>
                  <a:srgbClr val="7030A0"/>
                </a:solidFill>
                <a:latin typeface="Times New Roman" pitchFamily="18" charset="0"/>
                <a:cs typeface="Times New Roman" pitchFamily="18" charset="0"/>
              </a:rPr>
              <a:t>Delineation:</a:t>
            </a:r>
            <a:r>
              <a:rPr lang="en-US" sz="2400" b="1" dirty="0" smtClean="0">
                <a:solidFill>
                  <a:schemeClr val="accent3">
                    <a:lumMod val="75000"/>
                  </a:schemeClr>
                </a:solidFill>
                <a:latin typeface="Times New Roman" pitchFamily="18" charset="0"/>
                <a:cs typeface="Times New Roman" pitchFamily="18" charset="0"/>
              </a:rPr>
              <a:t> USGS 12-digit HUC</a:t>
            </a:r>
          </a:p>
          <a:p>
            <a:pPr marL="457200" indent="-457200"/>
            <a:r>
              <a:rPr lang="en-US" sz="2400" b="1" dirty="0" smtClean="0">
                <a:solidFill>
                  <a:srgbClr val="7030A0"/>
                </a:solidFill>
                <a:latin typeface="Times New Roman" pitchFamily="18" charset="0"/>
                <a:cs typeface="Times New Roman" pitchFamily="18" charset="0"/>
              </a:rPr>
              <a:t>DEM:</a:t>
            </a:r>
            <a:r>
              <a:rPr lang="en-US" sz="2400" b="1" dirty="0" smtClean="0">
                <a:solidFill>
                  <a:schemeClr val="accent3">
                    <a:lumMod val="75000"/>
                  </a:schemeClr>
                </a:solidFill>
                <a:latin typeface="Times New Roman" pitchFamily="18" charset="0"/>
                <a:cs typeface="Times New Roman" pitchFamily="18" charset="0"/>
              </a:rPr>
              <a:t> 10 m</a:t>
            </a:r>
          </a:p>
          <a:p>
            <a:pPr marL="457200" indent="-457200"/>
            <a:r>
              <a:rPr lang="en-US" sz="2400" b="1" dirty="0" smtClean="0">
                <a:solidFill>
                  <a:srgbClr val="7030A0"/>
                </a:solidFill>
                <a:latin typeface="Times New Roman" pitchFamily="18" charset="0"/>
                <a:cs typeface="Times New Roman" pitchFamily="18" charset="0"/>
              </a:rPr>
              <a:t>Soil:</a:t>
            </a:r>
            <a:r>
              <a:rPr lang="en-US" sz="2400" b="1" dirty="0" smtClean="0">
                <a:solidFill>
                  <a:schemeClr val="accent3">
                    <a:lumMod val="75000"/>
                  </a:schemeClr>
                </a:solidFill>
                <a:latin typeface="Times New Roman" pitchFamily="18" charset="0"/>
                <a:cs typeface="Times New Roman" pitchFamily="18" charset="0"/>
              </a:rPr>
              <a:t> SSURGO</a:t>
            </a:r>
          </a:p>
          <a:p>
            <a:pPr marL="457200" indent="-457200"/>
            <a:r>
              <a:rPr lang="en-US" sz="2400" b="1" dirty="0" smtClean="0">
                <a:solidFill>
                  <a:srgbClr val="7030A0"/>
                </a:solidFill>
                <a:latin typeface="Times New Roman" pitchFamily="18" charset="0"/>
                <a:cs typeface="Times New Roman" pitchFamily="18" charset="0"/>
              </a:rPr>
              <a:t>Land Use: </a:t>
            </a:r>
            <a:r>
              <a:rPr lang="en-US" sz="2400" b="1" dirty="0" smtClean="0">
                <a:solidFill>
                  <a:schemeClr val="accent3">
                    <a:lumMod val="75000"/>
                  </a:schemeClr>
                </a:solidFill>
                <a:latin typeface="Times New Roman" pitchFamily="18" charset="0"/>
                <a:cs typeface="Times New Roman" pitchFamily="18" charset="0"/>
              </a:rPr>
              <a:t>2006 LULC</a:t>
            </a:r>
          </a:p>
          <a:p>
            <a:pPr marL="457200" indent="-457200"/>
            <a:r>
              <a:rPr lang="en-US" sz="2400" b="1" dirty="0" smtClean="0">
                <a:solidFill>
                  <a:srgbClr val="7030A0"/>
                </a:solidFill>
                <a:latin typeface="Times New Roman" pitchFamily="18" charset="0"/>
                <a:cs typeface="Times New Roman" pitchFamily="18" charset="0"/>
              </a:rPr>
              <a:t>Point Sources: </a:t>
            </a:r>
            <a:r>
              <a:rPr lang="en-US" sz="2400" b="1" dirty="0" smtClean="0">
                <a:solidFill>
                  <a:schemeClr val="accent3">
                    <a:lumMod val="75000"/>
                  </a:schemeClr>
                </a:solidFill>
                <a:latin typeface="Times New Roman" pitchFamily="18" charset="0"/>
                <a:cs typeface="Times New Roman" pitchFamily="18" charset="0"/>
              </a:rPr>
              <a:t>7 WWTP(ADEQ)</a:t>
            </a:r>
          </a:p>
          <a:p>
            <a:pPr marL="457200" indent="-457200"/>
            <a:r>
              <a:rPr lang="en-US" sz="2400" b="1" dirty="0" smtClean="0">
                <a:solidFill>
                  <a:srgbClr val="7030A0"/>
                </a:solidFill>
                <a:latin typeface="Times New Roman" pitchFamily="18" charset="0"/>
                <a:cs typeface="Times New Roman" pitchFamily="18" charset="0"/>
              </a:rPr>
              <a:t>Pond:</a:t>
            </a:r>
            <a:r>
              <a:rPr lang="en-US" sz="2400" b="1" dirty="0" smtClean="0">
                <a:solidFill>
                  <a:schemeClr val="accent3">
                    <a:lumMod val="75000"/>
                  </a:schemeClr>
                </a:solidFill>
                <a:latin typeface="Times New Roman" pitchFamily="18" charset="0"/>
                <a:cs typeface="Times New Roman" pitchFamily="18" charset="0"/>
              </a:rPr>
              <a:t> 9019 (1550.4 ha)</a:t>
            </a:r>
          </a:p>
          <a:p>
            <a:pPr marL="457200" indent="-457200"/>
            <a:r>
              <a:rPr lang="en-US" sz="2400" b="1" dirty="0" smtClean="0">
                <a:solidFill>
                  <a:schemeClr val="accent3">
                    <a:lumMod val="75000"/>
                  </a:schemeClr>
                </a:solidFill>
                <a:latin typeface="Times New Roman" pitchFamily="18" charset="0"/>
                <a:cs typeface="Times New Roman" pitchFamily="18" charset="0"/>
              </a:rPr>
              <a:t>27 </a:t>
            </a:r>
            <a:r>
              <a:rPr lang="en-US" sz="2400" b="1" dirty="0" err="1" smtClean="0">
                <a:solidFill>
                  <a:schemeClr val="accent3">
                    <a:lumMod val="75000"/>
                  </a:schemeClr>
                </a:solidFill>
                <a:latin typeface="Times New Roman" pitchFamily="18" charset="0"/>
                <a:cs typeface="Times New Roman" pitchFamily="18" charset="0"/>
              </a:rPr>
              <a:t>subwatersheds</a:t>
            </a:r>
            <a:r>
              <a:rPr lang="en-US" sz="2400" b="1" dirty="0" smtClean="0">
                <a:solidFill>
                  <a:schemeClr val="accent3">
                    <a:lumMod val="75000"/>
                  </a:schemeClr>
                </a:solidFill>
                <a:latin typeface="Times New Roman" pitchFamily="18" charset="0"/>
                <a:cs typeface="Times New Roman" pitchFamily="18" charset="0"/>
              </a:rPr>
              <a:t>- 1272 HRUs</a:t>
            </a:r>
          </a:p>
          <a:p>
            <a:pPr marL="457200" indent="-457200"/>
            <a:r>
              <a:rPr lang="en-US" sz="2400" b="1" dirty="0" smtClean="0">
                <a:solidFill>
                  <a:schemeClr val="accent3">
                    <a:lumMod val="75000"/>
                  </a:schemeClr>
                </a:solidFill>
                <a:latin typeface="Times New Roman" pitchFamily="18" charset="0"/>
                <a:cs typeface="Times New Roman" pitchFamily="18" charset="0"/>
              </a:rPr>
              <a:t>(10% soil and 5% land cover)</a:t>
            </a:r>
          </a:p>
          <a:p>
            <a:pPr marL="457200" indent="-457200"/>
            <a:r>
              <a:rPr lang="en-US" sz="2400" b="1" dirty="0" smtClean="0">
                <a:solidFill>
                  <a:srgbClr val="7030A0"/>
                </a:solidFill>
                <a:latin typeface="Times New Roman" pitchFamily="18" charset="0"/>
                <a:cs typeface="Times New Roman" pitchFamily="18" charset="0"/>
              </a:rPr>
              <a:t>Study Period:</a:t>
            </a:r>
          </a:p>
          <a:p>
            <a:pPr marL="457200" indent="-457200"/>
            <a:r>
              <a:rPr lang="en-US" sz="2400" b="1" dirty="0" smtClean="0">
                <a:solidFill>
                  <a:srgbClr val="7030A0"/>
                </a:solidFill>
                <a:latin typeface="Times New Roman" pitchFamily="18" charset="0"/>
                <a:cs typeface="Times New Roman" pitchFamily="18" charset="0"/>
              </a:rPr>
              <a:t>Calibration:</a:t>
            </a:r>
            <a:r>
              <a:rPr lang="en-US" sz="2400" b="1" dirty="0" smtClean="0">
                <a:solidFill>
                  <a:schemeClr val="accent3">
                    <a:lumMod val="75000"/>
                  </a:schemeClr>
                </a:solidFill>
                <a:latin typeface="Times New Roman" pitchFamily="18" charset="0"/>
                <a:cs typeface="Times New Roman" pitchFamily="18" charset="0"/>
              </a:rPr>
              <a:t> 1996-2004(92-95)</a:t>
            </a:r>
          </a:p>
          <a:p>
            <a:pPr marL="457200" indent="-457200"/>
            <a:r>
              <a:rPr lang="en-US" sz="2400" b="1" dirty="0" smtClean="0">
                <a:solidFill>
                  <a:srgbClr val="7030A0"/>
                </a:solidFill>
                <a:latin typeface="Times New Roman" pitchFamily="18" charset="0"/>
                <a:cs typeface="Times New Roman" pitchFamily="18" charset="0"/>
              </a:rPr>
              <a:t>Validation:</a:t>
            </a:r>
            <a:r>
              <a:rPr lang="en-US" sz="2400" b="1" dirty="0" smtClean="0">
                <a:solidFill>
                  <a:schemeClr val="accent3">
                    <a:lumMod val="75000"/>
                  </a:schemeClr>
                </a:solidFill>
                <a:latin typeface="Times New Roman" pitchFamily="18" charset="0"/>
                <a:cs typeface="Times New Roman" pitchFamily="18" charset="0"/>
              </a:rPr>
              <a:t> 2005-2007</a:t>
            </a:r>
          </a:p>
        </p:txBody>
      </p:sp>
      <p:pic>
        <p:nvPicPr>
          <p:cNvPr id="8" name="Picture 7" descr="SWAT_AWD.bmp"/>
          <p:cNvPicPr>
            <a:picLocks noChangeAspect="1"/>
          </p:cNvPicPr>
          <p:nvPr/>
        </p:nvPicPr>
        <p:blipFill>
          <a:blip r:embed="rId4" cstate="print"/>
          <a:stretch>
            <a:fillRect/>
          </a:stretch>
        </p:blipFill>
        <p:spPr>
          <a:xfrm>
            <a:off x="5105400" y="609600"/>
            <a:ext cx="3363829" cy="2744719"/>
          </a:xfrm>
          <a:prstGeom prst="rect">
            <a:avLst/>
          </a:prstGeom>
        </p:spPr>
      </p:pic>
      <p:pic>
        <p:nvPicPr>
          <p:cNvPr id="9" name="Picture 8" descr="Illinois_12digit_HUC.tif"/>
          <p:cNvPicPr>
            <a:picLocks noChangeAspect="1"/>
          </p:cNvPicPr>
          <p:nvPr/>
        </p:nvPicPr>
        <p:blipFill>
          <a:blip r:embed="rId5" cstate="print"/>
          <a:srcRect l="27677" t="8889" r="31970" b="13333"/>
          <a:stretch>
            <a:fillRect/>
          </a:stretch>
        </p:blipFill>
        <p:spPr>
          <a:xfrm>
            <a:off x="5867400" y="3352800"/>
            <a:ext cx="1688374" cy="2514600"/>
          </a:xfrm>
          <a:prstGeom prst="rect">
            <a:avLst/>
          </a:prstGeom>
        </p:spPr>
      </p:pic>
      <p:sp>
        <p:nvSpPr>
          <p:cNvPr id="10" name="Down Arrow 9"/>
          <p:cNvSpPr/>
          <p:nvPr/>
        </p:nvSpPr>
        <p:spPr>
          <a:xfrm flipH="1">
            <a:off x="6553199" y="2743200"/>
            <a:ext cx="45719"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MODEL SETUP</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6" name="TextBox 5"/>
          <p:cNvSpPr txBox="1"/>
          <p:nvPr/>
        </p:nvSpPr>
        <p:spPr>
          <a:xfrm>
            <a:off x="5410200" y="685800"/>
            <a:ext cx="3505200" cy="4800600"/>
          </a:xfrm>
          <a:prstGeom prst="rect">
            <a:avLst/>
          </a:prstGeom>
          <a:solidFill>
            <a:schemeClr val="bg1">
              <a:lumMod val="9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Ø"/>
            </a:pPr>
            <a:endParaRPr lang="en-US" sz="2000" dirty="0" smtClean="0">
              <a:solidFill>
                <a:schemeClr val="accent3">
                  <a:lumMod val="75000"/>
                </a:schemeClr>
              </a:solidFill>
              <a:latin typeface="Times New Roman" pitchFamily="18" charset="0"/>
              <a:cs typeface="Times New Roman" pitchFamily="18" charset="0"/>
            </a:endParaRPr>
          </a:p>
          <a:p>
            <a:pPr>
              <a:buFont typeface="Wingdings" pitchFamily="2" charset="2"/>
              <a:buChar char="Ø"/>
            </a:pPr>
            <a:endParaRPr lang="en-US" sz="2000" dirty="0" smtClean="0">
              <a:solidFill>
                <a:schemeClr val="accent3">
                  <a:lumMod val="75000"/>
                </a:schemeClr>
              </a:solidFill>
              <a:latin typeface="Times New Roman" pitchFamily="18" charset="0"/>
              <a:cs typeface="Times New Roman" pitchFamily="18" charset="0"/>
            </a:endParaRP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Period: 1981 – 2007</a:t>
            </a:r>
          </a:p>
          <a:p>
            <a:pPr>
              <a:buFont typeface="Wingdings" pitchFamily="2" charset="2"/>
              <a:buChar char="Ø"/>
            </a:pPr>
            <a:endParaRPr lang="en-US" sz="2400" b="1" dirty="0" smtClean="0">
              <a:solidFill>
                <a:schemeClr val="accent3">
                  <a:lumMod val="75000"/>
                </a:schemeClr>
              </a:solidFill>
              <a:latin typeface="Times New Roman" pitchFamily="18" charset="0"/>
              <a:cs typeface="Times New Roman" pitchFamily="18" charset="0"/>
            </a:endParaRP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 Daily precipitation and temperature</a:t>
            </a:r>
          </a:p>
          <a:p>
            <a:pPr>
              <a:buFont typeface="Wingdings" pitchFamily="2" charset="2"/>
              <a:buChar char="Ø"/>
            </a:pPr>
            <a:endParaRPr lang="en-US" sz="2400" b="1" dirty="0" smtClean="0">
              <a:solidFill>
                <a:schemeClr val="accent3">
                  <a:lumMod val="75000"/>
                </a:schemeClr>
              </a:solidFill>
              <a:latin typeface="Times New Roman" pitchFamily="18" charset="0"/>
              <a:cs typeface="Times New Roman" pitchFamily="18" charset="0"/>
            </a:endParaRP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 1981-1993 – 3 weather stations</a:t>
            </a:r>
            <a:r>
              <a:rPr lang="en-US" sz="2400" b="1" baseline="30000" dirty="0" smtClean="0">
                <a:solidFill>
                  <a:schemeClr val="accent3">
                    <a:lumMod val="75000"/>
                  </a:schemeClr>
                </a:solidFill>
                <a:latin typeface="Times New Roman" pitchFamily="18" charset="0"/>
                <a:cs typeface="Times New Roman" pitchFamily="18" charset="0"/>
              </a:rPr>
              <a:t>*</a:t>
            </a:r>
          </a:p>
          <a:p>
            <a:pPr>
              <a:buFont typeface="Wingdings" pitchFamily="2" charset="2"/>
              <a:buChar char="Ø"/>
            </a:pPr>
            <a:endParaRPr lang="en-US" sz="2400" b="1" dirty="0" smtClean="0">
              <a:solidFill>
                <a:schemeClr val="accent3">
                  <a:lumMod val="75000"/>
                </a:schemeClr>
              </a:solidFill>
              <a:latin typeface="Times New Roman" pitchFamily="18" charset="0"/>
              <a:cs typeface="Times New Roman" pitchFamily="18" charset="0"/>
            </a:endParaRP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1994 – 2007 – NEXRAD</a:t>
            </a:r>
            <a:r>
              <a:rPr lang="en-US" sz="2400" b="1" baseline="30000" dirty="0" smtClean="0">
                <a:solidFill>
                  <a:schemeClr val="accent3">
                    <a:lumMod val="75000"/>
                  </a:schemeClr>
                </a:solidFill>
                <a:latin typeface="Times New Roman" pitchFamily="18" charset="0"/>
                <a:cs typeface="Times New Roman" pitchFamily="18" charset="0"/>
              </a:rPr>
              <a:t>*</a:t>
            </a:r>
          </a:p>
          <a:p>
            <a:pPr lvl="1">
              <a:buFont typeface="Wingdings" pitchFamily="2" charset="2"/>
              <a:buChar char="v"/>
            </a:pPr>
            <a:r>
              <a:rPr lang="en-US" sz="2400" b="1" dirty="0" smtClean="0">
                <a:solidFill>
                  <a:schemeClr val="accent3">
                    <a:lumMod val="75000"/>
                  </a:schemeClr>
                </a:solidFill>
                <a:latin typeface="Times New Roman" pitchFamily="18" charset="0"/>
                <a:cs typeface="Times New Roman" pitchFamily="18" charset="0"/>
              </a:rPr>
              <a:t> Hourly data</a:t>
            </a:r>
          </a:p>
          <a:p>
            <a:pPr lvl="1">
              <a:buFont typeface="Wingdings" pitchFamily="2" charset="2"/>
              <a:buChar char="v"/>
            </a:pPr>
            <a:r>
              <a:rPr lang="en-US" sz="2400" b="1" dirty="0" smtClean="0">
                <a:solidFill>
                  <a:schemeClr val="accent3">
                    <a:lumMod val="75000"/>
                  </a:schemeClr>
                </a:solidFill>
                <a:latin typeface="Times New Roman" pitchFamily="18" charset="0"/>
                <a:cs typeface="Times New Roman" pitchFamily="18" charset="0"/>
              </a:rPr>
              <a:t> 4 x 4 km resolution</a:t>
            </a:r>
          </a:p>
          <a:p>
            <a:pPr lvl="1">
              <a:buFont typeface="Wingdings" pitchFamily="2" charset="2"/>
              <a:buChar char="v"/>
            </a:pPr>
            <a:r>
              <a:rPr lang="en-US" sz="2400" b="1" dirty="0" smtClean="0">
                <a:solidFill>
                  <a:schemeClr val="accent3">
                    <a:lumMod val="75000"/>
                  </a:schemeClr>
                </a:solidFill>
                <a:latin typeface="Times New Roman" pitchFamily="18" charset="0"/>
                <a:cs typeface="Times New Roman" pitchFamily="18" charset="0"/>
              </a:rPr>
              <a:t> 82 grid cells</a:t>
            </a:r>
          </a:p>
          <a:p>
            <a:pPr>
              <a:buFont typeface="Wingdings" pitchFamily="2" charset="2"/>
              <a:buChar char="Ø"/>
            </a:pPr>
            <a:endParaRPr lang="en-US" sz="2000" dirty="0" smtClean="0">
              <a:solidFill>
                <a:schemeClr val="accent3">
                  <a:lumMod val="75000"/>
                </a:schemeClr>
              </a:solidFill>
              <a:latin typeface="Times New Roman" pitchFamily="18" charset="0"/>
              <a:cs typeface="Times New Roman" pitchFamily="18" charset="0"/>
            </a:endParaRPr>
          </a:p>
          <a:p>
            <a:pPr>
              <a:buFont typeface="Wingdings" pitchFamily="2" charset="2"/>
              <a:buChar char="Ø"/>
            </a:pPr>
            <a:endParaRPr lang="en-US" sz="2000" dirty="0" smtClean="0">
              <a:solidFill>
                <a:schemeClr val="accent3">
                  <a:lumMod val="75000"/>
                </a:schemeClr>
              </a:solidFill>
              <a:latin typeface="Times New Roman" pitchFamily="18" charset="0"/>
              <a:cs typeface="Times New Roman" pitchFamily="18" charset="0"/>
            </a:endParaRPr>
          </a:p>
        </p:txBody>
      </p:sp>
      <p:sp>
        <p:nvSpPr>
          <p:cNvPr id="8" name="TextBox 7"/>
          <p:cNvSpPr txBox="1"/>
          <p:nvPr/>
        </p:nvSpPr>
        <p:spPr>
          <a:xfrm>
            <a:off x="0" y="685800"/>
            <a:ext cx="32766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Weather</a:t>
            </a:r>
          </a:p>
        </p:txBody>
      </p:sp>
      <p:sp>
        <p:nvSpPr>
          <p:cNvPr id="9" name="TextBox 8"/>
          <p:cNvSpPr txBox="1"/>
          <p:nvPr/>
        </p:nvSpPr>
        <p:spPr>
          <a:xfrm>
            <a:off x="7848600" y="5486400"/>
            <a:ext cx="1096775" cy="261610"/>
          </a:xfrm>
          <a:prstGeom prst="rect">
            <a:avLst/>
          </a:prstGeom>
          <a:noFill/>
        </p:spPr>
        <p:txBody>
          <a:bodyPr wrap="none" rtlCol="0">
            <a:spAutoFit/>
          </a:bodyPr>
          <a:lstStyle/>
          <a:p>
            <a:r>
              <a:rPr lang="en-US" sz="1100" dirty="0" smtClean="0">
                <a:solidFill>
                  <a:srgbClr val="7030A0"/>
                </a:solidFill>
                <a:latin typeface="Times New Roman" pitchFamily="18" charset="0"/>
                <a:cs typeface="Times New Roman" pitchFamily="18" charset="0"/>
              </a:rPr>
              <a:t>* NOAA -NWS</a:t>
            </a:r>
            <a:endParaRPr lang="en-US" sz="1100" dirty="0">
              <a:solidFill>
                <a:srgbClr val="7030A0"/>
              </a:solidFill>
              <a:latin typeface="Times New Roman" pitchFamily="18" charset="0"/>
              <a:cs typeface="Times New Roman" pitchFamily="18" charset="0"/>
            </a:endParaRPr>
          </a:p>
        </p:txBody>
      </p:sp>
      <p:pic>
        <p:nvPicPr>
          <p:cNvPr id="4098" name="Picture 2" descr="C:\Users\dm\Desktop\NP\Illinois River Watershed\Presentation\Weather_Stations.tif"/>
          <p:cNvPicPr>
            <a:picLocks noChangeAspect="1" noChangeArrowheads="1"/>
          </p:cNvPicPr>
          <p:nvPr/>
        </p:nvPicPr>
        <p:blipFill>
          <a:blip r:embed="rId3" cstate="print"/>
          <a:srcRect/>
          <a:stretch>
            <a:fillRect/>
          </a:stretch>
        </p:blipFill>
        <p:spPr bwMode="auto">
          <a:xfrm>
            <a:off x="152400" y="1450623"/>
            <a:ext cx="5206701" cy="4023360"/>
          </a:xfrm>
          <a:prstGeom prst="rect">
            <a:avLst/>
          </a:prstGeom>
          <a:noFill/>
          <a:ln>
            <a:solidFill>
              <a:srgbClr val="0070C0"/>
            </a:solidFill>
          </a:ln>
        </p:spPr>
      </p:pic>
      <p:grpSp>
        <p:nvGrpSpPr>
          <p:cNvPr id="13" name="Group 12"/>
          <p:cNvGrpSpPr/>
          <p:nvPr/>
        </p:nvGrpSpPr>
        <p:grpSpPr>
          <a:xfrm>
            <a:off x="0" y="5706534"/>
            <a:ext cx="9144000" cy="465666"/>
            <a:chOff x="0" y="5706534"/>
            <a:chExt cx="9144000" cy="465666"/>
          </a:xfrm>
        </p:grpSpPr>
        <p:sp>
          <p:nvSpPr>
            <p:cNvPr id="14" name="TextBox 13"/>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5" name="Picture 14" descr="UA-Color-Cntr-Lg.png"/>
            <p:cNvPicPr>
              <a:picLocks noChangeAspect="1"/>
            </p:cNvPicPr>
            <p:nvPr/>
          </p:nvPicPr>
          <p:blipFill>
            <a:blip r:embed="rId4" cstate="print"/>
            <a:stretch>
              <a:fillRect/>
            </a:stretch>
          </p:blipFill>
          <p:spPr>
            <a:xfrm>
              <a:off x="0" y="5706534"/>
              <a:ext cx="3268982" cy="457201"/>
            </a:xfrm>
            <a:prstGeom prst="rect">
              <a:avLst/>
            </a:prstGeom>
          </p:spPr>
        </p:pic>
      </p:grpSp>
      <p:sp>
        <p:nvSpPr>
          <p:cNvPr id="17"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DATA USED</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7" name="TextBox 6"/>
          <p:cNvSpPr txBox="1"/>
          <p:nvPr/>
        </p:nvSpPr>
        <p:spPr>
          <a:xfrm>
            <a:off x="228600" y="1295401"/>
            <a:ext cx="8458200" cy="42672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Nutrient Sensitive Area- home to a number of animal enterprises including poultry, pigs/hogs, and cows (beef and dairy)</a:t>
            </a:r>
          </a:p>
          <a:p>
            <a:pPr marL="465138">
              <a:buFont typeface="Arial" pitchFamily="34" charset="0"/>
              <a:buChar char="•"/>
            </a:pPr>
            <a:r>
              <a:rPr lang="en-US" sz="2400" b="1" dirty="0" smtClean="0">
                <a:solidFill>
                  <a:schemeClr val="accent3">
                    <a:lumMod val="75000"/>
                  </a:schemeClr>
                </a:solidFill>
                <a:latin typeface="Times New Roman" pitchFamily="18" charset="0"/>
                <a:cs typeface="Times New Roman" pitchFamily="18" charset="0"/>
              </a:rPr>
              <a:t>Estimated animal population: USDA- NASS, 2002/2007</a:t>
            </a:r>
          </a:p>
          <a:p>
            <a:endParaRPr lang="en-US" sz="2400" b="1" dirty="0" smtClean="0">
              <a:solidFill>
                <a:schemeClr val="accent3">
                  <a:lumMod val="75000"/>
                </a:schemeClr>
              </a:solidFill>
              <a:latin typeface="Times New Roman" pitchFamily="18" charset="0"/>
              <a:cs typeface="Times New Roman" pitchFamily="18" charset="0"/>
            </a:endParaRPr>
          </a:p>
          <a:p>
            <a:r>
              <a:rPr lang="en-US" sz="2400" b="1" dirty="0" smtClean="0">
                <a:solidFill>
                  <a:schemeClr val="accent3">
                    <a:lumMod val="75000"/>
                  </a:schemeClr>
                </a:solidFill>
                <a:latin typeface="Times New Roman" pitchFamily="18" charset="0"/>
                <a:cs typeface="Times New Roman" pitchFamily="18" charset="0"/>
              </a:rPr>
              <a:t>Data organization:</a:t>
            </a:r>
          </a:p>
          <a:p>
            <a:endParaRPr lang="en-US" sz="2400" b="1" dirty="0" smtClean="0">
              <a:solidFill>
                <a:schemeClr val="accent3">
                  <a:lumMod val="75000"/>
                </a:schemeClr>
              </a:solidFill>
              <a:latin typeface="Times New Roman" pitchFamily="18" charset="0"/>
              <a:cs typeface="Times New Roman" pitchFamily="18" charset="0"/>
            </a:endParaRPr>
          </a:p>
          <a:p>
            <a:r>
              <a:rPr lang="en-US" sz="2400" b="1" dirty="0" smtClean="0">
                <a:solidFill>
                  <a:schemeClr val="accent3">
                    <a:lumMod val="75000"/>
                  </a:schemeClr>
                </a:solidFill>
                <a:latin typeface="Times New Roman" pitchFamily="18" charset="0"/>
                <a:cs typeface="Times New Roman" pitchFamily="18" charset="0"/>
              </a:rPr>
              <a:t>Grazing and manure deposition</a:t>
            </a:r>
          </a:p>
          <a:p>
            <a:r>
              <a:rPr lang="en-US" sz="2400" b="1" dirty="0" smtClean="0">
                <a:solidFill>
                  <a:schemeClr val="accent3">
                    <a:lumMod val="75000"/>
                  </a:schemeClr>
                </a:solidFill>
                <a:latin typeface="Times New Roman" pitchFamily="18" charset="0"/>
                <a:cs typeface="Times New Roman" pitchFamily="18" charset="0"/>
              </a:rPr>
              <a:t>Poultry litter application</a:t>
            </a:r>
          </a:p>
          <a:p>
            <a:r>
              <a:rPr lang="en-US" sz="2400" b="1" dirty="0" smtClean="0">
                <a:solidFill>
                  <a:schemeClr val="accent3">
                    <a:lumMod val="75000"/>
                  </a:schemeClr>
                </a:solidFill>
                <a:latin typeface="Times New Roman" pitchFamily="18" charset="0"/>
                <a:cs typeface="Times New Roman" pitchFamily="18" charset="0"/>
              </a:rPr>
              <a:t>Pig manure application</a:t>
            </a:r>
          </a:p>
          <a:p>
            <a:r>
              <a:rPr lang="en-US" sz="2400" b="1" dirty="0" smtClean="0">
                <a:solidFill>
                  <a:schemeClr val="accent3">
                    <a:lumMod val="75000"/>
                  </a:schemeClr>
                </a:solidFill>
                <a:latin typeface="Times New Roman" pitchFamily="18" charset="0"/>
                <a:cs typeface="Times New Roman" pitchFamily="18" charset="0"/>
              </a:rPr>
              <a:t>Urban lawn management</a:t>
            </a:r>
            <a:endParaRPr lang="en-US" sz="3200" b="1" dirty="0" smtClean="0">
              <a:solidFill>
                <a:schemeClr val="accent3">
                  <a:lumMod val="75000"/>
                </a:schemeClr>
              </a:solidFill>
              <a:latin typeface="Times New Roman" pitchFamily="18" charset="0"/>
              <a:cs typeface="Times New Roman" pitchFamily="18" charset="0"/>
            </a:endParaRPr>
          </a:p>
        </p:txBody>
      </p:sp>
      <p:grpSp>
        <p:nvGrpSpPr>
          <p:cNvPr id="10" name="Group 9"/>
          <p:cNvGrpSpPr/>
          <p:nvPr/>
        </p:nvGrpSpPr>
        <p:grpSpPr>
          <a:xfrm>
            <a:off x="0" y="5706534"/>
            <a:ext cx="9144000" cy="465666"/>
            <a:chOff x="0" y="5706534"/>
            <a:chExt cx="9144000" cy="465666"/>
          </a:xfrm>
        </p:grpSpPr>
        <p:sp>
          <p:nvSpPr>
            <p:cNvPr id="11" name="TextBox 10"/>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2" name="Picture 11" descr="UA-Color-Cntr-Lg.png"/>
            <p:cNvPicPr>
              <a:picLocks noChangeAspect="1"/>
            </p:cNvPicPr>
            <p:nvPr/>
          </p:nvPicPr>
          <p:blipFill>
            <a:blip r:embed="rId3" cstate="print"/>
            <a:stretch>
              <a:fillRect/>
            </a:stretch>
          </p:blipFill>
          <p:spPr>
            <a:xfrm>
              <a:off x="0" y="5706534"/>
              <a:ext cx="3268982" cy="457201"/>
            </a:xfrm>
            <a:prstGeom prst="rect">
              <a:avLst/>
            </a:prstGeom>
          </p:spPr>
        </p:pic>
      </p:grpSp>
      <p:sp>
        <p:nvSpPr>
          <p:cNvPr id="13" name="TextBox 12"/>
          <p:cNvSpPr txBox="1"/>
          <p:nvPr/>
        </p:nvSpPr>
        <p:spPr>
          <a:xfrm>
            <a:off x="0" y="685800"/>
            <a:ext cx="32766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Management Data</a:t>
            </a:r>
          </a:p>
        </p:txBody>
      </p:sp>
      <p:sp>
        <p:nvSpPr>
          <p:cNvPr id="18"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DATA USED</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7" name="TextBox 6"/>
          <p:cNvSpPr txBox="1"/>
          <p:nvPr/>
        </p:nvSpPr>
        <p:spPr>
          <a:xfrm>
            <a:off x="228600" y="1295401"/>
            <a:ext cx="8458200" cy="190499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Grazing and manure deposition</a:t>
            </a:r>
          </a:p>
          <a:p>
            <a:pPr>
              <a:buFontTx/>
              <a:buChar char="-"/>
            </a:pPr>
            <a:r>
              <a:rPr lang="en-US" sz="2400" b="1" dirty="0" smtClean="0">
                <a:solidFill>
                  <a:schemeClr val="accent3">
                    <a:lumMod val="75000"/>
                  </a:schemeClr>
                </a:solidFill>
                <a:latin typeface="Times New Roman" pitchFamily="18" charset="0"/>
                <a:cs typeface="Times New Roman" pitchFamily="18" charset="0"/>
              </a:rPr>
              <a:t>Watershed level cow population (dairy and beef) determined through weighted area</a:t>
            </a:r>
          </a:p>
          <a:p>
            <a:pPr>
              <a:buFontTx/>
              <a:buChar char="-"/>
            </a:pPr>
            <a:r>
              <a:rPr lang="en-US" sz="2400" b="1" dirty="0" smtClean="0">
                <a:solidFill>
                  <a:schemeClr val="accent3">
                    <a:lumMod val="75000"/>
                  </a:schemeClr>
                </a:solidFill>
                <a:latin typeface="Times New Roman" pitchFamily="18" charset="0"/>
                <a:cs typeface="Times New Roman" pitchFamily="18" charset="0"/>
              </a:rPr>
              <a:t>Cow population was further apportioned to sub-watershed</a:t>
            </a:r>
          </a:p>
        </p:txBody>
      </p:sp>
      <p:grpSp>
        <p:nvGrpSpPr>
          <p:cNvPr id="2" name="Group 9"/>
          <p:cNvGrpSpPr/>
          <p:nvPr/>
        </p:nvGrpSpPr>
        <p:grpSpPr>
          <a:xfrm>
            <a:off x="0" y="5706534"/>
            <a:ext cx="9144000" cy="465666"/>
            <a:chOff x="0" y="5706534"/>
            <a:chExt cx="9144000" cy="465666"/>
          </a:xfrm>
        </p:grpSpPr>
        <p:sp>
          <p:nvSpPr>
            <p:cNvPr id="11" name="TextBox 10"/>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2" name="Picture 11" descr="UA-Color-Cntr-Lg.png"/>
            <p:cNvPicPr>
              <a:picLocks noChangeAspect="1"/>
            </p:cNvPicPr>
            <p:nvPr/>
          </p:nvPicPr>
          <p:blipFill>
            <a:blip r:embed="rId3" cstate="print"/>
            <a:stretch>
              <a:fillRect/>
            </a:stretch>
          </p:blipFill>
          <p:spPr>
            <a:xfrm>
              <a:off x="0" y="5706534"/>
              <a:ext cx="3268982" cy="457201"/>
            </a:xfrm>
            <a:prstGeom prst="rect">
              <a:avLst/>
            </a:prstGeom>
          </p:spPr>
        </p:pic>
      </p:grpSp>
      <p:sp>
        <p:nvSpPr>
          <p:cNvPr id="13" name="TextBox 12"/>
          <p:cNvSpPr txBox="1"/>
          <p:nvPr/>
        </p:nvSpPr>
        <p:spPr>
          <a:xfrm>
            <a:off x="0" y="685800"/>
            <a:ext cx="45720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Management Data—contd.</a:t>
            </a:r>
          </a:p>
        </p:txBody>
      </p:sp>
      <p:sp>
        <p:nvSpPr>
          <p:cNvPr id="18"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DATA USED</a:t>
            </a:r>
            <a:endParaRPr lang="en-US" sz="3600" b="1" cap="small" dirty="0">
              <a:solidFill>
                <a:schemeClr val="bg1"/>
              </a:solidFill>
              <a:latin typeface="Times New Roman" pitchFamily="18" charset="0"/>
              <a:cs typeface="Times New Roman" pitchFamily="18" charset="0"/>
            </a:endParaRPr>
          </a:p>
        </p:txBody>
      </p:sp>
      <p:pic>
        <p:nvPicPr>
          <p:cNvPr id="63490" name="Picture 2"/>
          <p:cNvPicPr>
            <a:picLocks noChangeAspect="1" noChangeArrowheads="1"/>
          </p:cNvPicPr>
          <p:nvPr/>
        </p:nvPicPr>
        <p:blipFill>
          <a:blip r:embed="rId4" cstate="print"/>
          <a:srcRect/>
          <a:stretch>
            <a:fillRect/>
          </a:stretch>
        </p:blipFill>
        <p:spPr bwMode="auto">
          <a:xfrm>
            <a:off x="685800" y="3352800"/>
            <a:ext cx="7661672"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7" name="TextBox 6"/>
          <p:cNvSpPr txBox="1"/>
          <p:nvPr/>
        </p:nvSpPr>
        <p:spPr>
          <a:xfrm>
            <a:off x="228600" y="1295401"/>
            <a:ext cx="8458200" cy="289559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Poultry litter application</a:t>
            </a:r>
          </a:p>
          <a:p>
            <a:pPr>
              <a:buFontTx/>
              <a:buChar char="-"/>
            </a:pPr>
            <a:r>
              <a:rPr lang="en-US" sz="2400" b="1" dirty="0" smtClean="0">
                <a:solidFill>
                  <a:schemeClr val="accent3">
                    <a:lumMod val="75000"/>
                  </a:schemeClr>
                </a:solidFill>
                <a:latin typeface="Times New Roman" pitchFamily="18" charset="0"/>
                <a:cs typeface="Times New Roman" pitchFamily="18" charset="0"/>
              </a:rPr>
              <a:t>SWAT model was adjusted for broiler litter nutrients based on Arkansas data</a:t>
            </a:r>
          </a:p>
          <a:p>
            <a:pPr>
              <a:buFontTx/>
              <a:buChar char="-"/>
            </a:pPr>
            <a:r>
              <a:rPr lang="en-US" sz="2400" b="1" dirty="0" smtClean="0">
                <a:solidFill>
                  <a:schemeClr val="accent3">
                    <a:lumMod val="75000"/>
                  </a:schemeClr>
                </a:solidFill>
                <a:latin typeface="Times New Roman" pitchFamily="18" charset="0"/>
                <a:cs typeface="Times New Roman" pitchFamily="18" charset="0"/>
              </a:rPr>
              <a:t>Litter application rate adjusted for type of grasses and temporally as well*</a:t>
            </a:r>
          </a:p>
          <a:p>
            <a:pPr>
              <a:buFontTx/>
              <a:buChar char="-"/>
            </a:pPr>
            <a:r>
              <a:rPr lang="en-US" sz="2400" b="1" dirty="0" smtClean="0">
                <a:solidFill>
                  <a:schemeClr val="accent3">
                    <a:lumMod val="75000"/>
                  </a:schemeClr>
                </a:solidFill>
                <a:latin typeface="Times New Roman" pitchFamily="18" charset="0"/>
                <a:cs typeface="Times New Roman" pitchFamily="18" charset="0"/>
              </a:rPr>
              <a:t>Cool-season: 2 tons/acre    Warm season: 3 tons/acre</a:t>
            </a:r>
          </a:p>
          <a:p>
            <a:pPr>
              <a:buFontTx/>
              <a:buChar char="-"/>
            </a:pPr>
            <a:r>
              <a:rPr lang="en-US" sz="2400" b="1" dirty="0" smtClean="0">
                <a:solidFill>
                  <a:schemeClr val="accent3">
                    <a:lumMod val="75000"/>
                  </a:schemeClr>
                </a:solidFill>
                <a:latin typeface="Times New Roman" pitchFamily="18" charset="0"/>
                <a:cs typeface="Times New Roman" pitchFamily="18" charset="0"/>
              </a:rPr>
              <a:t>January 2004 onwards, rate declined to 1.16 tons/acre</a:t>
            </a:r>
          </a:p>
          <a:p>
            <a:pPr>
              <a:buFontTx/>
              <a:buChar char="-"/>
            </a:pPr>
            <a:endParaRPr lang="en-US" sz="2400" b="1" dirty="0" smtClean="0">
              <a:solidFill>
                <a:schemeClr val="accent3">
                  <a:lumMod val="75000"/>
                </a:schemeClr>
              </a:solidFill>
              <a:latin typeface="Times New Roman" pitchFamily="18" charset="0"/>
              <a:cs typeface="Times New Roman" pitchFamily="18" charset="0"/>
            </a:endParaRPr>
          </a:p>
        </p:txBody>
      </p:sp>
      <p:grpSp>
        <p:nvGrpSpPr>
          <p:cNvPr id="2" name="Group 9"/>
          <p:cNvGrpSpPr/>
          <p:nvPr/>
        </p:nvGrpSpPr>
        <p:grpSpPr>
          <a:xfrm>
            <a:off x="0" y="5706534"/>
            <a:ext cx="9144000" cy="465666"/>
            <a:chOff x="0" y="5706534"/>
            <a:chExt cx="9144000" cy="465666"/>
          </a:xfrm>
        </p:grpSpPr>
        <p:sp>
          <p:nvSpPr>
            <p:cNvPr id="11" name="TextBox 10"/>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2" name="Picture 11" descr="UA-Color-Cntr-Lg.png"/>
            <p:cNvPicPr>
              <a:picLocks noChangeAspect="1"/>
            </p:cNvPicPr>
            <p:nvPr/>
          </p:nvPicPr>
          <p:blipFill>
            <a:blip r:embed="rId3" cstate="print"/>
            <a:stretch>
              <a:fillRect/>
            </a:stretch>
          </p:blipFill>
          <p:spPr>
            <a:xfrm>
              <a:off x="0" y="5706534"/>
              <a:ext cx="3268982" cy="457201"/>
            </a:xfrm>
            <a:prstGeom prst="rect">
              <a:avLst/>
            </a:prstGeom>
          </p:spPr>
        </p:pic>
      </p:grpSp>
      <p:sp>
        <p:nvSpPr>
          <p:cNvPr id="13" name="TextBox 12"/>
          <p:cNvSpPr txBox="1"/>
          <p:nvPr/>
        </p:nvSpPr>
        <p:spPr>
          <a:xfrm>
            <a:off x="0" y="685800"/>
            <a:ext cx="45720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Management Data—contd.</a:t>
            </a:r>
          </a:p>
        </p:txBody>
      </p:sp>
      <p:sp>
        <p:nvSpPr>
          <p:cNvPr id="18"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DATA USED</a:t>
            </a:r>
            <a:endParaRPr lang="en-US" sz="3600" b="1" cap="small" dirty="0">
              <a:solidFill>
                <a:schemeClr val="bg1"/>
              </a:solidFill>
              <a:latin typeface="Times New Roman" pitchFamily="18" charset="0"/>
              <a:cs typeface="Times New Roman" pitchFamily="18" charset="0"/>
            </a:endParaRPr>
          </a:p>
        </p:txBody>
      </p:sp>
      <p:pic>
        <p:nvPicPr>
          <p:cNvPr id="65537" name="Picture 1"/>
          <p:cNvPicPr>
            <a:picLocks noChangeAspect="1" noChangeArrowheads="1"/>
          </p:cNvPicPr>
          <p:nvPr/>
        </p:nvPicPr>
        <p:blipFill>
          <a:blip r:embed="rId4" cstate="print"/>
          <a:srcRect/>
          <a:stretch>
            <a:fillRect/>
          </a:stretch>
        </p:blipFill>
        <p:spPr bwMode="auto">
          <a:xfrm>
            <a:off x="2286000" y="4267200"/>
            <a:ext cx="4325573" cy="1190625"/>
          </a:xfrm>
          <a:prstGeom prst="rect">
            <a:avLst/>
          </a:prstGeom>
          <a:noFill/>
          <a:ln w="9525">
            <a:noFill/>
            <a:miter lim="800000"/>
            <a:headEnd/>
            <a:tailEnd/>
          </a:ln>
        </p:spPr>
      </p:pic>
      <p:sp>
        <p:nvSpPr>
          <p:cNvPr id="14" name="Rectangle 13"/>
          <p:cNvSpPr/>
          <p:nvPr/>
        </p:nvSpPr>
        <p:spPr>
          <a:xfrm>
            <a:off x="4343400" y="5486400"/>
            <a:ext cx="2214068" cy="261610"/>
          </a:xfrm>
          <a:prstGeom prst="rect">
            <a:avLst/>
          </a:prstGeom>
        </p:spPr>
        <p:txBody>
          <a:bodyPr wrap="none">
            <a:spAutoFit/>
          </a:bodyPr>
          <a:lstStyle/>
          <a:p>
            <a:r>
              <a:rPr lang="en-US" sz="1100" dirty="0" smtClean="0">
                <a:solidFill>
                  <a:srgbClr val="7030A0"/>
                </a:solidFill>
                <a:latin typeface="Times New Roman" pitchFamily="18" charset="0"/>
                <a:cs typeface="Times New Roman" pitchFamily="18" charset="0"/>
              </a:rPr>
              <a:t>(</a:t>
            </a:r>
            <a:r>
              <a:rPr lang="en-US" sz="1100" dirty="0" err="1" smtClean="0">
                <a:solidFill>
                  <a:srgbClr val="7030A0"/>
                </a:solidFill>
                <a:latin typeface="Times New Roman" pitchFamily="18" charset="0"/>
                <a:cs typeface="Times New Roman" pitchFamily="18" charset="0"/>
              </a:rPr>
              <a:t>Sharpley</a:t>
            </a:r>
            <a:r>
              <a:rPr lang="en-US" sz="1100" dirty="0" smtClean="0">
                <a:solidFill>
                  <a:srgbClr val="7030A0"/>
                </a:solidFill>
                <a:latin typeface="Times New Roman" pitchFamily="18" charset="0"/>
                <a:cs typeface="Times New Roman" pitchFamily="18" charset="0"/>
              </a:rPr>
              <a:t> et al., unpublished report)</a:t>
            </a:r>
            <a:endParaRPr lang="en-US" sz="1100" dirty="0">
              <a:solidFill>
                <a:srgbClr val="7030A0"/>
              </a:solidFill>
              <a:latin typeface="Times New Roman" pitchFamily="18" charset="0"/>
              <a:cs typeface="Times New Roman" pitchFamily="18" charset="0"/>
            </a:endParaRPr>
          </a:p>
        </p:txBody>
      </p:sp>
      <p:sp>
        <p:nvSpPr>
          <p:cNvPr id="15" name="Rectangle 14"/>
          <p:cNvSpPr/>
          <p:nvPr/>
        </p:nvSpPr>
        <p:spPr>
          <a:xfrm>
            <a:off x="7162800" y="4267200"/>
            <a:ext cx="1508746" cy="261610"/>
          </a:xfrm>
          <a:prstGeom prst="rect">
            <a:avLst/>
          </a:prstGeom>
        </p:spPr>
        <p:txBody>
          <a:bodyPr wrap="none">
            <a:spAutoFit/>
          </a:bodyPr>
          <a:lstStyle/>
          <a:p>
            <a:r>
              <a:rPr lang="en-US" sz="1100" dirty="0" smtClean="0">
                <a:solidFill>
                  <a:srgbClr val="7030A0"/>
                </a:solidFill>
                <a:latin typeface="Times New Roman" pitchFamily="18" charset="0"/>
                <a:cs typeface="Times New Roman" pitchFamily="18" charset="0"/>
              </a:rPr>
              <a:t>(*</a:t>
            </a:r>
            <a:r>
              <a:rPr lang="en-US" sz="1100" dirty="0" err="1" smtClean="0">
                <a:solidFill>
                  <a:srgbClr val="7030A0"/>
                </a:solidFill>
                <a:latin typeface="Times New Roman" pitchFamily="18" charset="0"/>
                <a:cs typeface="Times New Roman" pitchFamily="18" charset="0"/>
              </a:rPr>
              <a:t>Sharpley</a:t>
            </a:r>
            <a:r>
              <a:rPr lang="en-US" sz="1100" dirty="0" smtClean="0">
                <a:solidFill>
                  <a:srgbClr val="7030A0"/>
                </a:solidFill>
                <a:latin typeface="Times New Roman" pitchFamily="18" charset="0"/>
                <a:cs typeface="Times New Roman" pitchFamily="18" charset="0"/>
              </a:rPr>
              <a:t> et al., 2009)</a:t>
            </a:r>
            <a:endParaRPr lang="en-US" sz="1100" dirty="0">
              <a:solidFill>
                <a:srgbClr val="7030A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6" name="TextBox 5"/>
          <p:cNvSpPr txBox="1"/>
          <p:nvPr/>
        </p:nvSpPr>
        <p:spPr>
          <a:xfrm>
            <a:off x="0" y="685800"/>
            <a:ext cx="32766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Sensitivity Analysis</a:t>
            </a:r>
          </a:p>
        </p:txBody>
      </p:sp>
      <p:sp>
        <p:nvSpPr>
          <p:cNvPr id="7" name="TextBox 6"/>
          <p:cNvSpPr txBox="1"/>
          <p:nvPr/>
        </p:nvSpPr>
        <p:spPr>
          <a:xfrm>
            <a:off x="762000" y="1447800"/>
            <a:ext cx="7467600" cy="40386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Ø"/>
            </a:pPr>
            <a:r>
              <a:rPr lang="en-US" sz="2000" dirty="0" smtClean="0">
                <a:solidFill>
                  <a:schemeClr val="accent3">
                    <a:lumMod val="75000"/>
                  </a:schemeClr>
                </a:solidFill>
                <a:latin typeface="Times New Roman" pitchFamily="18" charset="0"/>
                <a:cs typeface="Times New Roman" pitchFamily="18" charset="0"/>
              </a:rPr>
              <a:t> </a:t>
            </a:r>
            <a:r>
              <a:rPr lang="en-US" sz="2400" b="1" dirty="0" smtClean="0">
                <a:solidFill>
                  <a:schemeClr val="accent3">
                    <a:lumMod val="75000"/>
                  </a:schemeClr>
                </a:solidFill>
                <a:latin typeface="Times New Roman" pitchFamily="18" charset="0"/>
                <a:cs typeface="Times New Roman" pitchFamily="18" charset="0"/>
              </a:rPr>
              <a:t>Purpose: Identify critical parameters in the model for calibration</a:t>
            </a:r>
          </a:p>
          <a:p>
            <a:r>
              <a:rPr lang="en-US" sz="2400" b="1" dirty="0" smtClean="0">
                <a:solidFill>
                  <a:schemeClr val="accent3">
                    <a:lumMod val="75000"/>
                  </a:schemeClr>
                </a:solidFill>
                <a:latin typeface="Times New Roman" pitchFamily="18" charset="0"/>
                <a:cs typeface="Times New Roman" pitchFamily="18" charset="0"/>
              </a:rPr>
              <a:t> </a:t>
            </a: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 Tool: Latin Hypercube and One-factor-at-a-time (OAT)  sampling</a:t>
            </a:r>
          </a:p>
          <a:p>
            <a:pPr>
              <a:buFont typeface="Wingdings" pitchFamily="2" charset="2"/>
              <a:buChar char="Ø"/>
            </a:pPr>
            <a:endParaRPr lang="en-US" sz="2400" b="1" dirty="0" smtClean="0">
              <a:solidFill>
                <a:schemeClr val="accent3">
                  <a:lumMod val="75000"/>
                </a:schemeClr>
              </a:solidFill>
              <a:latin typeface="Times New Roman" pitchFamily="18" charset="0"/>
              <a:cs typeface="Times New Roman" pitchFamily="18" charset="0"/>
            </a:endParaRP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Variables included: 41; 420 SWAT Model runs</a:t>
            </a:r>
          </a:p>
          <a:p>
            <a:pPr>
              <a:buFont typeface="Wingdings" pitchFamily="2" charset="2"/>
              <a:buChar char="Ø"/>
            </a:pPr>
            <a:endParaRPr lang="en-US" sz="2400" b="1" dirty="0" smtClean="0">
              <a:solidFill>
                <a:schemeClr val="accent3">
                  <a:lumMod val="75000"/>
                </a:schemeClr>
              </a:solidFill>
              <a:latin typeface="Times New Roman" pitchFamily="18" charset="0"/>
              <a:cs typeface="Times New Roman" pitchFamily="18" charset="0"/>
            </a:endParaRP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Evaluation criteria: Calibrate first using top 5 sensitive parameters</a:t>
            </a:r>
            <a:endParaRPr lang="en-US" sz="2000" dirty="0" smtClean="0">
              <a:solidFill>
                <a:schemeClr val="accent3">
                  <a:lumMod val="75000"/>
                </a:schemeClr>
              </a:solidFill>
              <a:latin typeface="Times New Roman" pitchFamily="18" charset="0"/>
              <a:cs typeface="Times New Roman" pitchFamily="18" charset="0"/>
            </a:endParaRPr>
          </a:p>
        </p:txBody>
      </p:sp>
      <p:grpSp>
        <p:nvGrpSpPr>
          <p:cNvPr id="11" name="Group 10"/>
          <p:cNvGrpSpPr/>
          <p:nvPr/>
        </p:nvGrpSpPr>
        <p:grpSpPr>
          <a:xfrm>
            <a:off x="0" y="5706534"/>
            <a:ext cx="9144000" cy="465666"/>
            <a:chOff x="0" y="5706534"/>
            <a:chExt cx="9144000" cy="465666"/>
          </a:xfrm>
        </p:grpSpPr>
        <p:sp>
          <p:nvSpPr>
            <p:cNvPr id="12" name="TextBox 11"/>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3" name="Picture 12" descr="UA-Color-Cntr-Lg.png"/>
            <p:cNvPicPr>
              <a:picLocks noChangeAspect="1"/>
            </p:cNvPicPr>
            <p:nvPr/>
          </p:nvPicPr>
          <p:blipFill>
            <a:blip r:embed="rId3" cstate="print"/>
            <a:stretch>
              <a:fillRect/>
            </a:stretch>
          </p:blipFill>
          <p:spPr>
            <a:xfrm>
              <a:off x="0" y="5706534"/>
              <a:ext cx="3268982" cy="457201"/>
            </a:xfrm>
            <a:prstGeom prst="rect">
              <a:avLst/>
            </a:prstGeom>
          </p:spPr>
        </p:pic>
      </p:grpSp>
      <p:sp>
        <p:nvSpPr>
          <p:cNvPr id="15"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CALIBRATION</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graphicFrame>
        <p:nvGraphicFramePr>
          <p:cNvPr id="7" name="Table 6"/>
          <p:cNvGraphicFramePr>
            <a:graphicFrameLocks noGrp="1"/>
          </p:cNvGraphicFramePr>
          <p:nvPr/>
        </p:nvGraphicFramePr>
        <p:xfrm>
          <a:off x="762000" y="1828800"/>
          <a:ext cx="7696200" cy="3352801"/>
        </p:xfrm>
        <a:graphic>
          <a:graphicData uri="http://schemas.openxmlformats.org/drawingml/2006/table">
            <a:tbl>
              <a:tblPr firstRow="1" bandRow="1">
                <a:tableStyleId>{5C22544A-7EE6-4342-B048-85BDC9FD1C3A}</a:tableStyleId>
              </a:tblPr>
              <a:tblGrid>
                <a:gridCol w="1453727"/>
                <a:gridCol w="1451981"/>
                <a:gridCol w="1177990"/>
                <a:gridCol w="1335055"/>
                <a:gridCol w="994747"/>
                <a:gridCol w="1282700"/>
              </a:tblGrid>
              <a:tr h="460396">
                <a:tc rowSpan="2">
                  <a:txBody>
                    <a:bodyPr/>
                    <a:lstStyle/>
                    <a:p>
                      <a:pPr algn="ctr"/>
                      <a:r>
                        <a:rPr lang="en-US" sz="1500" dirty="0" smtClean="0">
                          <a:latin typeface="Times New Roman" pitchFamily="18" charset="0"/>
                          <a:cs typeface="Times New Roman" pitchFamily="18" charset="0"/>
                        </a:rPr>
                        <a:t>Output</a:t>
                      </a:r>
                      <a:endParaRPr lang="en-US" sz="1500" dirty="0">
                        <a:latin typeface="Times New Roman" pitchFamily="18" charset="0"/>
                        <a:cs typeface="Times New Roman" pitchFamily="18" charset="0"/>
                      </a:endParaRPr>
                    </a:p>
                  </a:txBody>
                  <a:tcPr/>
                </a:tc>
                <a:tc gridSpan="5">
                  <a:txBody>
                    <a:bodyPr/>
                    <a:lstStyle/>
                    <a:p>
                      <a:pPr algn="ctr"/>
                      <a:r>
                        <a:rPr lang="en-US" sz="1500" dirty="0" smtClean="0">
                          <a:latin typeface="Times New Roman" pitchFamily="18" charset="0"/>
                          <a:cs typeface="Times New Roman" pitchFamily="18" charset="0"/>
                        </a:rPr>
                        <a:t>Ranking</a:t>
                      </a:r>
                      <a:endParaRPr lang="en-US" sz="1500" dirty="0">
                        <a:latin typeface="Times New Roman" pitchFamily="18" charset="0"/>
                        <a:cs typeface="Times New Roman" pitchFamily="18" charset="0"/>
                      </a:endParaRP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460396">
                <a:tc vMerge="1">
                  <a:txBody>
                    <a:bodyPr/>
                    <a:lstStyle/>
                    <a:p>
                      <a:endParaRPr lang="en-US" dirty="0"/>
                    </a:p>
                  </a:txBody>
                  <a:tcPr/>
                </a:tc>
                <a:tc>
                  <a:txBody>
                    <a:bodyPr/>
                    <a:lstStyle/>
                    <a:p>
                      <a:pPr algn="ctr"/>
                      <a:r>
                        <a:rPr lang="en-US" sz="1500" b="1" kern="1200" dirty="0" smtClean="0">
                          <a:solidFill>
                            <a:schemeClr val="lt1"/>
                          </a:solidFill>
                          <a:latin typeface="Times New Roman" pitchFamily="18" charset="0"/>
                          <a:ea typeface="+mn-ea"/>
                          <a:cs typeface="Times New Roman" pitchFamily="18" charset="0"/>
                        </a:rPr>
                        <a:t>1</a:t>
                      </a:r>
                    </a:p>
                  </a:txBody>
                  <a:tcPr>
                    <a:solidFill>
                      <a:srgbClr val="0070C0"/>
                    </a:solidFill>
                  </a:tcPr>
                </a:tc>
                <a:tc>
                  <a:txBody>
                    <a:bodyPr/>
                    <a:lstStyle/>
                    <a:p>
                      <a:pPr algn="ctr"/>
                      <a:r>
                        <a:rPr lang="en-US" sz="1500" b="1" kern="1200" dirty="0" smtClean="0">
                          <a:solidFill>
                            <a:schemeClr val="lt1"/>
                          </a:solidFill>
                          <a:latin typeface="Times New Roman" pitchFamily="18" charset="0"/>
                          <a:ea typeface="+mn-ea"/>
                          <a:cs typeface="Times New Roman" pitchFamily="18" charset="0"/>
                        </a:rPr>
                        <a:t>2</a:t>
                      </a:r>
                    </a:p>
                  </a:txBody>
                  <a:tcPr>
                    <a:solidFill>
                      <a:srgbClr val="0070C0"/>
                    </a:solidFill>
                  </a:tcPr>
                </a:tc>
                <a:tc>
                  <a:txBody>
                    <a:bodyPr/>
                    <a:lstStyle/>
                    <a:p>
                      <a:pPr algn="ctr"/>
                      <a:r>
                        <a:rPr lang="en-US" sz="1500" b="1" kern="1200" dirty="0" smtClean="0">
                          <a:solidFill>
                            <a:schemeClr val="lt1"/>
                          </a:solidFill>
                          <a:latin typeface="Times New Roman" pitchFamily="18" charset="0"/>
                          <a:ea typeface="+mn-ea"/>
                          <a:cs typeface="Times New Roman" pitchFamily="18" charset="0"/>
                        </a:rPr>
                        <a:t>3</a:t>
                      </a:r>
                    </a:p>
                  </a:txBody>
                  <a:tcPr>
                    <a:solidFill>
                      <a:srgbClr val="0070C0"/>
                    </a:solidFill>
                  </a:tcPr>
                </a:tc>
                <a:tc>
                  <a:txBody>
                    <a:bodyPr/>
                    <a:lstStyle/>
                    <a:p>
                      <a:pPr algn="ctr"/>
                      <a:r>
                        <a:rPr lang="en-US" sz="1500" b="1" kern="1200" dirty="0" smtClean="0">
                          <a:solidFill>
                            <a:schemeClr val="lt1"/>
                          </a:solidFill>
                          <a:latin typeface="Times New Roman" pitchFamily="18" charset="0"/>
                          <a:ea typeface="+mn-ea"/>
                          <a:cs typeface="Times New Roman" pitchFamily="18" charset="0"/>
                        </a:rPr>
                        <a:t>4</a:t>
                      </a:r>
                    </a:p>
                  </a:txBody>
                  <a:tcPr>
                    <a:solidFill>
                      <a:srgbClr val="0070C0"/>
                    </a:solidFill>
                  </a:tcPr>
                </a:tc>
                <a:tc>
                  <a:txBody>
                    <a:bodyPr/>
                    <a:lstStyle/>
                    <a:p>
                      <a:pPr algn="ctr"/>
                      <a:r>
                        <a:rPr lang="en-US" sz="1500" b="1" kern="1200" dirty="0" smtClean="0">
                          <a:solidFill>
                            <a:schemeClr val="lt1"/>
                          </a:solidFill>
                          <a:latin typeface="Times New Roman" pitchFamily="18" charset="0"/>
                          <a:ea typeface="+mn-ea"/>
                          <a:cs typeface="Times New Roman" pitchFamily="18" charset="0"/>
                        </a:rPr>
                        <a:t>5</a:t>
                      </a:r>
                    </a:p>
                  </a:txBody>
                  <a:tcPr>
                    <a:solidFill>
                      <a:srgbClr val="0070C0"/>
                    </a:solidFill>
                  </a:tcPr>
                </a:tc>
              </a:tr>
              <a:tr h="502022">
                <a:tc>
                  <a:txBody>
                    <a:bodyPr/>
                    <a:lstStyle/>
                    <a:p>
                      <a:pPr algn="ctr"/>
                      <a:r>
                        <a:rPr lang="en-US" sz="1500" dirty="0" smtClean="0">
                          <a:latin typeface="Times New Roman" pitchFamily="18" charset="0"/>
                          <a:cs typeface="Times New Roman" pitchFamily="18" charset="0"/>
                        </a:rPr>
                        <a:t>Total Flow</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ALPHA_BF</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SURLAG</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RCHRG_DP</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ESCO</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CN2</a:t>
                      </a:r>
                      <a:endParaRPr lang="en-US" sz="1500" dirty="0">
                        <a:latin typeface="Times New Roman" pitchFamily="18" charset="0"/>
                        <a:cs typeface="Times New Roman" pitchFamily="18" charset="0"/>
                      </a:endParaRPr>
                    </a:p>
                  </a:txBody>
                  <a:tcPr/>
                </a:tc>
              </a:tr>
              <a:tr h="548799">
                <a:tc>
                  <a:txBody>
                    <a:bodyPr/>
                    <a:lstStyle/>
                    <a:p>
                      <a:pPr algn="ctr"/>
                      <a:r>
                        <a:rPr lang="en-US" sz="1500" dirty="0" smtClean="0">
                          <a:latin typeface="Times New Roman" pitchFamily="18" charset="0"/>
                          <a:cs typeface="Times New Roman" pitchFamily="18" charset="0"/>
                        </a:rPr>
                        <a:t>Sediment</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SPCON</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ALPHA_BF</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PRF</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SPEXP</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SURLAG</a:t>
                      </a:r>
                      <a:endParaRPr lang="en-US" sz="1500" dirty="0">
                        <a:latin typeface="Times New Roman" pitchFamily="18" charset="0"/>
                        <a:cs typeface="Times New Roman" pitchFamily="18" charset="0"/>
                      </a:endParaRPr>
                    </a:p>
                  </a:txBody>
                  <a:tcPr/>
                </a:tc>
              </a:tr>
              <a:tr h="460396">
                <a:tc>
                  <a:txBody>
                    <a:bodyPr/>
                    <a:lstStyle/>
                    <a:p>
                      <a:pPr algn="ctr"/>
                      <a:r>
                        <a:rPr lang="en-US" sz="1500" dirty="0" smtClean="0">
                          <a:latin typeface="Times New Roman" pitchFamily="18" charset="0"/>
                          <a:cs typeface="Times New Roman" pitchFamily="18" charset="0"/>
                        </a:rPr>
                        <a:t>Organic P</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CN2</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SURLAG</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BLAI</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SOL_Z</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CH_K2</a:t>
                      </a:r>
                      <a:endParaRPr lang="en-US" sz="1500" dirty="0">
                        <a:latin typeface="Times New Roman" pitchFamily="18" charset="0"/>
                        <a:cs typeface="Times New Roman" pitchFamily="18" charset="0"/>
                      </a:endParaRPr>
                    </a:p>
                  </a:txBody>
                  <a:tcPr/>
                </a:tc>
              </a:tr>
              <a:tr h="460396">
                <a:tc>
                  <a:txBody>
                    <a:bodyPr/>
                    <a:lstStyle/>
                    <a:p>
                      <a:pPr algn="ctr"/>
                      <a:r>
                        <a:rPr lang="en-US" sz="1500" dirty="0" smtClean="0">
                          <a:latin typeface="Times New Roman" pitchFamily="18" charset="0"/>
                          <a:cs typeface="Times New Roman" pitchFamily="18" charset="0"/>
                        </a:rPr>
                        <a:t>Mineral P</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SOL_Z</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SOL_AWC</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ALPHA_BF</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CN2</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ESCO</a:t>
                      </a:r>
                      <a:endParaRPr lang="en-US" sz="1500" dirty="0">
                        <a:latin typeface="Times New Roman" pitchFamily="18" charset="0"/>
                        <a:cs typeface="Times New Roman" pitchFamily="18" charset="0"/>
                      </a:endParaRPr>
                    </a:p>
                  </a:txBody>
                  <a:tcPr/>
                </a:tc>
              </a:tr>
              <a:tr h="460396">
                <a:tc>
                  <a:txBody>
                    <a:bodyPr/>
                    <a:lstStyle/>
                    <a:p>
                      <a:pPr algn="ctr"/>
                      <a:r>
                        <a:rPr lang="en-US" sz="1500" dirty="0" smtClean="0">
                          <a:latin typeface="Times New Roman" pitchFamily="18" charset="0"/>
                          <a:cs typeface="Times New Roman" pitchFamily="18" charset="0"/>
                        </a:rPr>
                        <a:t>Nitrates</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RCHRG_DP</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CN2</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CH_K2</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BLAI</a:t>
                      </a:r>
                      <a:endParaRPr lang="en-US" sz="1500" dirty="0">
                        <a:latin typeface="Times New Roman" pitchFamily="18" charset="0"/>
                        <a:cs typeface="Times New Roman" pitchFamily="18" charset="0"/>
                      </a:endParaRPr>
                    </a:p>
                  </a:txBody>
                  <a:tcPr/>
                </a:tc>
                <a:tc>
                  <a:txBody>
                    <a:bodyPr/>
                    <a:lstStyle/>
                    <a:p>
                      <a:pPr algn="ctr"/>
                      <a:r>
                        <a:rPr lang="en-US" sz="1500" dirty="0" smtClean="0">
                          <a:latin typeface="Times New Roman" pitchFamily="18" charset="0"/>
                          <a:cs typeface="Times New Roman" pitchFamily="18" charset="0"/>
                        </a:rPr>
                        <a:t>ALPHA_BF</a:t>
                      </a:r>
                      <a:endParaRPr lang="en-US" sz="1500" dirty="0">
                        <a:latin typeface="Times New Roman" pitchFamily="18" charset="0"/>
                        <a:cs typeface="Times New Roman" pitchFamily="18" charset="0"/>
                      </a:endParaRPr>
                    </a:p>
                  </a:txBody>
                  <a:tcPr/>
                </a:tc>
              </a:tr>
            </a:tbl>
          </a:graphicData>
        </a:graphic>
      </p:graphicFrame>
      <p:sp>
        <p:nvSpPr>
          <p:cNvPr id="8" name="TextBox 7"/>
          <p:cNvSpPr txBox="1"/>
          <p:nvPr/>
        </p:nvSpPr>
        <p:spPr>
          <a:xfrm>
            <a:off x="0" y="685800"/>
            <a:ext cx="32766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Sensitivity Analysis</a:t>
            </a:r>
          </a:p>
        </p:txBody>
      </p:sp>
      <p:grpSp>
        <p:nvGrpSpPr>
          <p:cNvPr id="12" name="Group 11"/>
          <p:cNvGrpSpPr/>
          <p:nvPr/>
        </p:nvGrpSpPr>
        <p:grpSpPr>
          <a:xfrm>
            <a:off x="0" y="5706534"/>
            <a:ext cx="9144000" cy="465666"/>
            <a:chOff x="0" y="5706534"/>
            <a:chExt cx="9144000" cy="465666"/>
          </a:xfrm>
        </p:grpSpPr>
        <p:sp>
          <p:nvSpPr>
            <p:cNvPr id="13" name="TextBox 12"/>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4" name="Picture 13" descr="UA-Color-Cntr-Lg.png"/>
            <p:cNvPicPr>
              <a:picLocks noChangeAspect="1"/>
            </p:cNvPicPr>
            <p:nvPr/>
          </p:nvPicPr>
          <p:blipFill>
            <a:blip r:embed="rId3" cstate="print"/>
            <a:stretch>
              <a:fillRect/>
            </a:stretch>
          </p:blipFill>
          <p:spPr>
            <a:xfrm>
              <a:off x="0" y="5706534"/>
              <a:ext cx="3268982" cy="457201"/>
            </a:xfrm>
            <a:prstGeom prst="rect">
              <a:avLst/>
            </a:prstGeom>
          </p:spPr>
        </p:pic>
      </p:grpSp>
      <p:sp>
        <p:nvSpPr>
          <p:cNvPr id="16"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CALIBRATION</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8" name="TextBox 7"/>
          <p:cNvSpPr txBox="1"/>
          <p:nvPr/>
        </p:nvSpPr>
        <p:spPr>
          <a:xfrm>
            <a:off x="0" y="685800"/>
            <a:ext cx="52578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Model Performance Parameters</a:t>
            </a:r>
            <a:endParaRPr lang="en-US" sz="2800" b="1" dirty="0" smtClean="0">
              <a:solidFill>
                <a:schemeClr val="accent3">
                  <a:lumMod val="75000"/>
                </a:schemeClr>
              </a:solidFill>
              <a:latin typeface="Times New Roman" pitchFamily="18" charset="0"/>
              <a:cs typeface="Times New Roman" pitchFamily="18" charset="0"/>
            </a:endParaRPr>
          </a:p>
        </p:txBody>
      </p:sp>
      <p:grpSp>
        <p:nvGrpSpPr>
          <p:cNvPr id="2" name="Group 11"/>
          <p:cNvGrpSpPr/>
          <p:nvPr/>
        </p:nvGrpSpPr>
        <p:grpSpPr>
          <a:xfrm>
            <a:off x="0" y="5706534"/>
            <a:ext cx="9144000" cy="465666"/>
            <a:chOff x="0" y="5706534"/>
            <a:chExt cx="9144000" cy="465666"/>
          </a:xfrm>
        </p:grpSpPr>
        <p:sp>
          <p:nvSpPr>
            <p:cNvPr id="13" name="TextBox 12"/>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4" name="Picture 13" descr="UA-Color-Cntr-Lg.png"/>
            <p:cNvPicPr>
              <a:picLocks noChangeAspect="1"/>
            </p:cNvPicPr>
            <p:nvPr/>
          </p:nvPicPr>
          <p:blipFill>
            <a:blip r:embed="rId3" cstate="print"/>
            <a:stretch>
              <a:fillRect/>
            </a:stretch>
          </p:blipFill>
          <p:spPr>
            <a:xfrm>
              <a:off x="0" y="5706534"/>
              <a:ext cx="3268982" cy="457201"/>
            </a:xfrm>
            <a:prstGeom prst="rect">
              <a:avLst/>
            </a:prstGeom>
          </p:spPr>
        </p:pic>
      </p:grpSp>
      <p:sp>
        <p:nvSpPr>
          <p:cNvPr id="16"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CALIBRATION</a:t>
            </a:r>
            <a:endParaRPr lang="en-US" sz="3600" b="1" cap="small" dirty="0">
              <a:solidFill>
                <a:schemeClr val="bg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4"/>
          <a:srcRect/>
          <a:stretch>
            <a:fillRect/>
          </a:stretch>
        </p:blipFill>
        <p:spPr bwMode="auto">
          <a:xfrm>
            <a:off x="234282" y="2209800"/>
            <a:ext cx="8674434" cy="2209800"/>
          </a:xfrm>
          <a:prstGeom prst="rect">
            <a:avLst/>
          </a:prstGeom>
          <a:noFill/>
          <a:ln w="9525">
            <a:noFill/>
            <a:miter lim="800000"/>
            <a:headEnd/>
            <a:tailEnd/>
          </a:ln>
        </p:spPr>
      </p:pic>
      <p:sp>
        <p:nvSpPr>
          <p:cNvPr id="10" name="TextBox 9"/>
          <p:cNvSpPr txBox="1"/>
          <p:nvPr/>
        </p:nvSpPr>
        <p:spPr>
          <a:xfrm>
            <a:off x="7010400" y="4495800"/>
            <a:ext cx="1905000" cy="261610"/>
          </a:xfrm>
          <a:prstGeom prst="rect">
            <a:avLst/>
          </a:prstGeom>
          <a:noFill/>
        </p:spPr>
        <p:txBody>
          <a:bodyPr wrap="square" rtlCol="0">
            <a:spAutoFit/>
          </a:bodyPr>
          <a:lstStyle/>
          <a:p>
            <a:r>
              <a:rPr lang="en-US" sz="1100" dirty="0" smtClean="0">
                <a:latin typeface="Times New Roman" pitchFamily="18" charset="0"/>
                <a:cs typeface="Times New Roman" pitchFamily="18" charset="0"/>
              </a:rPr>
              <a:t>Source: </a:t>
            </a:r>
            <a:r>
              <a:rPr lang="en-US" sz="1100" dirty="0" err="1" smtClean="0">
                <a:latin typeface="Times New Roman" pitchFamily="18" charset="0"/>
                <a:cs typeface="Times New Roman" pitchFamily="18" charset="0"/>
              </a:rPr>
              <a:t>Moriasi</a:t>
            </a:r>
            <a:r>
              <a:rPr lang="en-US" sz="1100" dirty="0" smtClean="0">
                <a:latin typeface="Times New Roman" pitchFamily="18" charset="0"/>
                <a:cs typeface="Times New Roman" pitchFamily="18" charset="0"/>
              </a:rPr>
              <a:t> et al., 2007</a:t>
            </a:r>
            <a:endParaRPr lang="en-US" sz="11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6" name="TextBox 5"/>
          <p:cNvSpPr txBox="1"/>
          <p:nvPr/>
        </p:nvSpPr>
        <p:spPr>
          <a:xfrm>
            <a:off x="0" y="685800"/>
            <a:ext cx="48768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Stream flow @ Siloam Springs</a:t>
            </a:r>
          </a:p>
        </p:txBody>
      </p:sp>
      <p:pic>
        <p:nvPicPr>
          <p:cNvPr id="3074" name="Picture 2"/>
          <p:cNvPicPr>
            <a:picLocks noChangeAspect="1" noChangeArrowheads="1"/>
          </p:cNvPicPr>
          <p:nvPr/>
        </p:nvPicPr>
        <p:blipFill>
          <a:blip r:embed="rId3" cstate="print"/>
          <a:srcRect/>
          <a:stretch>
            <a:fillRect/>
          </a:stretch>
        </p:blipFill>
        <p:spPr bwMode="auto">
          <a:xfrm>
            <a:off x="2133600" y="1295400"/>
            <a:ext cx="4741316" cy="2011680"/>
          </a:xfrm>
          <a:prstGeom prst="rect">
            <a:avLst/>
          </a:prstGeom>
          <a:noFill/>
          <a:ln w="9525">
            <a:solidFill>
              <a:srgbClr val="0070C0"/>
            </a:solidFill>
            <a:miter lim="800000"/>
            <a:headEnd/>
            <a:tailEnd/>
          </a:ln>
          <a:effectLst/>
        </p:spPr>
      </p:pic>
      <p:pic>
        <p:nvPicPr>
          <p:cNvPr id="3075" name="Picture 3"/>
          <p:cNvPicPr>
            <a:picLocks noChangeAspect="1" noChangeArrowheads="1"/>
          </p:cNvPicPr>
          <p:nvPr/>
        </p:nvPicPr>
        <p:blipFill>
          <a:blip r:embed="rId4" cstate="print"/>
          <a:srcRect/>
          <a:stretch>
            <a:fillRect/>
          </a:stretch>
        </p:blipFill>
        <p:spPr bwMode="auto">
          <a:xfrm>
            <a:off x="107244" y="3429000"/>
            <a:ext cx="4438482" cy="1828800"/>
          </a:xfrm>
          <a:prstGeom prst="rect">
            <a:avLst/>
          </a:prstGeom>
          <a:noFill/>
          <a:ln w="9525">
            <a:solidFill>
              <a:srgbClr val="0070C0"/>
            </a:solidFill>
            <a:miter lim="800000"/>
            <a:headEnd/>
            <a:tailEnd/>
          </a:ln>
          <a:effectLst/>
        </p:spPr>
      </p:pic>
      <p:pic>
        <p:nvPicPr>
          <p:cNvPr id="3076" name="Picture 4"/>
          <p:cNvPicPr>
            <a:picLocks noChangeArrowheads="1"/>
          </p:cNvPicPr>
          <p:nvPr/>
        </p:nvPicPr>
        <p:blipFill>
          <a:blip r:embed="rId5" cstate="print"/>
          <a:srcRect l="5000"/>
          <a:stretch>
            <a:fillRect/>
          </a:stretch>
        </p:blipFill>
        <p:spPr bwMode="auto">
          <a:xfrm>
            <a:off x="4563534" y="3443515"/>
            <a:ext cx="4480560" cy="1808205"/>
          </a:xfrm>
          <a:prstGeom prst="rect">
            <a:avLst/>
          </a:prstGeom>
          <a:noFill/>
          <a:ln w="9525">
            <a:solidFill>
              <a:srgbClr val="0070C0"/>
            </a:solidFill>
            <a:miter lim="800000"/>
            <a:headEnd/>
            <a:tailEnd/>
          </a:ln>
          <a:effectLst/>
        </p:spPr>
      </p:pic>
      <p:grpSp>
        <p:nvGrpSpPr>
          <p:cNvPr id="12" name="Group 11"/>
          <p:cNvGrpSpPr/>
          <p:nvPr/>
        </p:nvGrpSpPr>
        <p:grpSpPr>
          <a:xfrm>
            <a:off x="0" y="5706534"/>
            <a:ext cx="9144000" cy="465666"/>
            <a:chOff x="0" y="5706534"/>
            <a:chExt cx="9144000" cy="465666"/>
          </a:xfrm>
        </p:grpSpPr>
        <p:sp>
          <p:nvSpPr>
            <p:cNvPr id="13" name="TextBox 12"/>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4" name="Picture 13" descr="UA-Color-Cntr-Lg.png"/>
            <p:cNvPicPr>
              <a:picLocks noChangeAspect="1"/>
            </p:cNvPicPr>
            <p:nvPr/>
          </p:nvPicPr>
          <p:blipFill>
            <a:blip r:embed="rId6" cstate="print"/>
            <a:stretch>
              <a:fillRect/>
            </a:stretch>
          </p:blipFill>
          <p:spPr>
            <a:xfrm>
              <a:off x="0" y="5706534"/>
              <a:ext cx="3268982" cy="457201"/>
            </a:xfrm>
            <a:prstGeom prst="rect">
              <a:avLst/>
            </a:prstGeom>
          </p:spPr>
        </p:pic>
      </p:grpSp>
      <p:sp>
        <p:nvSpPr>
          <p:cNvPr id="16"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CALIBRATION/VALIDATION</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6" name="TextBox 5"/>
          <p:cNvSpPr txBox="1"/>
          <p:nvPr/>
        </p:nvSpPr>
        <p:spPr>
          <a:xfrm>
            <a:off x="0" y="685800"/>
            <a:ext cx="45720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Stream flow @ Osage Creek</a:t>
            </a:r>
          </a:p>
        </p:txBody>
      </p:sp>
      <p:pic>
        <p:nvPicPr>
          <p:cNvPr id="1029" name="Picture 5"/>
          <p:cNvPicPr>
            <a:picLocks noChangeAspect="1" noChangeArrowheads="1"/>
          </p:cNvPicPr>
          <p:nvPr/>
        </p:nvPicPr>
        <p:blipFill>
          <a:blip r:embed="rId3" cstate="print"/>
          <a:srcRect/>
          <a:stretch>
            <a:fillRect/>
          </a:stretch>
        </p:blipFill>
        <p:spPr bwMode="auto">
          <a:xfrm>
            <a:off x="1828802" y="1295400"/>
            <a:ext cx="4995913" cy="2011680"/>
          </a:xfrm>
          <a:prstGeom prst="rect">
            <a:avLst/>
          </a:prstGeom>
          <a:noFill/>
          <a:ln w="9525">
            <a:solidFill>
              <a:srgbClr val="0070C0"/>
            </a:solidFill>
            <a:miter lim="800000"/>
            <a:headEnd/>
            <a:tailEnd/>
          </a:ln>
          <a:effectLst/>
        </p:spPr>
      </p:pic>
      <p:pic>
        <p:nvPicPr>
          <p:cNvPr id="1030" name="Picture 6"/>
          <p:cNvPicPr>
            <a:picLocks noChangeAspect="1" noChangeArrowheads="1"/>
          </p:cNvPicPr>
          <p:nvPr/>
        </p:nvPicPr>
        <p:blipFill>
          <a:blip r:embed="rId4" cstate="print"/>
          <a:srcRect/>
          <a:stretch>
            <a:fillRect/>
          </a:stretch>
        </p:blipFill>
        <p:spPr bwMode="auto">
          <a:xfrm>
            <a:off x="87084" y="3429000"/>
            <a:ext cx="4477270" cy="1828800"/>
          </a:xfrm>
          <a:prstGeom prst="rect">
            <a:avLst/>
          </a:prstGeom>
          <a:noFill/>
          <a:ln w="9525">
            <a:solidFill>
              <a:srgbClr val="0070C0"/>
            </a:solidFill>
            <a:miter lim="800000"/>
            <a:headEnd/>
            <a:tailEnd/>
          </a:ln>
          <a:effectLst/>
        </p:spPr>
      </p:pic>
      <p:pic>
        <p:nvPicPr>
          <p:cNvPr id="1031" name="Picture 7"/>
          <p:cNvPicPr>
            <a:picLocks noChangeAspect="1" noChangeArrowheads="1"/>
          </p:cNvPicPr>
          <p:nvPr/>
        </p:nvPicPr>
        <p:blipFill>
          <a:blip r:embed="rId5" cstate="print"/>
          <a:srcRect l="3382"/>
          <a:stretch>
            <a:fillRect/>
          </a:stretch>
        </p:blipFill>
        <p:spPr bwMode="auto">
          <a:xfrm>
            <a:off x="4572000" y="3429000"/>
            <a:ext cx="4354342" cy="1810512"/>
          </a:xfrm>
          <a:prstGeom prst="rect">
            <a:avLst/>
          </a:prstGeom>
          <a:noFill/>
          <a:ln w="9525">
            <a:solidFill>
              <a:srgbClr val="0070C0"/>
            </a:solidFill>
            <a:miter lim="800000"/>
            <a:headEnd/>
            <a:tailEnd/>
          </a:ln>
          <a:effectLst/>
        </p:spPr>
      </p:pic>
      <p:grpSp>
        <p:nvGrpSpPr>
          <p:cNvPr id="12" name="Group 11"/>
          <p:cNvGrpSpPr/>
          <p:nvPr/>
        </p:nvGrpSpPr>
        <p:grpSpPr>
          <a:xfrm>
            <a:off x="0" y="5706534"/>
            <a:ext cx="9144000" cy="465666"/>
            <a:chOff x="0" y="5706534"/>
            <a:chExt cx="9144000" cy="465666"/>
          </a:xfrm>
        </p:grpSpPr>
        <p:sp>
          <p:nvSpPr>
            <p:cNvPr id="13" name="TextBox 12"/>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4" name="Picture 13" descr="UA-Color-Cntr-Lg.png"/>
            <p:cNvPicPr>
              <a:picLocks noChangeAspect="1"/>
            </p:cNvPicPr>
            <p:nvPr/>
          </p:nvPicPr>
          <p:blipFill>
            <a:blip r:embed="rId6" cstate="print"/>
            <a:stretch>
              <a:fillRect/>
            </a:stretch>
          </p:blipFill>
          <p:spPr>
            <a:xfrm>
              <a:off x="0" y="5706534"/>
              <a:ext cx="3268982" cy="457201"/>
            </a:xfrm>
            <a:prstGeom prst="rect">
              <a:avLst/>
            </a:prstGeom>
          </p:spPr>
        </p:pic>
      </p:grpSp>
      <p:sp>
        <p:nvSpPr>
          <p:cNvPr id="17"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CALIBRATION/VALIDATION</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6" name="TextBox 5"/>
          <p:cNvSpPr txBox="1"/>
          <p:nvPr/>
        </p:nvSpPr>
        <p:spPr>
          <a:xfrm>
            <a:off x="0" y="685800"/>
            <a:ext cx="43434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Stream flow @ Baron Fork</a:t>
            </a:r>
          </a:p>
        </p:txBody>
      </p:sp>
      <p:pic>
        <p:nvPicPr>
          <p:cNvPr id="2050" name="Picture 2"/>
          <p:cNvPicPr>
            <a:picLocks noChangeAspect="1" noChangeArrowheads="1"/>
          </p:cNvPicPr>
          <p:nvPr/>
        </p:nvPicPr>
        <p:blipFill>
          <a:blip r:embed="rId3" cstate="print"/>
          <a:srcRect/>
          <a:stretch>
            <a:fillRect/>
          </a:stretch>
        </p:blipFill>
        <p:spPr bwMode="auto">
          <a:xfrm>
            <a:off x="2286000" y="1371600"/>
            <a:ext cx="4583270" cy="1828800"/>
          </a:xfrm>
          <a:prstGeom prst="rect">
            <a:avLst/>
          </a:prstGeom>
          <a:noFill/>
          <a:ln w="9525">
            <a:solidFill>
              <a:srgbClr val="0070C0"/>
            </a:solidFill>
            <a:miter lim="800000"/>
            <a:headEnd/>
            <a:tailEnd/>
          </a:ln>
          <a:effectLst/>
        </p:spPr>
      </p:pic>
      <p:pic>
        <p:nvPicPr>
          <p:cNvPr id="2051" name="Picture 3"/>
          <p:cNvPicPr>
            <a:picLocks noChangeAspect="1" noChangeArrowheads="1"/>
          </p:cNvPicPr>
          <p:nvPr/>
        </p:nvPicPr>
        <p:blipFill>
          <a:blip r:embed="rId4" cstate="print"/>
          <a:srcRect/>
          <a:stretch>
            <a:fillRect/>
          </a:stretch>
        </p:blipFill>
        <p:spPr bwMode="auto">
          <a:xfrm>
            <a:off x="55718" y="3505200"/>
            <a:ext cx="4527571" cy="1828800"/>
          </a:xfrm>
          <a:prstGeom prst="rect">
            <a:avLst/>
          </a:prstGeom>
          <a:noFill/>
          <a:ln w="9525">
            <a:solidFill>
              <a:srgbClr val="0070C0"/>
            </a:solidFill>
            <a:miter lim="800000"/>
            <a:headEnd/>
            <a:tailEnd/>
          </a:ln>
          <a:effectLst/>
        </p:spPr>
      </p:pic>
      <p:pic>
        <p:nvPicPr>
          <p:cNvPr id="2052" name="Picture 4"/>
          <p:cNvPicPr>
            <a:picLocks noChangeArrowheads="1"/>
          </p:cNvPicPr>
          <p:nvPr/>
        </p:nvPicPr>
        <p:blipFill>
          <a:blip r:embed="rId5" cstate="print"/>
          <a:srcRect/>
          <a:stretch>
            <a:fillRect/>
          </a:stretch>
        </p:blipFill>
        <p:spPr bwMode="auto">
          <a:xfrm>
            <a:off x="4599320" y="3505200"/>
            <a:ext cx="4480560" cy="1828800"/>
          </a:xfrm>
          <a:prstGeom prst="rect">
            <a:avLst/>
          </a:prstGeom>
          <a:noFill/>
          <a:ln w="9525">
            <a:solidFill>
              <a:srgbClr val="0070C0"/>
            </a:solidFill>
            <a:miter lim="800000"/>
            <a:headEnd/>
            <a:tailEnd/>
          </a:ln>
          <a:effectLst/>
        </p:spPr>
      </p:pic>
      <p:grpSp>
        <p:nvGrpSpPr>
          <p:cNvPr id="9" name="Group 8"/>
          <p:cNvGrpSpPr/>
          <p:nvPr/>
        </p:nvGrpSpPr>
        <p:grpSpPr>
          <a:xfrm>
            <a:off x="0" y="5706534"/>
            <a:ext cx="9144000" cy="465666"/>
            <a:chOff x="0" y="5706534"/>
            <a:chExt cx="9144000" cy="465666"/>
          </a:xfrm>
        </p:grpSpPr>
        <p:sp>
          <p:nvSpPr>
            <p:cNvPr id="10" name="TextBox 9"/>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1" name="Picture 10" descr="UA-Color-Cntr-Lg.png"/>
            <p:cNvPicPr>
              <a:picLocks noChangeAspect="1"/>
            </p:cNvPicPr>
            <p:nvPr/>
          </p:nvPicPr>
          <p:blipFill>
            <a:blip r:embed="rId6" cstate="print"/>
            <a:stretch>
              <a:fillRect/>
            </a:stretch>
          </p:blipFill>
          <p:spPr>
            <a:xfrm>
              <a:off x="0" y="5706534"/>
              <a:ext cx="3268982" cy="457201"/>
            </a:xfrm>
            <a:prstGeom prst="rect">
              <a:avLst/>
            </a:prstGeom>
          </p:spPr>
        </p:pic>
      </p:grpSp>
      <p:sp>
        <p:nvSpPr>
          <p:cNvPr id="14"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CALIBRATION/VALIDATION</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6" name="TextBox 5"/>
          <p:cNvSpPr txBox="1"/>
          <p:nvPr/>
        </p:nvSpPr>
        <p:spPr>
          <a:xfrm>
            <a:off x="0" y="685800"/>
            <a:ext cx="46482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Sediment @ Siloam Springs</a:t>
            </a:r>
          </a:p>
        </p:txBody>
      </p:sp>
      <p:pic>
        <p:nvPicPr>
          <p:cNvPr id="4099" name="Picture 3"/>
          <p:cNvPicPr>
            <a:picLocks noChangeAspect="1" noChangeArrowheads="1"/>
          </p:cNvPicPr>
          <p:nvPr/>
        </p:nvPicPr>
        <p:blipFill>
          <a:blip r:embed="rId3" cstate="print"/>
          <a:srcRect/>
          <a:stretch>
            <a:fillRect/>
          </a:stretch>
        </p:blipFill>
        <p:spPr bwMode="auto">
          <a:xfrm>
            <a:off x="1684338" y="2103438"/>
            <a:ext cx="5773737" cy="2657475"/>
          </a:xfrm>
          <a:prstGeom prst="rect">
            <a:avLst/>
          </a:prstGeom>
          <a:noFill/>
          <a:ln w="9525">
            <a:solidFill>
              <a:srgbClr val="0070C0"/>
            </a:solidFill>
            <a:miter lim="800000"/>
            <a:headEnd/>
            <a:tailEnd/>
          </a:ln>
          <a:effectLst/>
        </p:spPr>
      </p:pic>
      <p:grpSp>
        <p:nvGrpSpPr>
          <p:cNvPr id="7" name="Group 6"/>
          <p:cNvGrpSpPr/>
          <p:nvPr/>
        </p:nvGrpSpPr>
        <p:grpSpPr>
          <a:xfrm>
            <a:off x="0" y="5706534"/>
            <a:ext cx="9144000" cy="465666"/>
            <a:chOff x="0" y="5706534"/>
            <a:chExt cx="9144000" cy="465666"/>
          </a:xfrm>
        </p:grpSpPr>
        <p:sp>
          <p:nvSpPr>
            <p:cNvPr id="8" name="TextBox 7"/>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9" name="Picture 8" descr="UA-Color-Cntr-Lg.png"/>
            <p:cNvPicPr>
              <a:picLocks noChangeAspect="1"/>
            </p:cNvPicPr>
            <p:nvPr/>
          </p:nvPicPr>
          <p:blipFill>
            <a:blip r:embed="rId4" cstate="print"/>
            <a:stretch>
              <a:fillRect/>
            </a:stretch>
          </p:blipFill>
          <p:spPr>
            <a:xfrm>
              <a:off x="0" y="5706534"/>
              <a:ext cx="3268982" cy="457201"/>
            </a:xfrm>
            <a:prstGeom prst="rect">
              <a:avLst/>
            </a:prstGeom>
          </p:spPr>
        </p:pic>
      </p:grpSp>
      <p:sp>
        <p:nvSpPr>
          <p:cNvPr id="1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CALIBRATION/VALIDATION</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6" name="TextBox 5"/>
          <p:cNvSpPr txBox="1"/>
          <p:nvPr/>
        </p:nvSpPr>
        <p:spPr>
          <a:xfrm>
            <a:off x="0" y="685800"/>
            <a:ext cx="58674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Nutrients@ Siloam Springs</a:t>
            </a:r>
          </a:p>
        </p:txBody>
      </p:sp>
      <p:pic>
        <p:nvPicPr>
          <p:cNvPr id="5122" name="Picture 2"/>
          <p:cNvPicPr>
            <a:picLocks noChangeAspect="1" noChangeArrowheads="1"/>
          </p:cNvPicPr>
          <p:nvPr/>
        </p:nvPicPr>
        <p:blipFill>
          <a:blip r:embed="rId3" cstate="print"/>
          <a:srcRect/>
          <a:stretch>
            <a:fillRect/>
          </a:stretch>
        </p:blipFill>
        <p:spPr bwMode="auto">
          <a:xfrm>
            <a:off x="152399" y="1219200"/>
            <a:ext cx="4724401" cy="2141423"/>
          </a:xfrm>
          <a:prstGeom prst="rect">
            <a:avLst/>
          </a:prstGeom>
          <a:noFill/>
          <a:ln w="9525">
            <a:solidFill>
              <a:srgbClr val="0070C0"/>
            </a:solidFill>
            <a:miter lim="800000"/>
            <a:headEnd/>
            <a:tailEnd/>
          </a:ln>
          <a:effectLst/>
        </p:spPr>
      </p:pic>
      <p:pic>
        <p:nvPicPr>
          <p:cNvPr id="5124" name="Picture 4"/>
          <p:cNvPicPr>
            <a:picLocks noChangeAspect="1" noChangeArrowheads="1"/>
          </p:cNvPicPr>
          <p:nvPr/>
        </p:nvPicPr>
        <p:blipFill>
          <a:blip r:embed="rId4" cstate="print"/>
          <a:srcRect/>
          <a:stretch>
            <a:fillRect/>
          </a:stretch>
        </p:blipFill>
        <p:spPr bwMode="auto">
          <a:xfrm>
            <a:off x="4313316" y="3505201"/>
            <a:ext cx="4705174" cy="2057400"/>
          </a:xfrm>
          <a:prstGeom prst="rect">
            <a:avLst/>
          </a:prstGeom>
          <a:noFill/>
          <a:ln w="9525">
            <a:solidFill>
              <a:srgbClr val="0070C0"/>
            </a:solidFill>
            <a:miter lim="800000"/>
            <a:headEnd/>
            <a:tailEnd/>
          </a:ln>
          <a:effectLst/>
        </p:spPr>
      </p:pic>
      <p:grpSp>
        <p:nvGrpSpPr>
          <p:cNvPr id="8" name="Group 7"/>
          <p:cNvGrpSpPr/>
          <p:nvPr/>
        </p:nvGrpSpPr>
        <p:grpSpPr>
          <a:xfrm>
            <a:off x="0" y="5706534"/>
            <a:ext cx="9144000" cy="465666"/>
            <a:chOff x="0" y="5706534"/>
            <a:chExt cx="9144000" cy="465666"/>
          </a:xfrm>
        </p:grpSpPr>
        <p:sp>
          <p:nvSpPr>
            <p:cNvPr id="9" name="TextBox 8"/>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0" name="Picture 9" descr="UA-Color-Cntr-Lg.png"/>
            <p:cNvPicPr>
              <a:picLocks noChangeAspect="1"/>
            </p:cNvPicPr>
            <p:nvPr/>
          </p:nvPicPr>
          <p:blipFill>
            <a:blip r:embed="rId5" cstate="print"/>
            <a:stretch>
              <a:fillRect/>
            </a:stretch>
          </p:blipFill>
          <p:spPr>
            <a:xfrm>
              <a:off x="0" y="5706534"/>
              <a:ext cx="3268982" cy="457201"/>
            </a:xfrm>
            <a:prstGeom prst="rect">
              <a:avLst/>
            </a:prstGeom>
          </p:spPr>
        </p:pic>
      </p:grpSp>
      <p:sp>
        <p:nvSpPr>
          <p:cNvPr id="13"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CALIBRATION/VALIDATION</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rmAutofit fontScale="90000"/>
          </a:bodyPr>
          <a:lstStyle/>
          <a:p>
            <a:pPr algn="r"/>
            <a:r>
              <a:rPr lang="en-US" sz="3600" b="1" cap="small" dirty="0" smtClean="0">
                <a:solidFill>
                  <a:schemeClr val="bg1"/>
                </a:solidFill>
                <a:latin typeface="Times New Roman" pitchFamily="18" charset="0"/>
                <a:cs typeface="Times New Roman" pitchFamily="18" charset="0"/>
              </a:rPr>
              <a:t>SUBWATERSHED IDENTIFICATION</a:t>
            </a:r>
            <a:endParaRPr lang="en-US" sz="3600" b="1" cap="small" dirty="0">
              <a:solidFill>
                <a:schemeClr val="bg1"/>
              </a:solidFill>
              <a:latin typeface="Times New Roman" pitchFamily="18" charset="0"/>
              <a:cs typeface="Times New Roman" pitchFamily="18" charset="0"/>
            </a:endParaRPr>
          </a:p>
        </p:txBody>
      </p:sp>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8" name="TextBox 7"/>
          <p:cNvSpPr txBox="1"/>
          <p:nvPr/>
        </p:nvSpPr>
        <p:spPr>
          <a:xfrm>
            <a:off x="0" y="685800"/>
            <a:ext cx="32766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Three approaches</a:t>
            </a:r>
          </a:p>
        </p:txBody>
      </p:sp>
      <p:sp>
        <p:nvSpPr>
          <p:cNvPr id="9" name="TextBox 8"/>
          <p:cNvSpPr txBox="1"/>
          <p:nvPr/>
        </p:nvSpPr>
        <p:spPr>
          <a:xfrm>
            <a:off x="990600" y="1371600"/>
            <a:ext cx="7239000" cy="40386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accent3">
                    <a:lumMod val="75000"/>
                  </a:schemeClr>
                </a:solidFill>
                <a:latin typeface="Times New Roman" pitchFamily="18" charset="0"/>
                <a:cs typeface="Times New Roman" pitchFamily="18" charset="0"/>
              </a:rPr>
              <a:t>A. Percentile Ranking </a:t>
            </a:r>
          </a:p>
          <a:p>
            <a:endParaRPr lang="en-US" sz="2400" b="1" dirty="0" smtClean="0">
              <a:solidFill>
                <a:schemeClr val="accent3">
                  <a:lumMod val="75000"/>
                </a:schemeClr>
              </a:solidFill>
              <a:latin typeface="Times New Roman" pitchFamily="18" charset="0"/>
              <a:cs typeface="Times New Roman" pitchFamily="18" charset="0"/>
            </a:endParaRPr>
          </a:p>
          <a:p>
            <a:r>
              <a:rPr lang="en-US" sz="2400" b="1" dirty="0" smtClean="0">
                <a:solidFill>
                  <a:schemeClr val="accent3">
                    <a:lumMod val="75000"/>
                  </a:schemeClr>
                </a:solidFill>
                <a:latin typeface="Times New Roman" pitchFamily="18" charset="0"/>
                <a:cs typeface="Times New Roman" pitchFamily="18" charset="0"/>
              </a:rPr>
              <a:t>B. Average annual phosphorus yield</a:t>
            </a:r>
          </a:p>
          <a:p>
            <a:endParaRPr lang="en-US" sz="2400" b="1" dirty="0" smtClean="0">
              <a:solidFill>
                <a:schemeClr val="accent3">
                  <a:lumMod val="75000"/>
                </a:schemeClr>
              </a:solidFill>
              <a:latin typeface="Times New Roman" pitchFamily="18" charset="0"/>
              <a:cs typeface="Times New Roman" pitchFamily="18" charset="0"/>
            </a:endParaRPr>
          </a:p>
          <a:p>
            <a:r>
              <a:rPr lang="en-US" sz="2400" b="1" dirty="0" smtClean="0">
                <a:solidFill>
                  <a:schemeClr val="accent3">
                    <a:lumMod val="75000"/>
                  </a:schemeClr>
                </a:solidFill>
                <a:latin typeface="Times New Roman" pitchFamily="18" charset="0"/>
                <a:cs typeface="Times New Roman" pitchFamily="18" charset="0"/>
              </a:rPr>
              <a:t>C. Cartographic Score</a:t>
            </a:r>
          </a:p>
          <a:p>
            <a:pPr lvl="1">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  Loadings for sediment, TP, and nitrogen divided into quartiles</a:t>
            </a:r>
          </a:p>
          <a:p>
            <a:pPr lvl="1">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 Each sub-watershed assigned a score of 1 to 4</a:t>
            </a:r>
          </a:p>
          <a:p>
            <a:pPr lvl="1">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 Higher cumulative score indicates sub-watershed likely to contribute more NPS pollution</a:t>
            </a:r>
          </a:p>
          <a:p>
            <a:pPr>
              <a:buFont typeface="Wingdings" pitchFamily="2" charset="2"/>
              <a:buChar char="Ø"/>
            </a:pPr>
            <a:endParaRPr lang="en-US" sz="2000" dirty="0" smtClean="0">
              <a:solidFill>
                <a:schemeClr val="accent3">
                  <a:lumMod val="75000"/>
                </a:schemeClr>
              </a:solidFill>
              <a:latin typeface="Times New Roman" pitchFamily="18" charset="0"/>
              <a:cs typeface="Times New Roman" pitchFamily="18" charset="0"/>
            </a:endParaRPr>
          </a:p>
        </p:txBody>
      </p:sp>
      <p:grpSp>
        <p:nvGrpSpPr>
          <p:cNvPr id="7" name="Group 6"/>
          <p:cNvGrpSpPr/>
          <p:nvPr/>
        </p:nvGrpSpPr>
        <p:grpSpPr>
          <a:xfrm>
            <a:off x="0" y="5706534"/>
            <a:ext cx="9144000" cy="465666"/>
            <a:chOff x="0" y="5706534"/>
            <a:chExt cx="9144000" cy="465666"/>
          </a:xfrm>
        </p:grpSpPr>
        <p:sp>
          <p:nvSpPr>
            <p:cNvPr id="10" name="TextBox 9"/>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1" name="Picture 10" descr="UA-Color-Cntr-Lg.png"/>
            <p:cNvPicPr>
              <a:picLocks noChangeAspect="1"/>
            </p:cNvPicPr>
            <p:nvPr/>
          </p:nvPicPr>
          <p:blipFill>
            <a:blip r:embed="rId3" cstate="print"/>
            <a:stretch>
              <a:fillRect/>
            </a:stretch>
          </p:blipFill>
          <p:spPr>
            <a:xfrm>
              <a:off x="0" y="5706534"/>
              <a:ext cx="3268982" cy="457201"/>
            </a:xfrm>
            <a:prstGeom prst="rect">
              <a:avLst/>
            </a:prstGeom>
          </p:spPr>
        </p:pic>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pic>
        <p:nvPicPr>
          <p:cNvPr id="6146" name="Picture 2" descr="C:\Users\dm\Desktop\Posters\Fig_21.tif"/>
          <p:cNvPicPr>
            <a:picLocks noChangeAspect="1" noChangeArrowheads="1"/>
          </p:cNvPicPr>
          <p:nvPr/>
        </p:nvPicPr>
        <p:blipFill>
          <a:blip r:embed="rId3" cstate="print"/>
          <a:srcRect/>
          <a:stretch>
            <a:fillRect/>
          </a:stretch>
        </p:blipFill>
        <p:spPr bwMode="auto">
          <a:xfrm>
            <a:off x="1600200" y="1219200"/>
            <a:ext cx="6583680" cy="4389120"/>
          </a:xfrm>
          <a:prstGeom prst="rect">
            <a:avLst/>
          </a:prstGeom>
          <a:noFill/>
          <a:ln>
            <a:solidFill>
              <a:srgbClr val="0070C0"/>
            </a:solidFill>
          </a:ln>
        </p:spPr>
      </p:pic>
      <p:sp>
        <p:nvSpPr>
          <p:cNvPr id="6" name="TextBox 5"/>
          <p:cNvSpPr txBox="1"/>
          <p:nvPr/>
        </p:nvSpPr>
        <p:spPr>
          <a:xfrm>
            <a:off x="0" y="685800"/>
            <a:ext cx="51816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Percentile Approach – Sediment</a:t>
            </a:r>
          </a:p>
        </p:txBody>
      </p:sp>
      <p:grpSp>
        <p:nvGrpSpPr>
          <p:cNvPr id="7" name="Group 6"/>
          <p:cNvGrpSpPr/>
          <p:nvPr/>
        </p:nvGrpSpPr>
        <p:grpSpPr>
          <a:xfrm>
            <a:off x="0" y="5706534"/>
            <a:ext cx="9144000" cy="465666"/>
            <a:chOff x="0" y="5706534"/>
            <a:chExt cx="9144000" cy="465666"/>
          </a:xfrm>
        </p:grpSpPr>
        <p:sp>
          <p:nvSpPr>
            <p:cNvPr id="8" name="TextBox 7"/>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9" name="Picture 8" descr="UA-Color-Cntr-Lg.png"/>
            <p:cNvPicPr>
              <a:picLocks noChangeAspect="1"/>
            </p:cNvPicPr>
            <p:nvPr/>
          </p:nvPicPr>
          <p:blipFill>
            <a:blip r:embed="rId4" cstate="print"/>
            <a:stretch>
              <a:fillRect/>
            </a:stretch>
          </p:blipFill>
          <p:spPr>
            <a:xfrm>
              <a:off x="0" y="5706534"/>
              <a:ext cx="3268982" cy="457201"/>
            </a:xfrm>
            <a:prstGeom prst="rect">
              <a:avLst/>
            </a:prstGeom>
          </p:spPr>
        </p:pic>
      </p:grpSp>
      <p:sp>
        <p:nvSpPr>
          <p:cNvPr id="11" name="Title 1"/>
          <p:cNvSpPr>
            <a:spLocks noGrp="1"/>
          </p:cNvSpPr>
          <p:nvPr>
            <p:ph type="title"/>
          </p:nvPr>
        </p:nvSpPr>
        <p:spPr>
          <a:xfrm>
            <a:off x="0" y="0"/>
            <a:ext cx="9144000" cy="548640"/>
          </a:xfrm>
          <a:solidFill>
            <a:schemeClr val="accent5">
              <a:lumMod val="75000"/>
            </a:schemeClr>
          </a:solidFill>
        </p:spPr>
        <p:txBody>
          <a:bodyPr>
            <a:normAutofit fontScale="90000"/>
          </a:bodyPr>
          <a:lstStyle/>
          <a:p>
            <a:pPr algn="r"/>
            <a:r>
              <a:rPr lang="en-US" sz="3600" b="1" cap="small" dirty="0" smtClean="0">
                <a:solidFill>
                  <a:schemeClr val="bg1"/>
                </a:solidFill>
                <a:latin typeface="Times New Roman" pitchFamily="18" charset="0"/>
                <a:cs typeface="Times New Roman" pitchFamily="18" charset="0"/>
              </a:rPr>
              <a:t>SUBWATERSHED IDENTIFICATION</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pic>
        <p:nvPicPr>
          <p:cNvPr id="7171" name="Picture 3" descr="C:\Users\dm\Desktop\Posters\Fig_22.tif"/>
          <p:cNvPicPr>
            <a:picLocks noChangeAspect="1" noChangeArrowheads="1"/>
          </p:cNvPicPr>
          <p:nvPr/>
        </p:nvPicPr>
        <p:blipFill>
          <a:blip r:embed="rId3" cstate="print"/>
          <a:srcRect/>
          <a:stretch>
            <a:fillRect/>
          </a:stretch>
        </p:blipFill>
        <p:spPr bwMode="auto">
          <a:xfrm>
            <a:off x="1600200" y="1216152"/>
            <a:ext cx="6446520" cy="4297680"/>
          </a:xfrm>
          <a:prstGeom prst="rect">
            <a:avLst/>
          </a:prstGeom>
          <a:noFill/>
          <a:ln>
            <a:solidFill>
              <a:srgbClr val="0070C0"/>
            </a:solidFill>
          </a:ln>
        </p:spPr>
      </p:pic>
      <p:sp>
        <p:nvSpPr>
          <p:cNvPr id="8" name="TextBox 7"/>
          <p:cNvSpPr txBox="1"/>
          <p:nvPr/>
        </p:nvSpPr>
        <p:spPr>
          <a:xfrm>
            <a:off x="0" y="685800"/>
            <a:ext cx="54864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Percentile Approach – Phosphorus</a:t>
            </a:r>
          </a:p>
        </p:txBody>
      </p:sp>
      <p:grpSp>
        <p:nvGrpSpPr>
          <p:cNvPr id="7" name="Group 6"/>
          <p:cNvGrpSpPr/>
          <p:nvPr/>
        </p:nvGrpSpPr>
        <p:grpSpPr>
          <a:xfrm>
            <a:off x="0" y="5706534"/>
            <a:ext cx="9144000" cy="465666"/>
            <a:chOff x="0" y="5706534"/>
            <a:chExt cx="9144000" cy="465666"/>
          </a:xfrm>
        </p:grpSpPr>
        <p:sp>
          <p:nvSpPr>
            <p:cNvPr id="9" name="TextBox 8"/>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0" name="Picture 9" descr="UA-Color-Cntr-Lg.png"/>
            <p:cNvPicPr>
              <a:picLocks noChangeAspect="1"/>
            </p:cNvPicPr>
            <p:nvPr/>
          </p:nvPicPr>
          <p:blipFill>
            <a:blip r:embed="rId4" cstate="print"/>
            <a:stretch>
              <a:fillRect/>
            </a:stretch>
          </p:blipFill>
          <p:spPr>
            <a:xfrm>
              <a:off x="0" y="5706534"/>
              <a:ext cx="3268982" cy="457201"/>
            </a:xfrm>
            <a:prstGeom prst="rect">
              <a:avLst/>
            </a:prstGeom>
          </p:spPr>
        </p:pic>
      </p:grpSp>
      <p:sp>
        <p:nvSpPr>
          <p:cNvPr id="12" name="Title 1"/>
          <p:cNvSpPr>
            <a:spLocks noGrp="1"/>
          </p:cNvSpPr>
          <p:nvPr>
            <p:ph type="title"/>
          </p:nvPr>
        </p:nvSpPr>
        <p:spPr>
          <a:xfrm>
            <a:off x="0" y="0"/>
            <a:ext cx="9144000" cy="548640"/>
          </a:xfrm>
          <a:solidFill>
            <a:schemeClr val="accent5">
              <a:lumMod val="75000"/>
            </a:schemeClr>
          </a:solidFill>
        </p:spPr>
        <p:txBody>
          <a:bodyPr>
            <a:normAutofit fontScale="90000"/>
          </a:bodyPr>
          <a:lstStyle/>
          <a:p>
            <a:pPr algn="r"/>
            <a:r>
              <a:rPr lang="en-US" sz="3600" b="1" cap="small" dirty="0" smtClean="0">
                <a:solidFill>
                  <a:schemeClr val="bg1"/>
                </a:solidFill>
                <a:latin typeface="Times New Roman" pitchFamily="18" charset="0"/>
                <a:cs typeface="Times New Roman" pitchFamily="18" charset="0"/>
              </a:rPr>
              <a:t>SUBWATERSHED IDENTIFICATION</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8" name="TextBox 7"/>
          <p:cNvSpPr txBox="1"/>
          <p:nvPr/>
        </p:nvSpPr>
        <p:spPr>
          <a:xfrm>
            <a:off x="0" y="685800"/>
            <a:ext cx="50292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Percentile Approach – Nitrogen</a:t>
            </a:r>
          </a:p>
        </p:txBody>
      </p:sp>
      <p:pic>
        <p:nvPicPr>
          <p:cNvPr id="8196" name="Picture 4" descr="C:\Users\dm\Desktop\Posters\Fig_23.tif"/>
          <p:cNvPicPr>
            <a:picLocks noChangeAspect="1" noChangeArrowheads="1"/>
          </p:cNvPicPr>
          <p:nvPr/>
        </p:nvPicPr>
        <p:blipFill>
          <a:blip r:embed="rId3" cstate="print"/>
          <a:srcRect/>
          <a:stretch>
            <a:fillRect/>
          </a:stretch>
        </p:blipFill>
        <p:spPr bwMode="auto">
          <a:xfrm>
            <a:off x="1600200" y="1216152"/>
            <a:ext cx="6446520" cy="4297680"/>
          </a:xfrm>
          <a:prstGeom prst="rect">
            <a:avLst/>
          </a:prstGeom>
          <a:noFill/>
          <a:ln>
            <a:solidFill>
              <a:srgbClr val="0070C0"/>
            </a:solidFill>
          </a:ln>
        </p:spPr>
      </p:pic>
      <p:grpSp>
        <p:nvGrpSpPr>
          <p:cNvPr id="7" name="Group 6"/>
          <p:cNvGrpSpPr/>
          <p:nvPr/>
        </p:nvGrpSpPr>
        <p:grpSpPr>
          <a:xfrm>
            <a:off x="0" y="5706534"/>
            <a:ext cx="9144000" cy="465666"/>
            <a:chOff x="0" y="5706534"/>
            <a:chExt cx="9144000" cy="465666"/>
          </a:xfrm>
        </p:grpSpPr>
        <p:sp>
          <p:nvSpPr>
            <p:cNvPr id="9" name="TextBox 8"/>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0" name="Picture 9" descr="UA-Color-Cntr-Lg.png"/>
            <p:cNvPicPr>
              <a:picLocks noChangeAspect="1"/>
            </p:cNvPicPr>
            <p:nvPr/>
          </p:nvPicPr>
          <p:blipFill>
            <a:blip r:embed="rId4" cstate="print"/>
            <a:stretch>
              <a:fillRect/>
            </a:stretch>
          </p:blipFill>
          <p:spPr>
            <a:xfrm>
              <a:off x="0" y="5706534"/>
              <a:ext cx="3268982" cy="457201"/>
            </a:xfrm>
            <a:prstGeom prst="rect">
              <a:avLst/>
            </a:prstGeom>
          </p:spPr>
        </p:pic>
      </p:grpSp>
      <p:sp>
        <p:nvSpPr>
          <p:cNvPr id="12" name="Title 1"/>
          <p:cNvSpPr>
            <a:spLocks noGrp="1"/>
          </p:cNvSpPr>
          <p:nvPr>
            <p:ph type="title"/>
          </p:nvPr>
        </p:nvSpPr>
        <p:spPr>
          <a:xfrm>
            <a:off x="0" y="0"/>
            <a:ext cx="9144000" cy="548640"/>
          </a:xfrm>
          <a:solidFill>
            <a:schemeClr val="accent5">
              <a:lumMod val="75000"/>
            </a:schemeClr>
          </a:solidFill>
        </p:spPr>
        <p:txBody>
          <a:bodyPr>
            <a:normAutofit fontScale="90000"/>
          </a:bodyPr>
          <a:lstStyle/>
          <a:p>
            <a:pPr algn="r"/>
            <a:r>
              <a:rPr lang="en-US" sz="3600" b="1" cap="small" dirty="0" smtClean="0">
                <a:solidFill>
                  <a:schemeClr val="bg1"/>
                </a:solidFill>
                <a:latin typeface="Times New Roman" pitchFamily="18" charset="0"/>
                <a:cs typeface="Times New Roman" pitchFamily="18" charset="0"/>
              </a:rPr>
              <a:t>SUBWATERSHED IDENTIFICATION</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pic>
        <p:nvPicPr>
          <p:cNvPr id="9218" name="Picture 2"/>
          <p:cNvPicPr>
            <a:picLocks noChangeAspect="1" noChangeArrowheads="1"/>
          </p:cNvPicPr>
          <p:nvPr/>
        </p:nvPicPr>
        <p:blipFill>
          <a:blip r:embed="rId3" cstate="print"/>
          <a:srcRect/>
          <a:stretch>
            <a:fillRect/>
          </a:stretch>
        </p:blipFill>
        <p:spPr bwMode="auto">
          <a:xfrm>
            <a:off x="1600200" y="1216152"/>
            <a:ext cx="6446520" cy="4297680"/>
          </a:xfrm>
          <a:prstGeom prst="rect">
            <a:avLst/>
          </a:prstGeom>
          <a:noFill/>
          <a:ln w="9525">
            <a:solidFill>
              <a:srgbClr val="0070C0"/>
            </a:solidFill>
            <a:miter lim="800000"/>
            <a:headEnd/>
            <a:tailEnd/>
          </a:ln>
          <a:effectLst/>
        </p:spPr>
      </p:pic>
      <p:sp>
        <p:nvSpPr>
          <p:cNvPr id="7" name="TextBox 6"/>
          <p:cNvSpPr txBox="1"/>
          <p:nvPr/>
        </p:nvSpPr>
        <p:spPr>
          <a:xfrm>
            <a:off x="0" y="685800"/>
            <a:ext cx="29718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Annual P loading</a:t>
            </a:r>
          </a:p>
        </p:txBody>
      </p:sp>
      <p:grpSp>
        <p:nvGrpSpPr>
          <p:cNvPr id="8" name="Group 7"/>
          <p:cNvGrpSpPr/>
          <p:nvPr/>
        </p:nvGrpSpPr>
        <p:grpSpPr>
          <a:xfrm>
            <a:off x="0" y="5706534"/>
            <a:ext cx="9144000" cy="465666"/>
            <a:chOff x="0" y="5706534"/>
            <a:chExt cx="9144000" cy="465666"/>
          </a:xfrm>
        </p:grpSpPr>
        <p:sp>
          <p:nvSpPr>
            <p:cNvPr id="9" name="TextBox 8"/>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0" name="Picture 9" descr="UA-Color-Cntr-Lg.png"/>
            <p:cNvPicPr>
              <a:picLocks noChangeAspect="1"/>
            </p:cNvPicPr>
            <p:nvPr/>
          </p:nvPicPr>
          <p:blipFill>
            <a:blip r:embed="rId4" cstate="print"/>
            <a:stretch>
              <a:fillRect/>
            </a:stretch>
          </p:blipFill>
          <p:spPr>
            <a:xfrm>
              <a:off x="0" y="5706534"/>
              <a:ext cx="3268982" cy="457201"/>
            </a:xfrm>
            <a:prstGeom prst="rect">
              <a:avLst/>
            </a:prstGeom>
          </p:spPr>
        </p:pic>
      </p:grpSp>
      <p:sp>
        <p:nvSpPr>
          <p:cNvPr id="12" name="Title 1"/>
          <p:cNvSpPr>
            <a:spLocks noGrp="1"/>
          </p:cNvSpPr>
          <p:nvPr>
            <p:ph type="title"/>
          </p:nvPr>
        </p:nvSpPr>
        <p:spPr>
          <a:xfrm>
            <a:off x="0" y="0"/>
            <a:ext cx="9144000" cy="548640"/>
          </a:xfrm>
          <a:solidFill>
            <a:schemeClr val="accent5">
              <a:lumMod val="75000"/>
            </a:schemeClr>
          </a:solidFill>
        </p:spPr>
        <p:txBody>
          <a:bodyPr>
            <a:normAutofit fontScale="90000"/>
          </a:bodyPr>
          <a:lstStyle/>
          <a:p>
            <a:pPr algn="r"/>
            <a:r>
              <a:rPr lang="en-US" sz="3600" b="1" cap="small" dirty="0" smtClean="0">
                <a:solidFill>
                  <a:schemeClr val="bg1"/>
                </a:solidFill>
                <a:latin typeface="Times New Roman" pitchFamily="18" charset="0"/>
                <a:cs typeface="Times New Roman" pitchFamily="18" charset="0"/>
              </a:rPr>
              <a:t>SUBWATERSHED IDENTIFICATION</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pic>
        <p:nvPicPr>
          <p:cNvPr id="10242" name="Picture 2"/>
          <p:cNvPicPr>
            <a:picLocks noChangeAspect="1" noChangeArrowheads="1"/>
          </p:cNvPicPr>
          <p:nvPr/>
        </p:nvPicPr>
        <p:blipFill>
          <a:blip r:embed="rId3" cstate="print"/>
          <a:srcRect/>
          <a:stretch>
            <a:fillRect/>
          </a:stretch>
        </p:blipFill>
        <p:spPr bwMode="auto">
          <a:xfrm>
            <a:off x="1600200" y="1216152"/>
            <a:ext cx="6446520" cy="4297680"/>
          </a:xfrm>
          <a:prstGeom prst="rect">
            <a:avLst/>
          </a:prstGeom>
          <a:noFill/>
          <a:ln w="9525">
            <a:solidFill>
              <a:srgbClr val="0070C0"/>
            </a:solidFill>
            <a:miter lim="800000"/>
            <a:headEnd/>
            <a:tailEnd/>
          </a:ln>
          <a:effectLst/>
        </p:spPr>
      </p:pic>
      <p:sp>
        <p:nvSpPr>
          <p:cNvPr id="7" name="TextBox 6"/>
          <p:cNvSpPr txBox="1"/>
          <p:nvPr/>
        </p:nvSpPr>
        <p:spPr>
          <a:xfrm>
            <a:off x="0" y="685800"/>
            <a:ext cx="38100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Cartographic modeling</a:t>
            </a:r>
          </a:p>
        </p:txBody>
      </p:sp>
      <p:grpSp>
        <p:nvGrpSpPr>
          <p:cNvPr id="8" name="Group 7"/>
          <p:cNvGrpSpPr/>
          <p:nvPr/>
        </p:nvGrpSpPr>
        <p:grpSpPr>
          <a:xfrm>
            <a:off x="0" y="5706534"/>
            <a:ext cx="9144000" cy="465666"/>
            <a:chOff x="0" y="5706534"/>
            <a:chExt cx="9144000" cy="465666"/>
          </a:xfrm>
        </p:grpSpPr>
        <p:sp>
          <p:nvSpPr>
            <p:cNvPr id="9" name="TextBox 8"/>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0" name="Picture 9" descr="UA-Color-Cntr-Lg.png"/>
            <p:cNvPicPr>
              <a:picLocks noChangeAspect="1"/>
            </p:cNvPicPr>
            <p:nvPr/>
          </p:nvPicPr>
          <p:blipFill>
            <a:blip r:embed="rId4" cstate="print"/>
            <a:stretch>
              <a:fillRect/>
            </a:stretch>
          </p:blipFill>
          <p:spPr>
            <a:xfrm>
              <a:off x="0" y="5706534"/>
              <a:ext cx="3268982" cy="457201"/>
            </a:xfrm>
            <a:prstGeom prst="rect">
              <a:avLst/>
            </a:prstGeom>
          </p:spPr>
        </p:pic>
      </p:grpSp>
      <p:sp>
        <p:nvSpPr>
          <p:cNvPr id="12" name="Title 1"/>
          <p:cNvSpPr>
            <a:spLocks noGrp="1"/>
          </p:cNvSpPr>
          <p:nvPr>
            <p:ph type="title"/>
          </p:nvPr>
        </p:nvSpPr>
        <p:spPr>
          <a:xfrm>
            <a:off x="0" y="0"/>
            <a:ext cx="9144000" cy="548640"/>
          </a:xfrm>
          <a:solidFill>
            <a:schemeClr val="accent5">
              <a:lumMod val="75000"/>
            </a:schemeClr>
          </a:solidFill>
        </p:spPr>
        <p:txBody>
          <a:bodyPr>
            <a:normAutofit fontScale="90000"/>
          </a:bodyPr>
          <a:lstStyle/>
          <a:p>
            <a:pPr algn="r"/>
            <a:r>
              <a:rPr lang="en-US" sz="3600" b="1" cap="small" dirty="0" smtClean="0">
                <a:solidFill>
                  <a:schemeClr val="bg1"/>
                </a:solidFill>
                <a:latin typeface="Times New Roman" pitchFamily="18" charset="0"/>
                <a:cs typeface="Times New Roman" pitchFamily="18" charset="0"/>
              </a:rPr>
              <a:t>SUBWATERSHED IDENTIFICATION</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pic>
        <p:nvPicPr>
          <p:cNvPr id="5" name="Picture 4" descr="UA-Color-Cntr-Lg.png"/>
          <p:cNvPicPr>
            <a:picLocks noChangeAspect="1"/>
          </p:cNvPicPr>
          <p:nvPr/>
        </p:nvPicPr>
        <p:blipFill>
          <a:blip r:embed="rId3" cstate="print"/>
          <a:stretch>
            <a:fillRect/>
          </a:stretch>
        </p:blipFill>
        <p:spPr>
          <a:xfrm>
            <a:off x="0" y="5706534"/>
            <a:ext cx="3268982" cy="457201"/>
          </a:xfrm>
          <a:prstGeom prst="rect">
            <a:avLst/>
          </a:prstGeom>
        </p:spPr>
      </p:pic>
      <p:sp>
        <p:nvSpPr>
          <p:cNvPr id="7" name="TextBox 6"/>
          <p:cNvSpPr txBox="1"/>
          <p:nvPr/>
        </p:nvSpPr>
        <p:spPr>
          <a:xfrm>
            <a:off x="0" y="685800"/>
            <a:ext cx="35814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accent3">
                    <a:lumMod val="75000"/>
                  </a:schemeClr>
                </a:solidFill>
                <a:latin typeface="Times New Roman" pitchFamily="18" charset="0"/>
                <a:cs typeface="Times New Roman" pitchFamily="18" charset="0"/>
              </a:rPr>
              <a:t>Frequent </a:t>
            </a:r>
            <a:r>
              <a:rPr lang="en-US" sz="2400" b="1" dirty="0" err="1" smtClean="0">
                <a:solidFill>
                  <a:schemeClr val="accent3">
                    <a:lumMod val="75000"/>
                  </a:schemeClr>
                </a:solidFill>
                <a:latin typeface="Times New Roman" pitchFamily="18" charset="0"/>
                <a:cs typeface="Times New Roman" pitchFamily="18" charset="0"/>
              </a:rPr>
              <a:t>subwatersheds</a:t>
            </a:r>
            <a:endParaRPr lang="en-US" sz="2400" b="1" dirty="0" smtClean="0">
              <a:solidFill>
                <a:schemeClr val="accent3">
                  <a:lumMod val="75000"/>
                </a:schemeClr>
              </a:solidFill>
              <a:latin typeface="Times New Roman" pitchFamily="18" charset="0"/>
              <a:cs typeface="Times New Roman" pitchFamily="18" charset="0"/>
            </a:endParaRPr>
          </a:p>
        </p:txBody>
      </p:sp>
      <p:graphicFrame>
        <p:nvGraphicFramePr>
          <p:cNvPr id="9" name="Table 8"/>
          <p:cNvGraphicFramePr>
            <a:graphicFrameLocks noGrp="1"/>
          </p:cNvGraphicFramePr>
          <p:nvPr/>
        </p:nvGraphicFramePr>
        <p:xfrm>
          <a:off x="1524000" y="1397000"/>
          <a:ext cx="6096000" cy="3708402"/>
        </p:xfrm>
        <a:graphic>
          <a:graphicData uri="http://schemas.openxmlformats.org/drawingml/2006/table">
            <a:tbl>
              <a:tblPr firstRow="1" bandRow="1">
                <a:tableStyleId>{5C22544A-7EE6-4342-B048-85BDC9FD1C3A}</a:tableStyleId>
              </a:tblPr>
              <a:tblGrid>
                <a:gridCol w="3048000"/>
                <a:gridCol w="3048000"/>
              </a:tblGrid>
              <a:tr h="618067">
                <a:tc>
                  <a:txBody>
                    <a:bodyPr/>
                    <a:lstStyle/>
                    <a:p>
                      <a:r>
                        <a:rPr lang="en-US" sz="2800" dirty="0" smtClean="0">
                          <a:latin typeface="Times New Roman" pitchFamily="18" charset="0"/>
                          <a:cs typeface="Times New Roman" pitchFamily="18" charset="0"/>
                        </a:rPr>
                        <a:t>Sub-watershed</a:t>
                      </a:r>
                      <a:endParaRPr lang="en-US"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Frequency</a:t>
                      </a:r>
                      <a:endParaRPr lang="en-US" sz="2800" dirty="0">
                        <a:latin typeface="Times New Roman" pitchFamily="18" charset="0"/>
                        <a:cs typeface="Times New Roman" pitchFamily="18" charset="0"/>
                      </a:endParaRPr>
                    </a:p>
                  </a:txBody>
                  <a:tcPr/>
                </a:tc>
              </a:tr>
              <a:tr h="618067">
                <a:tc>
                  <a:txBody>
                    <a:bodyPr/>
                    <a:lstStyle/>
                    <a:p>
                      <a:r>
                        <a:rPr lang="en-US" sz="2400" dirty="0" smtClean="0">
                          <a:solidFill>
                            <a:srgbClr val="0070C0"/>
                          </a:solidFill>
                          <a:latin typeface="Times New Roman" pitchFamily="18" charset="0"/>
                          <a:cs typeface="Times New Roman" pitchFamily="18" charset="0"/>
                        </a:rPr>
                        <a:t>5 (Sager Creek)</a:t>
                      </a:r>
                      <a:endParaRPr lang="en-US" sz="2400" dirty="0">
                        <a:solidFill>
                          <a:srgbClr val="0070C0"/>
                        </a:solidFill>
                        <a:latin typeface="Times New Roman" pitchFamily="18" charset="0"/>
                        <a:cs typeface="Times New Roman" pitchFamily="18" charset="0"/>
                      </a:endParaRPr>
                    </a:p>
                  </a:txBody>
                  <a:tcPr/>
                </a:tc>
                <a:tc>
                  <a:txBody>
                    <a:bodyPr/>
                    <a:lstStyle/>
                    <a:p>
                      <a:r>
                        <a:rPr lang="en-US" sz="2400" dirty="0" smtClean="0">
                          <a:solidFill>
                            <a:srgbClr val="0070C0"/>
                          </a:solidFill>
                          <a:latin typeface="Times New Roman" pitchFamily="18" charset="0"/>
                          <a:cs typeface="Times New Roman" pitchFamily="18" charset="0"/>
                        </a:rPr>
                        <a:t>5</a:t>
                      </a:r>
                      <a:endParaRPr lang="en-US" sz="2400" dirty="0">
                        <a:solidFill>
                          <a:srgbClr val="0070C0"/>
                        </a:solidFill>
                        <a:latin typeface="Times New Roman" pitchFamily="18" charset="0"/>
                        <a:cs typeface="Times New Roman" pitchFamily="18" charset="0"/>
                      </a:endParaRPr>
                    </a:p>
                  </a:txBody>
                  <a:tcPr/>
                </a:tc>
              </a:tr>
              <a:tr h="618067">
                <a:tc>
                  <a:txBody>
                    <a:bodyPr/>
                    <a:lstStyle/>
                    <a:p>
                      <a:r>
                        <a:rPr lang="en-US" sz="2400" dirty="0" smtClean="0">
                          <a:solidFill>
                            <a:srgbClr val="0070C0"/>
                          </a:solidFill>
                          <a:latin typeface="Times New Roman" pitchFamily="18" charset="0"/>
                          <a:cs typeface="Times New Roman" pitchFamily="18" charset="0"/>
                        </a:rPr>
                        <a:t>1 (Osage</a:t>
                      </a:r>
                      <a:r>
                        <a:rPr lang="en-US" sz="2400" baseline="0" dirty="0" smtClean="0">
                          <a:solidFill>
                            <a:srgbClr val="0070C0"/>
                          </a:solidFill>
                          <a:latin typeface="Times New Roman" pitchFamily="18" charset="0"/>
                          <a:cs typeface="Times New Roman" pitchFamily="18" charset="0"/>
                        </a:rPr>
                        <a:t> Creek)</a:t>
                      </a:r>
                      <a:endParaRPr lang="en-US" sz="2400" dirty="0">
                        <a:solidFill>
                          <a:srgbClr val="0070C0"/>
                        </a:solidFill>
                        <a:latin typeface="Times New Roman" pitchFamily="18" charset="0"/>
                        <a:cs typeface="Times New Roman" pitchFamily="18" charset="0"/>
                      </a:endParaRPr>
                    </a:p>
                  </a:txBody>
                  <a:tcPr/>
                </a:tc>
                <a:tc>
                  <a:txBody>
                    <a:bodyPr/>
                    <a:lstStyle/>
                    <a:p>
                      <a:r>
                        <a:rPr lang="en-US" sz="2400" dirty="0" smtClean="0">
                          <a:solidFill>
                            <a:srgbClr val="0070C0"/>
                          </a:solidFill>
                          <a:latin typeface="Times New Roman" pitchFamily="18" charset="0"/>
                          <a:cs typeface="Times New Roman" pitchFamily="18" charset="0"/>
                        </a:rPr>
                        <a:t>5</a:t>
                      </a:r>
                      <a:endParaRPr lang="en-US" sz="2400" dirty="0">
                        <a:solidFill>
                          <a:srgbClr val="0070C0"/>
                        </a:solidFill>
                        <a:latin typeface="Times New Roman" pitchFamily="18" charset="0"/>
                        <a:cs typeface="Times New Roman" pitchFamily="18" charset="0"/>
                      </a:endParaRPr>
                    </a:p>
                  </a:txBody>
                  <a:tcPr/>
                </a:tc>
              </a:tr>
              <a:tr h="618067">
                <a:tc>
                  <a:txBody>
                    <a:bodyPr/>
                    <a:lstStyle/>
                    <a:p>
                      <a:r>
                        <a:rPr lang="en-US" sz="2400" dirty="0" smtClean="0">
                          <a:solidFill>
                            <a:srgbClr val="0070C0"/>
                          </a:solidFill>
                          <a:latin typeface="Times New Roman" pitchFamily="18" charset="0"/>
                          <a:cs typeface="Times New Roman" pitchFamily="18" charset="0"/>
                        </a:rPr>
                        <a:t>4 (Little Osage)</a:t>
                      </a:r>
                      <a:endParaRPr lang="en-US" sz="2400" dirty="0">
                        <a:solidFill>
                          <a:srgbClr val="0070C0"/>
                        </a:solidFill>
                        <a:latin typeface="Times New Roman" pitchFamily="18" charset="0"/>
                        <a:cs typeface="Times New Roman" pitchFamily="18" charset="0"/>
                      </a:endParaRPr>
                    </a:p>
                  </a:txBody>
                  <a:tcPr/>
                </a:tc>
                <a:tc>
                  <a:txBody>
                    <a:bodyPr/>
                    <a:lstStyle/>
                    <a:p>
                      <a:r>
                        <a:rPr lang="en-US" sz="2400" dirty="0" smtClean="0">
                          <a:solidFill>
                            <a:srgbClr val="0070C0"/>
                          </a:solidFill>
                          <a:latin typeface="Times New Roman" pitchFamily="18" charset="0"/>
                          <a:cs typeface="Times New Roman" pitchFamily="18" charset="0"/>
                        </a:rPr>
                        <a:t>4</a:t>
                      </a:r>
                      <a:endParaRPr lang="en-US" sz="2400" dirty="0">
                        <a:solidFill>
                          <a:srgbClr val="0070C0"/>
                        </a:solidFill>
                        <a:latin typeface="Times New Roman" pitchFamily="18" charset="0"/>
                        <a:cs typeface="Times New Roman" pitchFamily="18" charset="0"/>
                      </a:endParaRPr>
                    </a:p>
                  </a:txBody>
                  <a:tcPr/>
                </a:tc>
              </a:tr>
              <a:tr h="618067">
                <a:tc>
                  <a:txBody>
                    <a:bodyPr/>
                    <a:lstStyle/>
                    <a:p>
                      <a:r>
                        <a:rPr lang="en-US" sz="2400" dirty="0" smtClean="0">
                          <a:solidFill>
                            <a:srgbClr val="0070C0"/>
                          </a:solidFill>
                          <a:latin typeface="Times New Roman" pitchFamily="18" charset="0"/>
                          <a:cs typeface="Times New Roman" pitchFamily="18" charset="0"/>
                        </a:rPr>
                        <a:t>22 (Clear Creek)</a:t>
                      </a:r>
                      <a:endParaRPr lang="en-US" sz="2400" dirty="0">
                        <a:solidFill>
                          <a:srgbClr val="0070C0"/>
                        </a:solidFill>
                        <a:latin typeface="Times New Roman" pitchFamily="18" charset="0"/>
                        <a:cs typeface="Times New Roman" pitchFamily="18" charset="0"/>
                      </a:endParaRPr>
                    </a:p>
                  </a:txBody>
                  <a:tcPr/>
                </a:tc>
                <a:tc>
                  <a:txBody>
                    <a:bodyPr/>
                    <a:lstStyle/>
                    <a:p>
                      <a:r>
                        <a:rPr lang="en-US" sz="2400" dirty="0" smtClean="0">
                          <a:solidFill>
                            <a:srgbClr val="0070C0"/>
                          </a:solidFill>
                          <a:latin typeface="Times New Roman" pitchFamily="18" charset="0"/>
                          <a:cs typeface="Times New Roman" pitchFamily="18" charset="0"/>
                        </a:rPr>
                        <a:t>4</a:t>
                      </a:r>
                      <a:endParaRPr lang="en-US" sz="2400" dirty="0">
                        <a:solidFill>
                          <a:srgbClr val="0070C0"/>
                        </a:solidFill>
                        <a:latin typeface="Times New Roman" pitchFamily="18" charset="0"/>
                        <a:cs typeface="Times New Roman" pitchFamily="18" charset="0"/>
                      </a:endParaRPr>
                    </a:p>
                  </a:txBody>
                  <a:tcPr/>
                </a:tc>
              </a:tr>
              <a:tr h="618067">
                <a:tc>
                  <a:txBody>
                    <a:bodyPr/>
                    <a:lstStyle/>
                    <a:p>
                      <a:r>
                        <a:rPr lang="en-US" sz="2400" dirty="0" smtClean="0">
                          <a:solidFill>
                            <a:srgbClr val="0070C0"/>
                          </a:solidFill>
                          <a:latin typeface="Times New Roman" pitchFamily="18" charset="0"/>
                          <a:cs typeface="Times New Roman" pitchFamily="18" charset="0"/>
                        </a:rPr>
                        <a:t>18 (Goose</a:t>
                      </a:r>
                      <a:r>
                        <a:rPr lang="en-US" sz="2400" baseline="0" dirty="0" smtClean="0">
                          <a:solidFill>
                            <a:srgbClr val="0070C0"/>
                          </a:solidFill>
                          <a:latin typeface="Times New Roman" pitchFamily="18" charset="0"/>
                          <a:cs typeface="Times New Roman" pitchFamily="18" charset="0"/>
                        </a:rPr>
                        <a:t> Creek)</a:t>
                      </a:r>
                      <a:endParaRPr lang="en-US" sz="2400" dirty="0">
                        <a:solidFill>
                          <a:srgbClr val="0070C0"/>
                        </a:solidFill>
                        <a:latin typeface="Times New Roman" pitchFamily="18" charset="0"/>
                        <a:cs typeface="Times New Roman" pitchFamily="18" charset="0"/>
                      </a:endParaRPr>
                    </a:p>
                  </a:txBody>
                  <a:tcPr/>
                </a:tc>
                <a:tc>
                  <a:txBody>
                    <a:bodyPr/>
                    <a:lstStyle/>
                    <a:p>
                      <a:r>
                        <a:rPr lang="en-US" sz="2400" dirty="0" smtClean="0">
                          <a:solidFill>
                            <a:srgbClr val="0070C0"/>
                          </a:solidFill>
                          <a:latin typeface="Times New Roman" pitchFamily="18" charset="0"/>
                          <a:cs typeface="Times New Roman" pitchFamily="18" charset="0"/>
                        </a:rPr>
                        <a:t>4</a:t>
                      </a:r>
                      <a:endParaRPr lang="en-US" sz="2400" dirty="0">
                        <a:solidFill>
                          <a:srgbClr val="0070C0"/>
                        </a:solidFill>
                        <a:latin typeface="Times New Roman" pitchFamily="18" charset="0"/>
                        <a:cs typeface="Times New Roman" pitchFamily="18" charset="0"/>
                      </a:endParaRPr>
                    </a:p>
                  </a:txBody>
                  <a:tcPr/>
                </a:tc>
              </a:tr>
            </a:tbl>
          </a:graphicData>
        </a:graphic>
      </p:graphicFrame>
      <p:sp>
        <p:nvSpPr>
          <p:cNvPr id="10" name="Title 1"/>
          <p:cNvSpPr txBox="1">
            <a:spLocks/>
          </p:cNvSpPr>
          <p:nvPr/>
        </p:nvSpPr>
        <p:spPr>
          <a:xfrm>
            <a:off x="0" y="0"/>
            <a:ext cx="9144000" cy="548640"/>
          </a:xfrm>
          <a:prstGeom prst="rect">
            <a:avLst/>
          </a:prstGeom>
          <a:solidFill>
            <a:schemeClr val="accent5">
              <a:lumMod val="75000"/>
            </a:schemeClr>
          </a:solidFill>
        </p:spPr>
        <p:txBody>
          <a:bodyPr vert="horz" lIns="91440" tIns="45720" rIns="91440" bIns="45720" rtlCol="0" anchor="ctr">
            <a:normAutofit fontScale="90000" lnSpcReduction="10000"/>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small" spc="0" normalizeH="0" baseline="0" noProof="0" smtClean="0">
                <a:ln>
                  <a:noFill/>
                </a:ln>
                <a:solidFill>
                  <a:schemeClr val="bg1"/>
                </a:solidFill>
                <a:effectLst/>
                <a:uLnTx/>
                <a:uFillTx/>
                <a:latin typeface="Times New Roman" pitchFamily="18" charset="0"/>
                <a:ea typeface="+mj-ea"/>
                <a:cs typeface="Times New Roman" pitchFamily="18" charset="0"/>
              </a:rPr>
              <a:t>SUBWATERSHED IDENTIFICATION</a:t>
            </a:r>
            <a:endParaRPr kumimoji="0" lang="en-US" sz="3600" b="1" i="0" u="none" strike="noStrike" kern="1200" cap="small" spc="0" normalizeH="0" baseline="0" noProof="0" dirty="0">
              <a:ln>
                <a:noFill/>
              </a:ln>
              <a:solidFill>
                <a:schemeClr val="bg1"/>
              </a:solidFill>
              <a:effectLst/>
              <a:uLnTx/>
              <a:uFillTx/>
              <a:latin typeface="Times New Roman" pitchFamily="18" charset="0"/>
              <a:ea typeface="+mj-ea"/>
              <a:cs typeface="Times New Roman" pitchFamily="18" charset="0"/>
            </a:endParaRPr>
          </a:p>
        </p:txBody>
      </p:sp>
      <p:sp>
        <p:nvSpPr>
          <p:cNvPr id="8" name="TextBox 7"/>
          <p:cNvSpPr txBox="1"/>
          <p:nvPr/>
        </p:nvSpPr>
        <p:spPr>
          <a:xfrm>
            <a:off x="3505200" y="5105400"/>
            <a:ext cx="5410200" cy="9906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solidFill>
                  <a:schemeClr val="accent3">
                    <a:lumMod val="75000"/>
                  </a:schemeClr>
                </a:solidFill>
                <a:latin typeface="Times New Roman" pitchFamily="18" charset="0"/>
                <a:cs typeface="Times New Roman" pitchFamily="18" charset="0"/>
              </a:rPr>
              <a:t>These five </a:t>
            </a:r>
            <a:r>
              <a:rPr lang="en-US" sz="1600" b="1" dirty="0" err="1" smtClean="0">
                <a:solidFill>
                  <a:schemeClr val="accent3">
                    <a:lumMod val="75000"/>
                  </a:schemeClr>
                </a:solidFill>
                <a:latin typeface="Times New Roman" pitchFamily="18" charset="0"/>
                <a:cs typeface="Times New Roman" pitchFamily="18" charset="0"/>
              </a:rPr>
              <a:t>subwatersheds</a:t>
            </a:r>
            <a:r>
              <a:rPr lang="en-US" sz="1600" b="1" dirty="0" smtClean="0">
                <a:solidFill>
                  <a:schemeClr val="accent3">
                    <a:lumMod val="75000"/>
                  </a:schemeClr>
                </a:solidFill>
                <a:latin typeface="Times New Roman" pitchFamily="18" charset="0"/>
                <a:cs typeface="Times New Roman" pitchFamily="18" charset="0"/>
              </a:rPr>
              <a:t> encompass 23.6% of the total watershed area but contributed 32.6% of annual P load, 36.9% of annual nitrate-nitrogen load, and 62.3% of annual average sediment load </a:t>
            </a:r>
            <a:endParaRPr lang="en-US" sz="2000" dirty="0" smtClean="0">
              <a:solidFill>
                <a:schemeClr val="accent3">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8" name="TextBox 7"/>
          <p:cNvSpPr txBox="1"/>
          <p:nvPr/>
        </p:nvSpPr>
        <p:spPr>
          <a:xfrm>
            <a:off x="152400" y="762000"/>
            <a:ext cx="8839200" cy="47244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 Most recent input data and NEXRAD data were used for model setup</a:t>
            </a: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SWAT model was calibrated for 1996 – 2004 and validated for 2005 – 2007 </a:t>
            </a: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 Simulated flow, sediments, TP, and nitrate had good to very good correlation with measure data</a:t>
            </a: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 Model responses were used to identify </a:t>
            </a:r>
            <a:r>
              <a:rPr lang="en-US" sz="2400" b="1" dirty="0" err="1" smtClean="0">
                <a:solidFill>
                  <a:schemeClr val="accent3">
                    <a:lumMod val="75000"/>
                  </a:schemeClr>
                </a:solidFill>
                <a:latin typeface="Times New Roman" pitchFamily="18" charset="0"/>
                <a:cs typeface="Times New Roman" pitchFamily="18" charset="0"/>
              </a:rPr>
              <a:t>subwatersheds</a:t>
            </a:r>
            <a:r>
              <a:rPr lang="en-US" sz="2400" b="1" dirty="0" smtClean="0">
                <a:solidFill>
                  <a:schemeClr val="accent3">
                    <a:lumMod val="75000"/>
                  </a:schemeClr>
                </a:solidFill>
                <a:latin typeface="Times New Roman" pitchFamily="18" charset="0"/>
                <a:cs typeface="Times New Roman" pitchFamily="18" charset="0"/>
              </a:rPr>
              <a:t> using three approaches</a:t>
            </a: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In conjunction with other known information, these </a:t>
            </a:r>
            <a:r>
              <a:rPr lang="en-US" sz="2400" b="1" dirty="0" err="1" smtClean="0">
                <a:solidFill>
                  <a:schemeClr val="accent3">
                    <a:lumMod val="75000"/>
                  </a:schemeClr>
                </a:solidFill>
                <a:latin typeface="Times New Roman" pitchFamily="18" charset="0"/>
                <a:cs typeface="Times New Roman" pitchFamily="18" charset="0"/>
              </a:rPr>
              <a:t>subwatersheds</a:t>
            </a:r>
            <a:r>
              <a:rPr lang="en-US" sz="2400" b="1" dirty="0" smtClean="0">
                <a:solidFill>
                  <a:schemeClr val="accent3">
                    <a:lumMod val="75000"/>
                  </a:schemeClr>
                </a:solidFill>
                <a:latin typeface="Times New Roman" pitchFamily="18" charset="0"/>
                <a:cs typeface="Times New Roman" pitchFamily="18" charset="0"/>
              </a:rPr>
              <a:t> are prime candidates for further management support</a:t>
            </a:r>
          </a:p>
        </p:txBody>
      </p:sp>
      <p:grpSp>
        <p:nvGrpSpPr>
          <p:cNvPr id="9" name="Group 8"/>
          <p:cNvGrpSpPr/>
          <p:nvPr/>
        </p:nvGrpSpPr>
        <p:grpSpPr>
          <a:xfrm>
            <a:off x="0" y="5706534"/>
            <a:ext cx="9144000" cy="465666"/>
            <a:chOff x="0" y="5706534"/>
            <a:chExt cx="9144000" cy="465666"/>
          </a:xfrm>
        </p:grpSpPr>
        <p:sp>
          <p:nvSpPr>
            <p:cNvPr id="10" name="TextBox 9"/>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1" name="Picture 10" descr="UA-Color-Cntr-Lg.png"/>
            <p:cNvPicPr>
              <a:picLocks noChangeAspect="1"/>
            </p:cNvPicPr>
            <p:nvPr/>
          </p:nvPicPr>
          <p:blipFill>
            <a:blip r:embed="rId3" cstate="print"/>
            <a:stretch>
              <a:fillRect/>
            </a:stretch>
          </p:blipFill>
          <p:spPr>
            <a:xfrm>
              <a:off x="0" y="5706534"/>
              <a:ext cx="3268982" cy="457201"/>
            </a:xfrm>
            <a:prstGeom prst="rect">
              <a:avLst/>
            </a:prstGeom>
          </p:spPr>
        </p:pic>
      </p:grpSp>
      <p:sp>
        <p:nvSpPr>
          <p:cNvPr id="13" name="Title 1"/>
          <p:cNvSpPr>
            <a:spLocks noGrp="1"/>
          </p:cNvSpPr>
          <p:nvPr>
            <p:ph type="title"/>
          </p:nvPr>
        </p:nvSpPr>
        <p:spPr>
          <a:xfrm>
            <a:off x="0" y="0"/>
            <a:ext cx="9144000" cy="548640"/>
          </a:xfrm>
          <a:solidFill>
            <a:schemeClr val="accent5">
              <a:lumMod val="75000"/>
            </a:schemeClr>
          </a:solidFill>
        </p:spPr>
        <p:txBody>
          <a:bodyPr>
            <a:normAutofit fontScale="90000"/>
          </a:bodyPr>
          <a:lstStyle/>
          <a:p>
            <a:pPr algn="r"/>
            <a:r>
              <a:rPr lang="en-US" sz="3600" b="1" cap="small" dirty="0" smtClean="0">
                <a:solidFill>
                  <a:schemeClr val="bg1"/>
                </a:solidFill>
                <a:latin typeface="Times New Roman" pitchFamily="18" charset="0"/>
                <a:cs typeface="Times New Roman" pitchFamily="18" charset="0"/>
              </a:rPr>
              <a:t>SUMMARY</a:t>
            </a:r>
            <a:endParaRPr lang="en-US" sz="3600" b="1" cap="small"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ACKNOWLEDGMENTS</a:t>
            </a:r>
            <a:endParaRPr lang="en-US" sz="3600" b="1" cap="small" dirty="0">
              <a:solidFill>
                <a:schemeClr val="bg1"/>
              </a:solidFill>
              <a:latin typeface="Times New Roman" pitchFamily="18" charset="0"/>
              <a:cs typeface="Times New Roman" pitchFamily="18" charset="0"/>
            </a:endParaRPr>
          </a:p>
        </p:txBody>
      </p:sp>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8" name="TextBox 7"/>
          <p:cNvSpPr txBox="1"/>
          <p:nvPr/>
        </p:nvSpPr>
        <p:spPr>
          <a:xfrm>
            <a:off x="1066800" y="838200"/>
            <a:ext cx="7315200" cy="426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Arkansas Natural Resource Commission (ANRC) </a:t>
            </a: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Many individuals, groups, state and federal agencies </a:t>
            </a: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University of Arkansas subject matter specialists and extension agents for fine tuning the management data </a:t>
            </a: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Mr. John Pennington, Washington County extension agent </a:t>
            </a:r>
          </a:p>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SWAT model developers, namely Dr. </a:t>
            </a:r>
            <a:r>
              <a:rPr lang="en-US" sz="2400" b="1" dirty="0" err="1" smtClean="0">
                <a:solidFill>
                  <a:schemeClr val="accent3">
                    <a:lumMod val="75000"/>
                  </a:schemeClr>
                </a:solidFill>
                <a:latin typeface="Times New Roman" pitchFamily="18" charset="0"/>
                <a:cs typeface="Times New Roman" pitchFamily="18" charset="0"/>
              </a:rPr>
              <a:t>Raghavan</a:t>
            </a:r>
            <a:r>
              <a:rPr lang="en-US" sz="2400" b="1" dirty="0" smtClean="0">
                <a:solidFill>
                  <a:schemeClr val="accent3">
                    <a:lumMod val="75000"/>
                  </a:schemeClr>
                </a:solidFill>
                <a:latin typeface="Times New Roman" pitchFamily="18" charset="0"/>
                <a:cs typeface="Times New Roman" pitchFamily="18" charset="0"/>
              </a:rPr>
              <a:t> </a:t>
            </a:r>
            <a:r>
              <a:rPr lang="en-US" sz="2400" b="1" dirty="0" err="1" smtClean="0">
                <a:solidFill>
                  <a:schemeClr val="accent3">
                    <a:lumMod val="75000"/>
                  </a:schemeClr>
                </a:solidFill>
                <a:latin typeface="Times New Roman" pitchFamily="18" charset="0"/>
                <a:cs typeface="Times New Roman" pitchFamily="18" charset="0"/>
              </a:rPr>
              <a:t>Srinivasan</a:t>
            </a:r>
            <a:r>
              <a:rPr lang="en-US" sz="2400" b="1" dirty="0" smtClean="0">
                <a:solidFill>
                  <a:schemeClr val="accent3">
                    <a:lumMod val="75000"/>
                  </a:schemeClr>
                </a:solidFill>
                <a:latin typeface="Times New Roman" pitchFamily="18" charset="0"/>
                <a:cs typeface="Times New Roman" pitchFamily="18" charset="0"/>
              </a:rPr>
              <a:t>, Dr. Jeff Arnold and his team at USDA-ARS, Temple, TX</a:t>
            </a:r>
            <a:endParaRPr lang="en-US" sz="2400" b="1" dirty="0">
              <a:solidFill>
                <a:schemeClr val="accent3">
                  <a:lumMod val="75000"/>
                </a:schemeClr>
              </a:solidFill>
              <a:latin typeface="Times New Roman" pitchFamily="18" charset="0"/>
              <a:cs typeface="Times New Roman" pitchFamily="18" charset="0"/>
            </a:endParaRPr>
          </a:p>
        </p:txBody>
      </p:sp>
      <p:grpSp>
        <p:nvGrpSpPr>
          <p:cNvPr id="3" name="Group 8"/>
          <p:cNvGrpSpPr/>
          <p:nvPr/>
        </p:nvGrpSpPr>
        <p:grpSpPr>
          <a:xfrm>
            <a:off x="0" y="5706534"/>
            <a:ext cx="9144000" cy="465666"/>
            <a:chOff x="0" y="5706534"/>
            <a:chExt cx="9144000" cy="465666"/>
          </a:xfrm>
        </p:grpSpPr>
        <p:sp>
          <p:nvSpPr>
            <p:cNvPr id="10" name="TextBox 9"/>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1" name="Picture 10" descr="UA-Color-Cntr-Lg.png"/>
            <p:cNvPicPr>
              <a:picLocks noChangeAspect="1"/>
            </p:cNvPicPr>
            <p:nvPr/>
          </p:nvPicPr>
          <p:blipFill>
            <a:blip r:embed="rId3" cstate="print"/>
            <a:stretch>
              <a:fillRect/>
            </a:stretch>
          </p:blipFill>
          <p:spPr>
            <a:xfrm>
              <a:off x="0" y="5706534"/>
              <a:ext cx="3268982" cy="457201"/>
            </a:xfrm>
            <a:prstGeom prst="rect">
              <a:avLst/>
            </a:prstGeom>
          </p:spPr>
        </p:pic>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QUESTIONS?</a:t>
            </a:r>
            <a:endParaRPr lang="en-US" sz="3600" b="1" cap="small" dirty="0">
              <a:solidFill>
                <a:schemeClr val="bg1"/>
              </a:solidFill>
              <a:latin typeface="Times New Roman" pitchFamily="18" charset="0"/>
              <a:cs typeface="Times New Roman" pitchFamily="18" charset="0"/>
            </a:endParaRPr>
          </a:p>
        </p:txBody>
      </p:sp>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sp>
        <p:nvSpPr>
          <p:cNvPr id="8" name="TextBox 7"/>
          <p:cNvSpPr txBox="1"/>
          <p:nvPr/>
        </p:nvSpPr>
        <p:spPr>
          <a:xfrm>
            <a:off x="2667000" y="2667000"/>
            <a:ext cx="3429000" cy="9906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Ø"/>
            </a:pPr>
            <a:r>
              <a:rPr lang="en-US" sz="2400" b="1" dirty="0" smtClean="0">
                <a:solidFill>
                  <a:schemeClr val="accent3">
                    <a:lumMod val="75000"/>
                  </a:schemeClr>
                </a:solidFill>
                <a:latin typeface="Times New Roman" pitchFamily="18" charset="0"/>
                <a:cs typeface="Times New Roman" pitchFamily="18" charset="0"/>
              </a:rPr>
              <a:t>dsaraswat@uaex.edu</a:t>
            </a:r>
            <a:endParaRPr lang="en-US" sz="2400" b="1" dirty="0">
              <a:solidFill>
                <a:schemeClr val="accent3">
                  <a:lumMod val="75000"/>
                </a:schemeClr>
              </a:solidFill>
              <a:latin typeface="Times New Roman" pitchFamily="18" charset="0"/>
              <a:cs typeface="Times New Roman" pitchFamily="18" charset="0"/>
            </a:endParaRPr>
          </a:p>
        </p:txBody>
      </p:sp>
      <p:grpSp>
        <p:nvGrpSpPr>
          <p:cNvPr id="3" name="Group 8"/>
          <p:cNvGrpSpPr/>
          <p:nvPr/>
        </p:nvGrpSpPr>
        <p:grpSpPr>
          <a:xfrm>
            <a:off x="0" y="5706534"/>
            <a:ext cx="9144000" cy="465666"/>
            <a:chOff x="0" y="5706534"/>
            <a:chExt cx="9144000" cy="465666"/>
          </a:xfrm>
        </p:grpSpPr>
        <p:sp>
          <p:nvSpPr>
            <p:cNvPr id="10" name="TextBox 9"/>
            <p:cNvSpPr txBox="1"/>
            <p:nvPr/>
          </p:nvSpPr>
          <p:spPr>
            <a:xfrm>
              <a:off x="4267200" y="5802868"/>
              <a:ext cx="4876800" cy="369332"/>
            </a:xfrm>
            <a:prstGeom prst="rect">
              <a:avLst/>
            </a:prstGeom>
            <a:noFill/>
          </p:spPr>
          <p:txBody>
            <a:bodyPr wrap="square" rtlCol="0">
              <a:spAutoFit/>
            </a:bodyPr>
            <a:lstStyle/>
            <a:p>
              <a:r>
                <a:rPr lang="en-US" b="1" dirty="0" smtClean="0"/>
                <a:t>ANRC 2009 NPS Project Review Meeting, Sept. 16</a:t>
              </a:r>
              <a:endParaRPr lang="en-US" b="1" dirty="0"/>
            </a:p>
          </p:txBody>
        </p:sp>
        <p:pic>
          <p:nvPicPr>
            <p:cNvPr id="11" name="Picture 10" descr="UA-Color-Cntr-Lg.png"/>
            <p:cNvPicPr>
              <a:picLocks noChangeAspect="1"/>
            </p:cNvPicPr>
            <p:nvPr/>
          </p:nvPicPr>
          <p:blipFill>
            <a:blip r:embed="rId3" cstate="print"/>
            <a:stretch>
              <a:fillRect/>
            </a:stretch>
          </p:blipFill>
          <p:spPr>
            <a:xfrm>
              <a:off x="0" y="5706534"/>
              <a:ext cx="3268982" cy="457201"/>
            </a:xfrm>
            <a:prstGeom prst="rect">
              <a:avLst/>
            </a:prstGeom>
          </p:spPr>
        </p:pic>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VALIDATION</a:t>
            </a:r>
            <a:endParaRPr lang="en-US" sz="3600" b="1" cap="small" dirty="0">
              <a:solidFill>
                <a:schemeClr val="bg1"/>
              </a:solidFill>
              <a:latin typeface="Times New Roman" pitchFamily="18" charset="0"/>
              <a:cs typeface="Times New Roman" pitchFamily="18" charset="0"/>
            </a:endParaRPr>
          </a:p>
        </p:txBody>
      </p:sp>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pic>
        <p:nvPicPr>
          <p:cNvPr id="5" name="Picture 4" descr="UA-Color-Cntr-Lg.png"/>
          <p:cNvPicPr>
            <a:picLocks noChangeAspect="1"/>
          </p:cNvPicPr>
          <p:nvPr/>
        </p:nvPicPr>
        <p:blipFill>
          <a:blip r:embed="rId3" cstate="print"/>
          <a:stretch>
            <a:fillRect/>
          </a:stretch>
        </p:blipFill>
        <p:spPr>
          <a:xfrm>
            <a:off x="0" y="5706534"/>
            <a:ext cx="3268982" cy="457201"/>
          </a:xfrm>
          <a:prstGeom prst="rect">
            <a:avLst/>
          </a:prstGeom>
        </p:spPr>
      </p:pic>
      <p:sp>
        <p:nvSpPr>
          <p:cNvPr id="6" name="TextBox 5"/>
          <p:cNvSpPr txBox="1"/>
          <p:nvPr/>
        </p:nvSpPr>
        <p:spPr>
          <a:xfrm>
            <a:off x="0" y="685800"/>
            <a:ext cx="48006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accent3">
                    <a:lumMod val="75000"/>
                  </a:schemeClr>
                </a:solidFill>
                <a:latin typeface="Times New Roman" pitchFamily="18" charset="0"/>
                <a:cs typeface="Times New Roman" pitchFamily="18" charset="0"/>
              </a:rPr>
              <a:t>Stream flow @Moore’s Creek</a:t>
            </a:r>
          </a:p>
        </p:txBody>
      </p:sp>
      <p:pic>
        <p:nvPicPr>
          <p:cNvPr id="1026" name="Picture 2"/>
          <p:cNvPicPr>
            <a:picLocks noChangeAspect="1" noChangeArrowheads="1"/>
          </p:cNvPicPr>
          <p:nvPr/>
        </p:nvPicPr>
        <p:blipFill>
          <a:blip r:embed="rId4" cstate="print"/>
          <a:srcRect/>
          <a:stretch>
            <a:fillRect/>
          </a:stretch>
        </p:blipFill>
        <p:spPr bwMode="auto">
          <a:xfrm>
            <a:off x="1066800" y="1752600"/>
            <a:ext cx="6802634" cy="3352800"/>
          </a:xfrm>
          <a:prstGeom prst="rect">
            <a:avLst/>
          </a:prstGeom>
          <a:noFill/>
          <a:ln w="9525">
            <a:solidFill>
              <a:srgbClr val="0070C0"/>
            </a:solid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a:solidFill>
            <a:schemeClr val="accent5">
              <a:lumMod val="75000"/>
            </a:schemeClr>
          </a:solidFill>
        </p:spPr>
        <p:txBody>
          <a:bodyPr>
            <a:noAutofit/>
          </a:bodyPr>
          <a:lstStyle/>
          <a:p>
            <a:pPr algn="r"/>
            <a:r>
              <a:rPr lang="en-US" sz="3600" b="1" cap="small" dirty="0" smtClean="0">
                <a:solidFill>
                  <a:schemeClr val="bg1"/>
                </a:solidFill>
                <a:latin typeface="Times New Roman" pitchFamily="18" charset="0"/>
                <a:cs typeface="Times New Roman" pitchFamily="18" charset="0"/>
              </a:rPr>
              <a:t>VALIDATION</a:t>
            </a:r>
            <a:endParaRPr lang="en-US" sz="3600" b="1" cap="small" dirty="0">
              <a:solidFill>
                <a:schemeClr val="bg1"/>
              </a:solidFill>
              <a:latin typeface="Times New Roman" pitchFamily="18" charset="0"/>
              <a:cs typeface="Times New Roman" pitchFamily="18" charset="0"/>
            </a:endParaRPr>
          </a:p>
        </p:txBody>
      </p:sp>
      <p:sp>
        <p:nvSpPr>
          <p:cNvPr id="4" name="Subtitle 2"/>
          <p:cNvSpPr txBox="1">
            <a:spLocks/>
          </p:cNvSpPr>
          <p:nvPr/>
        </p:nvSpPr>
        <p:spPr>
          <a:xfrm>
            <a:off x="0" y="6172200"/>
            <a:ext cx="9144000" cy="685800"/>
          </a:xfrm>
          <a:prstGeom prst="rect">
            <a:avLst/>
          </a:prstGeom>
          <a:solidFill>
            <a:srgbClr val="C00000"/>
          </a:solidFill>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rPr>
              <a:t>Cooperative  Extension Service</a:t>
            </a:r>
            <a:endParaRPr kumimoji="0" lang="en-US" sz="1500" b="0"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endParaRPr>
          </a:p>
        </p:txBody>
      </p:sp>
      <p:pic>
        <p:nvPicPr>
          <p:cNvPr id="5" name="Picture 4" descr="UA-Color-Cntr-Lg.png"/>
          <p:cNvPicPr>
            <a:picLocks noChangeAspect="1"/>
          </p:cNvPicPr>
          <p:nvPr/>
        </p:nvPicPr>
        <p:blipFill>
          <a:blip r:embed="rId3" cstate="print"/>
          <a:stretch>
            <a:fillRect/>
          </a:stretch>
        </p:blipFill>
        <p:spPr>
          <a:xfrm>
            <a:off x="0" y="5706534"/>
            <a:ext cx="3268982" cy="457201"/>
          </a:xfrm>
          <a:prstGeom prst="rect">
            <a:avLst/>
          </a:prstGeom>
        </p:spPr>
      </p:pic>
      <p:sp>
        <p:nvSpPr>
          <p:cNvPr id="6" name="TextBox 5"/>
          <p:cNvSpPr txBox="1"/>
          <p:nvPr/>
        </p:nvSpPr>
        <p:spPr>
          <a:xfrm>
            <a:off x="0" y="685800"/>
            <a:ext cx="4495800" cy="457200"/>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solidFill>
                  <a:schemeClr val="accent3">
                    <a:lumMod val="75000"/>
                  </a:schemeClr>
                </a:solidFill>
                <a:latin typeface="Times New Roman" pitchFamily="18" charset="0"/>
                <a:cs typeface="Times New Roman" pitchFamily="18" charset="0"/>
              </a:rPr>
              <a:t> </a:t>
            </a:r>
            <a:r>
              <a:rPr lang="en-US" sz="2800" b="1" dirty="0" smtClean="0">
                <a:solidFill>
                  <a:schemeClr val="accent3">
                    <a:lumMod val="75000"/>
                  </a:schemeClr>
                </a:solidFill>
                <a:latin typeface="Times New Roman" pitchFamily="18" charset="0"/>
                <a:cs typeface="Times New Roman" pitchFamily="18" charset="0"/>
              </a:rPr>
              <a:t>Nutrients @Moore’s Creek</a:t>
            </a:r>
          </a:p>
        </p:txBody>
      </p:sp>
      <p:pic>
        <p:nvPicPr>
          <p:cNvPr id="2052" name="Picture 4"/>
          <p:cNvPicPr>
            <a:picLocks noChangeAspect="1" noChangeArrowheads="1"/>
          </p:cNvPicPr>
          <p:nvPr/>
        </p:nvPicPr>
        <p:blipFill>
          <a:blip r:embed="rId4" cstate="print"/>
          <a:srcRect b="8374"/>
          <a:stretch>
            <a:fillRect/>
          </a:stretch>
        </p:blipFill>
        <p:spPr bwMode="auto">
          <a:xfrm>
            <a:off x="3826103" y="3751944"/>
            <a:ext cx="5230813" cy="2362200"/>
          </a:xfrm>
          <a:prstGeom prst="rect">
            <a:avLst/>
          </a:prstGeom>
          <a:noFill/>
          <a:ln w="9525">
            <a:solidFill>
              <a:srgbClr val="0070C0"/>
            </a:solidFill>
            <a:miter lim="800000"/>
            <a:headEnd/>
            <a:tailEnd/>
          </a:ln>
          <a:effectLst/>
        </p:spPr>
      </p:pic>
      <p:pic>
        <p:nvPicPr>
          <p:cNvPr id="2053" name="Picture 5"/>
          <p:cNvPicPr>
            <a:picLocks noChangeAspect="1" noChangeArrowheads="1"/>
          </p:cNvPicPr>
          <p:nvPr/>
        </p:nvPicPr>
        <p:blipFill>
          <a:blip r:embed="rId5" cstate="print"/>
          <a:srcRect b="8374"/>
          <a:stretch>
            <a:fillRect/>
          </a:stretch>
        </p:blipFill>
        <p:spPr bwMode="auto">
          <a:xfrm>
            <a:off x="152400" y="1295400"/>
            <a:ext cx="5237163" cy="2362200"/>
          </a:xfrm>
          <a:prstGeom prst="rect">
            <a:avLst/>
          </a:prstGeom>
          <a:noFill/>
          <a:ln w="9525">
            <a:solidFill>
              <a:srgbClr val="0070C0"/>
            </a:solid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1512</TotalTime>
  <Words>1560</Words>
  <Application>Microsoft Office PowerPoint</Application>
  <PresentationFormat>On-screen Show (4:3)</PresentationFormat>
  <Paragraphs>275</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SWAT Model Study for Illinois River Drainage Area (IRDA) in Arkansas</vt:lpstr>
      <vt:lpstr>INTRODUCTION</vt:lpstr>
      <vt:lpstr>OBJECTIVE</vt:lpstr>
      <vt:lpstr>POINT TO REMEMBER</vt:lpstr>
      <vt:lpstr>MODEL SETUP</vt:lpstr>
      <vt:lpstr>DATA USED</vt:lpstr>
      <vt:lpstr>DATA USED</vt:lpstr>
      <vt:lpstr>DATA USED</vt:lpstr>
      <vt:lpstr>DATA USED</vt:lpstr>
      <vt:lpstr>CALIBRATION</vt:lpstr>
      <vt:lpstr>CALIBRATION</vt:lpstr>
      <vt:lpstr>CALIBRATION</vt:lpstr>
      <vt:lpstr>CALIBRATION/VALIDATION</vt:lpstr>
      <vt:lpstr>CALIBRATION/VALIDATION</vt:lpstr>
      <vt:lpstr>CALIBRATION/VALIDATION</vt:lpstr>
      <vt:lpstr>CALIBRATION/VALIDATION</vt:lpstr>
      <vt:lpstr>CALIBRATION/VALIDATION</vt:lpstr>
      <vt:lpstr>SUBWATERSHED IDENTIFICATION</vt:lpstr>
      <vt:lpstr>SUBWATERSHED IDENTIFICATION</vt:lpstr>
      <vt:lpstr>SUBWATERSHED IDENTIFICATION</vt:lpstr>
      <vt:lpstr>SUBWATERSHED IDENTIFICATION</vt:lpstr>
      <vt:lpstr>SUBWATERSHED IDENTIFICATION</vt:lpstr>
      <vt:lpstr>SUBWATERSHED IDENTIFICATION</vt:lpstr>
      <vt:lpstr>Slide 24</vt:lpstr>
      <vt:lpstr>SUMMARY</vt:lpstr>
      <vt:lpstr>ACKNOWLEDGMENTS</vt:lpstr>
      <vt:lpstr>QUESTIONS?</vt:lpstr>
      <vt:lpstr>VALIDATION</vt:lpstr>
      <vt:lpstr>VALIDATION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SWAT Modeling of  Illinois River Watershed</dc:title>
  <dc:creator>dm</dc:creator>
  <cp:lastModifiedBy>dsaraswat</cp:lastModifiedBy>
  <cp:revision>127</cp:revision>
  <dcterms:created xsi:type="dcterms:W3CDTF">2006-08-16T00:00:00Z</dcterms:created>
  <dcterms:modified xsi:type="dcterms:W3CDTF">2009-09-16T16:37:56Z</dcterms:modified>
</cp:coreProperties>
</file>