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2" r:id="rId2"/>
    <p:sldId id="281" r:id="rId3"/>
    <p:sldId id="267" r:id="rId4"/>
    <p:sldId id="256" r:id="rId5"/>
    <p:sldId id="261" r:id="rId6"/>
    <p:sldId id="259" r:id="rId7"/>
    <p:sldId id="279" r:id="rId8"/>
    <p:sldId id="269" r:id="rId9"/>
    <p:sldId id="274" r:id="rId10"/>
    <p:sldId id="283" r:id="rId11"/>
    <p:sldId id="284" r:id="rId12"/>
    <p:sldId id="286" r:id="rId13"/>
    <p:sldId id="271" r:id="rId14"/>
    <p:sldId id="287" r:id="rId15"/>
    <p:sldId id="26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3" autoAdjust="0"/>
    <p:restoredTop sz="94729" autoAdjust="0"/>
  </p:normalViewPr>
  <p:slideViewPr>
    <p:cSldViewPr>
      <p:cViewPr varScale="1">
        <p:scale>
          <a:sx n="70" d="100"/>
          <a:sy n="70" d="100"/>
        </p:scale>
        <p:origin x="-43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A0DD11-2852-4526-89EE-3B2481E145E2}" type="datetimeFigureOut">
              <a:rPr lang="en-US" smtClean="0"/>
              <a:pPr/>
              <a:t>9/14/2009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FF6ED9-B0FC-4EB8-BFE6-8F676CD1C8D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FF6ED9-B0FC-4EB8-BFE6-8F676CD1C8D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FF6ED9-B0FC-4EB8-BFE6-8F676CD1C8D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FF6ED9-B0FC-4EB8-BFE6-8F676CD1C8D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FF6ED9-B0FC-4EB8-BFE6-8F676CD1C8D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FF6ED9-B0FC-4EB8-BFE6-8F676CD1C8D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FF6ED9-B0FC-4EB8-BFE6-8F676CD1C8D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FF6ED9-B0FC-4EB8-BFE6-8F676CD1C8D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FF6ED9-B0FC-4EB8-BFE6-8F676CD1C8D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FF6ED9-B0FC-4EB8-BFE6-8F676CD1C8D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FF6ED9-B0FC-4EB8-BFE6-8F676CD1C8D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FF6ED9-B0FC-4EB8-BFE6-8F676CD1C8D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FF6ED9-B0FC-4EB8-BFE6-8F676CD1C8D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FF6ED9-B0FC-4EB8-BFE6-8F676CD1C8D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FF6ED9-B0FC-4EB8-BFE6-8F676CD1C8D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FF6ED9-B0FC-4EB8-BFE6-8F676CD1C8D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3D2C6-D7A6-4E6B-BB06-A2BC6C61EEB6}" type="datetimeFigureOut">
              <a:rPr lang="en-US" smtClean="0"/>
              <a:pPr/>
              <a:t>9/14/2009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16CBD-BBEC-4756-B8DB-6E9EC2260C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 baseline="0"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 baseline="0"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 baseline="0"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 baseline="0"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3D2C6-D7A6-4E6B-BB06-A2BC6C61EEB6}" type="datetimeFigureOut">
              <a:rPr lang="en-US" smtClean="0"/>
              <a:pPr/>
              <a:t>9/14/2009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16CBD-BBEC-4756-B8DB-6E9EC2260C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3D2C6-D7A6-4E6B-BB06-A2BC6C61EEB6}" type="datetimeFigureOut">
              <a:rPr lang="en-US" smtClean="0"/>
              <a:pPr/>
              <a:t>9/14/2009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16CBD-BBEC-4756-B8DB-6E9EC2260C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3D2C6-D7A6-4E6B-BB06-A2BC6C61EEB6}" type="datetimeFigureOut">
              <a:rPr lang="en-US" smtClean="0"/>
              <a:pPr/>
              <a:t>9/14/2009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16CBD-BBEC-4756-B8DB-6E9EC2260C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3D2C6-D7A6-4E6B-BB06-A2BC6C61EEB6}" type="datetimeFigureOut">
              <a:rPr lang="en-US" smtClean="0"/>
              <a:pPr/>
              <a:t>9/14/2009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16CBD-BBEC-4756-B8DB-6E9EC2260C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3D2C6-D7A6-4E6B-BB06-A2BC6C61EEB6}" type="datetimeFigureOut">
              <a:rPr lang="en-US" smtClean="0"/>
              <a:pPr/>
              <a:t>9/14/2009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16CBD-BBEC-4756-B8DB-6E9EC2260C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3D2C6-D7A6-4E6B-BB06-A2BC6C61EEB6}" type="datetimeFigureOut">
              <a:rPr lang="en-US" smtClean="0"/>
              <a:pPr/>
              <a:t>9/14/2009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16CBD-BBEC-4756-B8DB-6E9EC2260C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ln w="25400">
            <a:solidFill>
              <a:schemeClr val="accent1">
                <a:lumMod val="50000"/>
              </a:schemeClr>
            </a:solidFill>
          </a:ln>
        </p:spPr>
        <p:txBody>
          <a:bodyPr/>
          <a:lstStyle>
            <a:lvl1pPr>
              <a:defRPr sz="3200" baseline="0"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 sz="2800" baseline="0"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 sz="2400" baseline="0"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 sz="2000" baseline="0"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 sz="2000" baseline="0">
                <a:solidFill>
                  <a:schemeClr val="accent1">
                    <a:lumMod val="5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3D2C6-D7A6-4E6B-BB06-A2BC6C61EEB6}" type="datetimeFigureOut">
              <a:rPr lang="en-US" smtClean="0"/>
              <a:pPr/>
              <a:t>9/14/2009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16CBD-BBEC-4756-B8DB-6E9EC2260C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3D2C6-D7A6-4E6B-BB06-A2BC6C61EEB6}" type="datetimeFigureOut">
              <a:rPr lang="en-US" smtClean="0"/>
              <a:pPr/>
              <a:t>9/14/2009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16CBD-BBEC-4756-B8DB-6E9EC2260C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3D2C6-D7A6-4E6B-BB06-A2BC6C61EEB6}" type="datetimeFigureOut">
              <a:rPr lang="en-US" smtClean="0"/>
              <a:pPr/>
              <a:t>9/14/2009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16CBD-BBEC-4756-B8DB-6E9EC2260C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3D2C6-D7A6-4E6B-BB06-A2BC6C61EEB6}" type="datetimeFigureOut">
              <a:rPr lang="en-US" smtClean="0"/>
              <a:pPr/>
              <a:t>9/14/2009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16CBD-BBEC-4756-B8DB-6E9EC2260C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03D2C6-D7A6-4E6B-BB06-A2BC6C61EEB6}" type="datetimeFigureOut">
              <a:rPr lang="en-US" smtClean="0"/>
              <a:pPr/>
              <a:t>9/14/2009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16CBD-BBEC-4756-B8DB-6E9EC2260C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package" Target="../embeddings/Microsoft_Office_Word_Document1.docx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package" Target="../embeddings/Microsoft_Office_Word_Document2.docx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143000"/>
            <a:ext cx="7772400" cy="177165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Water Quality Sampling, Analysis and Annual Load Determinations for the Illinois River at Arkansas Highway 59 Bridge, 2008</a:t>
            </a:r>
            <a:endParaRPr lang="en-US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657600"/>
            <a:ext cx="6553200" cy="1752600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Brian E. Haggard</a:t>
            </a:r>
          </a:p>
          <a:p>
            <a:r>
              <a:rPr lang="en-US" sz="20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Arkansas Water Resources Center</a:t>
            </a:r>
          </a:p>
          <a:p>
            <a:r>
              <a:rPr lang="en-US" sz="20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UA Division of Agriculture</a:t>
            </a:r>
            <a:endParaRPr lang="en-US" sz="2000" b="1" dirty="0">
              <a:solidFill>
                <a:schemeClr val="accent1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header.gif"/>
          <p:cNvPicPr>
            <a:picLocks noChangeAspect="1"/>
          </p:cNvPicPr>
          <p:nvPr/>
        </p:nvPicPr>
        <p:blipFill>
          <a:blip r:embed="rId3" cstate="print"/>
          <a:srcRect l="30493" t="8124" r="1704" b="14697"/>
          <a:stretch>
            <a:fillRect/>
          </a:stretch>
        </p:blipFill>
        <p:spPr bwMode="auto">
          <a:xfrm>
            <a:off x="0" y="5187950"/>
            <a:ext cx="9144000" cy="167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8"/>
          <p:cNvCxnSpPr/>
          <p:nvPr/>
        </p:nvCxnSpPr>
        <p:spPr>
          <a:xfrm>
            <a:off x="0" y="5180012"/>
            <a:ext cx="9144000" cy="1588"/>
          </a:xfrm>
          <a:prstGeom prst="line">
            <a:avLst/>
          </a:prstGeom>
          <a:ln w="889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Summary 2008</a:t>
            </a:r>
            <a:b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Loads and Flow-Weighted Concentrations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 r="5049" b="15436"/>
          <a:stretch>
            <a:fillRect/>
          </a:stretch>
        </p:blipFill>
        <p:spPr bwMode="auto">
          <a:xfrm>
            <a:off x="611553" y="1752600"/>
            <a:ext cx="7846647" cy="2174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/>
          <a:srcRect r="5025"/>
          <a:stretch>
            <a:fillRect/>
          </a:stretch>
        </p:blipFill>
        <p:spPr bwMode="auto">
          <a:xfrm>
            <a:off x="609599" y="3981450"/>
            <a:ext cx="7848601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457200" y="1600200"/>
            <a:ext cx="8229600" cy="4800600"/>
          </a:xfrm>
          <a:prstGeom prst="rect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686800" cy="11430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Water samples were collected at the AR Highway 59 Bridge during base flow and storm flow events.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9600" y="1676400"/>
            <a:ext cx="4648200" cy="4953000"/>
          </a:xfrm>
        </p:spPr>
        <p:txBody>
          <a:bodyPr>
            <a:normAutofit fontScale="47500" lnSpcReduction="20000"/>
          </a:bodyPr>
          <a:lstStyle/>
          <a:p>
            <a:r>
              <a:rPr lang="en-US" sz="4000" dirty="0" smtClean="0"/>
              <a:t>Stage recorded in 30 min intervals by U.S. Geological Survey to estimate discharge.</a:t>
            </a:r>
          </a:p>
          <a:p>
            <a:r>
              <a:rPr lang="en-US" sz="4000" dirty="0" smtClean="0"/>
              <a:t>Water samples were collected every other week during base flow, plus composite samples during storm events (i.e., stage exceeded 5 ft).</a:t>
            </a:r>
          </a:p>
          <a:p>
            <a:r>
              <a:rPr lang="en-US" sz="4000" dirty="0" smtClean="0"/>
              <a:t>Water samples were analyzed at the AWRC WQL for: </a:t>
            </a:r>
          </a:p>
          <a:p>
            <a:pPr lvl="1"/>
            <a:r>
              <a:rPr lang="en-US" sz="2900" dirty="0" smtClean="0"/>
              <a:t>NO</a:t>
            </a:r>
            <a:r>
              <a:rPr lang="en-US" sz="2900" baseline="-25000" dirty="0" smtClean="0"/>
              <a:t>3</a:t>
            </a:r>
            <a:r>
              <a:rPr lang="en-US" sz="2900" dirty="0" smtClean="0"/>
              <a:t>-N</a:t>
            </a:r>
          </a:p>
          <a:p>
            <a:pPr lvl="1"/>
            <a:r>
              <a:rPr lang="en-US" sz="2900" dirty="0" smtClean="0"/>
              <a:t>NH</a:t>
            </a:r>
            <a:r>
              <a:rPr lang="en-US" sz="2900" baseline="-25000" dirty="0" smtClean="0"/>
              <a:t>3</a:t>
            </a:r>
            <a:r>
              <a:rPr lang="en-US" sz="2900" dirty="0" smtClean="0"/>
              <a:t>-N </a:t>
            </a:r>
          </a:p>
          <a:p>
            <a:pPr lvl="1"/>
            <a:r>
              <a:rPr lang="en-US" sz="2900" dirty="0" smtClean="0"/>
              <a:t>TN</a:t>
            </a:r>
          </a:p>
          <a:p>
            <a:pPr lvl="1"/>
            <a:r>
              <a:rPr lang="en-US" sz="2900" dirty="0" smtClean="0"/>
              <a:t>TP</a:t>
            </a:r>
          </a:p>
          <a:p>
            <a:pPr lvl="1"/>
            <a:r>
              <a:rPr lang="en-US" sz="2900" dirty="0" smtClean="0"/>
              <a:t>SRP</a:t>
            </a:r>
          </a:p>
          <a:p>
            <a:pPr lvl="1"/>
            <a:r>
              <a:rPr lang="en-US" sz="2900" dirty="0" smtClean="0"/>
              <a:t>TSS </a:t>
            </a:r>
          </a:p>
          <a:p>
            <a:pPr lvl="1"/>
            <a:r>
              <a:rPr lang="en-US" sz="2900" dirty="0" smtClean="0"/>
              <a:t>SO</a:t>
            </a:r>
            <a:r>
              <a:rPr lang="en-US" sz="2900" baseline="-25000" dirty="0" smtClean="0"/>
              <a:t>4</a:t>
            </a:r>
            <a:r>
              <a:rPr lang="en-US" sz="2900" dirty="0" smtClean="0"/>
              <a:t> </a:t>
            </a:r>
          </a:p>
          <a:p>
            <a:pPr lvl="1"/>
            <a:r>
              <a:rPr lang="en-US" sz="2900" dirty="0" err="1" smtClean="0"/>
              <a:t>Cl</a:t>
            </a:r>
            <a:endParaRPr lang="en-US" sz="2900" dirty="0" smtClean="0"/>
          </a:p>
          <a:p>
            <a:r>
              <a:rPr lang="en-US" sz="4000" dirty="0" smtClean="0"/>
              <a:t>Annual loads and flow-weighted concentrations of select constituents were calculated for 2008.</a:t>
            </a:r>
          </a:p>
        </p:txBody>
      </p:sp>
      <p:pic>
        <p:nvPicPr>
          <p:cNvPr id="4" name="Picture 3" descr="HUC map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843" t="7778" r="13889" b="8889"/>
          <a:stretch>
            <a:fillRect/>
          </a:stretch>
        </p:blipFill>
        <p:spPr>
          <a:xfrm>
            <a:off x="533400" y="1600200"/>
            <a:ext cx="3581400" cy="51547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Oval 4"/>
          <p:cNvSpPr/>
          <p:nvPr/>
        </p:nvSpPr>
        <p:spPr>
          <a:xfrm>
            <a:off x="914400" y="36576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8600" y="2971800"/>
            <a:ext cx="22075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Illinois River</a:t>
            </a:r>
          </a:p>
          <a:p>
            <a:pPr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Arkansas Highway 59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Load Determination</a:t>
            </a: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&amp; Mean Concentration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152400" y="5105400"/>
            <a:ext cx="8839200" cy="1600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Loads (kg)</a:t>
            </a:r>
            <a:endParaRPr kumimoji="0" lang="en-US" sz="3200" b="0" i="0" u="none" strike="noStrike" kern="1200" cap="none" spc="0" normalizeH="0" baseline="3000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Calculated using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 mid-interval approach, and summed into monthly and annual.</a:t>
            </a:r>
            <a:endParaRPr lang="en-US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6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85750" indent="-2857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</a:rPr>
              <a:t>Flow-weighted concentration (mg L</a:t>
            </a:r>
            <a:r>
              <a:rPr lang="en-US" sz="3200" baseline="30000" dirty="0" smtClean="0">
                <a:solidFill>
                  <a:schemeClr val="accent1">
                    <a:lumMod val="50000"/>
                  </a:schemeClr>
                </a:solidFill>
              </a:rPr>
              <a:t>-1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 marL="742950" lvl="1" indent="-285750">
              <a:spcBef>
                <a:spcPct val="20000"/>
              </a:spcBef>
            </a:pPr>
            <a:r>
              <a:rPr lang="en-US" sz="2800" b="1" noProof="0" dirty="0" smtClean="0">
                <a:solidFill>
                  <a:schemeClr val="accent1">
                    <a:lumMod val="75000"/>
                  </a:schemeClr>
                </a:solidFill>
              </a:rPr>
              <a:t>−</a:t>
            </a:r>
            <a:r>
              <a:rPr lang="en-US" sz="2800" noProof="0" dirty="0" smtClean="0">
                <a:solidFill>
                  <a:schemeClr val="accent1">
                    <a:lumMod val="75000"/>
                  </a:schemeClr>
                </a:solidFill>
              </a:rPr>
              <a:t> Total load divided by discharge volume during selected time period (e.g., annual).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3" name="Picture 1" descr="C:\Documents and Settings\haggard.GACL\Desktop\figure b&amp;w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611312" y="1358900"/>
            <a:ext cx="5932488" cy="359410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62050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Discharge and constituent concentrations were variable throughout the year.</a:t>
            </a:r>
            <a:endParaRPr lang="en-US" sz="36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1752600" y="5334000"/>
            <a:ext cx="5562600" cy="1524000"/>
          </a:xfrm>
          <a:ln>
            <a:noFill/>
          </a:ln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Total discharge: 1,010,000,000 m</a:t>
            </a:r>
            <a:r>
              <a:rPr lang="en-US" baseline="30000" dirty="0" smtClean="0"/>
              <a:t>3</a:t>
            </a:r>
          </a:p>
          <a:p>
            <a:pPr marL="1085850" lvl="1" indent="-228600"/>
            <a:r>
              <a:rPr lang="en-US" sz="2400" dirty="0" smtClean="0"/>
              <a:t>Base flow: 37%</a:t>
            </a:r>
          </a:p>
          <a:p>
            <a:pPr marL="1085850" lvl="1" indent="-228600"/>
            <a:r>
              <a:rPr lang="en-US" sz="2400" dirty="0" smtClean="0"/>
              <a:t>Storm flow: 63%</a:t>
            </a:r>
          </a:p>
          <a:p>
            <a:r>
              <a:rPr lang="en-US" dirty="0" smtClean="0"/>
              <a:t>26 samples were collected during base flow</a:t>
            </a:r>
          </a:p>
          <a:p>
            <a:r>
              <a:rPr lang="en-US" dirty="0" smtClean="0"/>
              <a:t>26 composite samples during storm events</a:t>
            </a:r>
            <a:endParaRPr lang="en-US" sz="2400" dirty="0" smtClean="0"/>
          </a:p>
          <a:p>
            <a:pPr marL="685800" indent="-228600">
              <a:buNone/>
            </a:pPr>
            <a:endParaRPr lang="en-US" dirty="0" smtClean="0"/>
          </a:p>
          <a:p>
            <a:pPr lvl="1" algn="ctr">
              <a:buNone/>
            </a:pP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3" cstate="print"/>
          <a:srcRect l="818" t="7853" r="1034" b="1018"/>
          <a:stretch>
            <a:fillRect/>
          </a:stretch>
        </p:blipFill>
        <p:spPr bwMode="auto">
          <a:xfrm>
            <a:off x="1447800" y="1295400"/>
            <a:ext cx="6271895" cy="3873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Ballard_UP_6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0" y="-266700"/>
            <a:ext cx="9144000" cy="7124700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>
            <a:noAutofit/>
          </a:bodyPr>
          <a:lstStyle/>
          <a:p>
            <a:pPr lvl="0"/>
            <a:r>
              <a:rPr lang="en-US" sz="4000" b="1" dirty="0" err="1" smtClean="0">
                <a:solidFill>
                  <a:schemeClr val="bg1"/>
                </a:solidFill>
              </a:rPr>
              <a:t>Cl</a:t>
            </a:r>
            <a:r>
              <a:rPr lang="en-US" sz="4000" b="1" dirty="0" smtClean="0">
                <a:solidFill>
                  <a:schemeClr val="bg1"/>
                </a:solidFill>
              </a:rPr>
              <a:t>, SO</a:t>
            </a:r>
            <a:r>
              <a:rPr lang="en-US" sz="4000" b="1" baseline="-25000" dirty="0" smtClean="0">
                <a:solidFill>
                  <a:schemeClr val="bg1"/>
                </a:solidFill>
              </a:rPr>
              <a:t>4</a:t>
            </a:r>
            <a:r>
              <a:rPr lang="en-US" sz="4000" b="1" dirty="0" smtClean="0">
                <a:solidFill>
                  <a:schemeClr val="bg1"/>
                </a:solidFill>
              </a:rPr>
              <a:t>, NO</a:t>
            </a:r>
            <a:r>
              <a:rPr lang="en-US" sz="4000" b="1" baseline="-25000" dirty="0" smtClean="0">
                <a:solidFill>
                  <a:schemeClr val="bg1"/>
                </a:solidFill>
              </a:rPr>
              <a:t>3</a:t>
            </a:r>
            <a:r>
              <a:rPr lang="en-US" sz="4000" b="1" dirty="0" smtClean="0">
                <a:solidFill>
                  <a:schemeClr val="bg1"/>
                </a:solidFill>
              </a:rPr>
              <a:t>-N, TN flow-weighted concentrations were greater during base flow.</a:t>
            </a:r>
            <a:r>
              <a:rPr lang="en-US" baseline="30000" dirty="0" smtClean="0"/>
              <a:t/>
            </a:r>
            <a:br>
              <a:rPr lang="en-US" baseline="30000" dirty="0" smtClean="0"/>
            </a:b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1066800" y="2971800"/>
          <a:ext cx="6858000" cy="2620963"/>
        </p:xfrm>
        <a:graphic>
          <a:graphicData uri="http://schemas.openxmlformats.org/presentationml/2006/ole">
            <p:oleObj spid="_x0000_s28674" name="Document" r:id="rId5" imgW="6713770" imgH="213786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Ballar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>
            <a:noAutofit/>
          </a:bodyPr>
          <a:lstStyle/>
          <a:p>
            <a:pPr lvl="0"/>
            <a:r>
              <a:rPr lang="en-US" sz="4000" b="1" dirty="0" smtClean="0">
                <a:solidFill>
                  <a:schemeClr val="bg1"/>
                </a:solidFill>
              </a:rPr>
              <a:t>And, SRP, TP, NH</a:t>
            </a:r>
            <a:r>
              <a:rPr lang="en-US" sz="4000" b="1" baseline="-25000" dirty="0" smtClean="0">
                <a:solidFill>
                  <a:schemeClr val="bg1"/>
                </a:solidFill>
              </a:rPr>
              <a:t>3</a:t>
            </a:r>
            <a:r>
              <a:rPr lang="en-US" sz="4000" b="1" dirty="0" smtClean="0">
                <a:solidFill>
                  <a:schemeClr val="bg1"/>
                </a:solidFill>
              </a:rPr>
              <a:t>-N, and TSS flow-weighted concentrations were greater during storm flow.</a:t>
            </a:r>
            <a:r>
              <a:rPr lang="en-US" sz="4000" baseline="30000" dirty="0" smtClean="0"/>
              <a:t/>
            </a:r>
            <a:br>
              <a:rPr lang="en-US" sz="4000" baseline="30000" dirty="0" smtClean="0"/>
            </a:b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609600" y="3124200"/>
          <a:ext cx="7954963" cy="2773363"/>
        </p:xfrm>
        <a:graphic>
          <a:graphicData uri="http://schemas.openxmlformats.org/presentationml/2006/ole">
            <p:oleObj spid="_x0000_s30722" name="Document" r:id="rId5" imgW="8439867" imgH="2948754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28600" y="-182562"/>
            <a:ext cx="8686800" cy="1858962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constituent loads at Illinois River varied by orders of magnitude between months.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447800" y="4953000"/>
            <a:ext cx="6096000" cy="1600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Monthly loads were variable depending on the frequency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storm event during the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</a:rPr>
              <a:t> month.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Greatest loads during spring (March &amp; April)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Lowest loads during fall and winter</a:t>
            </a:r>
          </a:p>
          <a:p>
            <a:pPr marL="1200150" lvl="2" indent="-2857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No storms in January or November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6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6081" name="Picture 1"/>
          <p:cNvPicPr>
            <a:picLocks noChangeAspect="1" noChangeArrowheads="1"/>
          </p:cNvPicPr>
          <p:nvPr/>
        </p:nvPicPr>
        <p:blipFill>
          <a:blip r:embed="rId3"/>
          <a:srcRect b="7993"/>
          <a:stretch>
            <a:fillRect/>
          </a:stretch>
        </p:blipFill>
        <p:spPr bwMode="auto">
          <a:xfrm>
            <a:off x="381000" y="1689464"/>
            <a:ext cx="8305800" cy="2882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228600" y="1524000"/>
            <a:ext cx="8610600" cy="3200400"/>
          </a:xfrm>
          <a:prstGeom prst="rect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28600"/>
            <a:ext cx="8991600" cy="11430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Phosphorus loads have been variable following the general trend in annual discharge.</a:t>
            </a:r>
            <a:b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457200" y="5257800"/>
            <a:ext cx="8305800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Phosphorus loads in 2008 were 2.5 times greater than 2007 loads, but were less than those reported in 1998 through 2002.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6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295400"/>
            <a:ext cx="7736230" cy="36806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Nitrogen loads in 2008 were the greatest since monitoring started in 1997.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676400"/>
            <a:ext cx="7620000" cy="39773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 l="3057"/>
          <a:stretch>
            <a:fillRect/>
          </a:stretch>
        </p:blipFill>
        <p:spPr bwMode="auto">
          <a:xfrm>
            <a:off x="685800" y="1905000"/>
            <a:ext cx="7696200" cy="39683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 suspended solids loads in 2008 were also the greatest since monitoring started.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Summary 2008</a:t>
            </a:r>
            <a:b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Loads and Flow-Weighted Concentrations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/>
          <a:srcRect r="5049" b="15436"/>
          <a:stretch>
            <a:fillRect/>
          </a:stretch>
        </p:blipFill>
        <p:spPr bwMode="auto">
          <a:xfrm>
            <a:off x="611553" y="1752600"/>
            <a:ext cx="7846647" cy="2174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/>
          <a:srcRect r="5025"/>
          <a:stretch>
            <a:fillRect/>
          </a:stretch>
        </p:blipFill>
        <p:spPr bwMode="auto">
          <a:xfrm>
            <a:off x="609599" y="3981450"/>
            <a:ext cx="7848601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457200" y="1600200"/>
            <a:ext cx="8229600" cy="4800600"/>
          </a:xfrm>
          <a:prstGeom prst="rect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1858962"/>
          </a:xfrm>
        </p:spPr>
        <p:txBody>
          <a:bodyPr>
            <a:norm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about the data collected from January to June 2009?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1447800" y="4572000"/>
            <a:ext cx="80010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Total discharge was 469,000,000 m</a:t>
            </a:r>
            <a:r>
              <a:rPr kumimoji="0" lang="en-US" sz="28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endParaRPr lang="en-US" sz="2800" baseline="300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Base flow: 40%</a:t>
            </a:r>
          </a:p>
          <a:p>
            <a:pPr marL="1200150" lvl="2" indent="-285750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13 base flow samples collected</a:t>
            </a: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Storm flow: 60%</a:t>
            </a:r>
          </a:p>
          <a:p>
            <a:pPr marL="1200150" lvl="2" indent="-285750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22 composite storm sampled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6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/>
          <a:srcRect r="5023" b="13758"/>
          <a:stretch>
            <a:fillRect/>
          </a:stretch>
        </p:blipFill>
        <p:spPr bwMode="auto">
          <a:xfrm>
            <a:off x="609600" y="2057400"/>
            <a:ext cx="7848795" cy="2217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381000" y="1828800"/>
            <a:ext cx="8382000" cy="2514600"/>
          </a:xfrm>
          <a:prstGeom prst="rect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Monitoring is on-going at this site.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Water quality sampling and load estimation is being continued at the Illinois River.</a:t>
            </a:r>
          </a:p>
          <a:p>
            <a:r>
              <a:rPr lang="en-US" sz="2800" dirty="0" smtClean="0"/>
              <a:t>The monitoring program has changed, collecting more frequent samples on fixed intervals (i.e., weekly) plus storm chasing.</a:t>
            </a:r>
          </a:p>
          <a:p>
            <a:r>
              <a:rPr lang="en-US" sz="2800" dirty="0" smtClean="0"/>
              <a:t>The partial loads from 2009 combined with the continued monitoring data will be used to calculate annual loads for CY 2009.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57200"/>
            <a:ext cx="8229600" cy="3429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</a:rPr>
              <a:t>Take Home Message:  Total constituent loading is dependent on annual discharge volume which is closely tied to the frequency and duration of storm events.</a:t>
            </a:r>
            <a:br>
              <a:rPr lang="en-US" sz="32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QUESTIONS?</a:t>
            </a:r>
            <a:endParaRPr lang="en-US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 descr="header.gif"/>
          <p:cNvPicPr>
            <a:picLocks noChangeAspect="1"/>
          </p:cNvPicPr>
          <p:nvPr/>
        </p:nvPicPr>
        <p:blipFill>
          <a:blip r:embed="rId3" cstate="print"/>
          <a:srcRect l="30493" t="8124" r="1704" b="14697"/>
          <a:stretch>
            <a:fillRect/>
          </a:stretch>
        </p:blipFill>
        <p:spPr bwMode="auto">
          <a:xfrm>
            <a:off x="0" y="5187950"/>
            <a:ext cx="9144000" cy="167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8"/>
          <p:cNvCxnSpPr/>
          <p:nvPr/>
        </p:nvCxnSpPr>
        <p:spPr>
          <a:xfrm>
            <a:off x="0" y="5180012"/>
            <a:ext cx="9144000" cy="1588"/>
          </a:xfrm>
          <a:prstGeom prst="line">
            <a:avLst/>
          </a:prstGeom>
          <a:ln w="889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2991</TotalTime>
  <Words>499</Words>
  <Application>Microsoft Office PowerPoint</Application>
  <PresentationFormat>On-screen Show (4:3)</PresentationFormat>
  <Paragraphs>70</Paragraphs>
  <Slides>15</Slides>
  <Notes>15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Document</vt:lpstr>
      <vt:lpstr>Water Quality Sampling, Analysis and Annual Load Determinations for the Illinois River at Arkansas Highway 59 Bridge, 2008</vt:lpstr>
      <vt:lpstr>Summary 2008 Loads and Flow-Weighted Concentrations</vt:lpstr>
      <vt:lpstr>Water samples were collected at the AR Highway 59 Bridge during base flow and storm flow events.</vt:lpstr>
      <vt:lpstr>Slide 4</vt:lpstr>
      <vt:lpstr>Discharge and constituent concentrations were variable throughout the year.</vt:lpstr>
      <vt:lpstr>Cl, SO4, NO3-N, TN flow-weighted concentrations were greater during base flow. </vt:lpstr>
      <vt:lpstr>And, SRP, TP, NH3-N, and TSS flow-weighted concentrations were greater during storm flow. </vt:lpstr>
      <vt:lpstr>The constituent loads at Illinois River varied by orders of magnitude between months.</vt:lpstr>
      <vt:lpstr>Phosphorus loads have been variable following the general trend in annual discharge. </vt:lpstr>
      <vt:lpstr>Nitrogen loads in 2008 were the greatest since monitoring started in 1997.</vt:lpstr>
      <vt:lpstr>Total suspended solids loads in 2008 were also the greatest since monitoring started.</vt:lpstr>
      <vt:lpstr>Summary 2008 Loads and Flow-Weighted Concentrations</vt:lpstr>
      <vt:lpstr>What about the data collected from January to June 2009?</vt:lpstr>
      <vt:lpstr>Monitoring is on-going at this site.</vt:lpstr>
      <vt:lpstr>Take Home Message:  Total constituent loading is dependent on annual discharge volume which is closely tied to the frequency and duration of storm events.  QUESTIONS?</vt:lpstr>
    </vt:vector>
  </TitlesOfParts>
  <Company>University of Arkansas - Fayetteville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lbartsc</dc:creator>
  <cp:lastModifiedBy>lbartsc</cp:lastModifiedBy>
  <cp:revision>159</cp:revision>
  <dcterms:created xsi:type="dcterms:W3CDTF">2008-07-15T21:57:58Z</dcterms:created>
  <dcterms:modified xsi:type="dcterms:W3CDTF">2009-09-14T16:08:51Z</dcterms:modified>
</cp:coreProperties>
</file>